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6" r:id="rId5"/>
    <p:sldId id="258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2068EC-5B11-2893-484B-AA315BC548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5364" y="111195"/>
            <a:ext cx="5029045" cy="2543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rc.gov/media/e-1-rm24-4-000" TargetMode="External"/><Relationship Id="rId2" Type="http://schemas.openxmlformats.org/officeDocument/2006/relationships/hyperlink" Target="https://www.ecfr.gov/current/title-17/chapter-II/part-229/subpart-229.100/section-229.10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energycentral.com/c/um/naesb-update-call-presentation-october-16-features-brief-overview-cisa-secur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ortal.ct.gov/dph/food-protection-program/be-food-safe-protect-yourself-from-food-poisoning" TargetMode="External"/><Relationship Id="rId3" Type="http://schemas.openxmlformats.org/officeDocument/2006/relationships/hyperlink" Target="https://www.cisa.gov/securebydesign" TargetMode="External"/><Relationship Id="rId7" Type="http://schemas.openxmlformats.org/officeDocument/2006/relationships/hyperlink" Target="https://home.nyc.gov/site/doh/business/food-operators/letter-grading-for-restaurants.page" TargetMode="External"/><Relationship Id="rId2" Type="http://schemas.openxmlformats.org/officeDocument/2006/relationships/hyperlink" Target="https://www.cisa.gov/resources-tools/resources/software-acquisition-guide-government-enterprise-consumers-software-assurance-cyber-supply-ch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erc.gov/media/e-1-rm24-4-000" TargetMode="External"/><Relationship Id="rId5" Type="http://schemas.openxmlformats.org/officeDocument/2006/relationships/hyperlink" Target="https://www.ecfr.gov/current/title-17/chapter-II/part-229/subpart-229.100/section-229.106" TargetMode="External"/><Relationship Id="rId10" Type="http://schemas.openxmlformats.org/officeDocument/2006/relationships/hyperlink" Target="https://businesscyberguardian.com/" TargetMode="External"/><Relationship Id="rId4" Type="http://schemas.openxmlformats.org/officeDocument/2006/relationships/hyperlink" Target="https://www.youtube.com/watch?v=mcqIDuLTvww&amp;t=1008s" TargetMode="External"/><Relationship Id="rId9" Type="http://schemas.openxmlformats.org/officeDocument/2006/relationships/hyperlink" Target="https://www.cisa.gov/securebydesign/pledge/secure-design-pledge-sign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richard-dick-brooks-8078241_an-ai-driven-approach-to-risk-scoring-systems-activity-7243242345746288641-GJuQ?utm_source=share&amp;utm_medium=member_desktop" TargetMode="External"/><Relationship Id="rId2" Type="http://schemas.openxmlformats.org/officeDocument/2006/relationships/hyperlink" Target="https://www.cdc.gov/foodborneburden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liableenergyanalytics.com/products" TargetMode="External"/><Relationship Id="rId2" Type="http://schemas.openxmlformats.org/officeDocument/2006/relationships/hyperlink" Target="https://www.cisa.gov/sites/default/files/2024-08/PDM24064%20Software%20Acquisition%20Guide%20for%20Government%20Enterprise%20Consumers%20Final-%2020240710_v19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isa.webex.com/webappng/sites/cisa/webinar/webinarSeries/register/00c8832420aa4ef6946223d02da2bf21" TargetMode="External"/><Relationship Id="rId5" Type="http://schemas.openxmlformats.org/officeDocument/2006/relationships/hyperlink" Target="https://www.youtube.com/watch?v=mcqIDuLTvww&amp;t=1008s" TargetMode="External"/><Relationship Id="rId4" Type="http://schemas.openxmlformats.org/officeDocument/2006/relationships/hyperlink" Target="https://www.linkedin.com/posts/richard-dick-brooks-8078241_its-simple-remember-to-look-both-ways-before-activity-7230370803387682816-2RXI?utm_source=share&amp;utm_medium=member_deskto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D65-5FD2-E0C3-E6DB-F0E460E7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40946"/>
            <a:ext cx="8791575" cy="2387600"/>
          </a:xfrm>
        </p:spPr>
        <p:txBody>
          <a:bodyPr/>
          <a:lstStyle/>
          <a:p>
            <a:pPr algn="ctr"/>
            <a:r>
              <a:rPr lang="en-US" dirty="0"/>
              <a:t>CISA Secure By Design goals and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87DD6-5430-8CB5-F7CD-9005B1E79CB9}"/>
              </a:ext>
            </a:extLst>
          </p:cNvPr>
          <p:cNvSpPr txBox="1"/>
          <p:nvPr/>
        </p:nvSpPr>
        <p:spPr>
          <a:xfrm>
            <a:off x="3302493" y="4749553"/>
            <a:ext cx="574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Dick Brooks, Lead Software Engineer SAG-PM and SAG-CTR</a:t>
            </a:r>
          </a:p>
          <a:p>
            <a:pPr algn="ctr"/>
            <a:r>
              <a:rPr lang="en-US" dirty="0"/>
              <a:t>dick@businesscyberguardian.com</a:t>
            </a:r>
          </a:p>
        </p:txBody>
      </p:sp>
    </p:spTree>
    <p:extLst>
      <p:ext uri="{BB962C8B-B14F-4D97-AF65-F5344CB8AC3E}">
        <p14:creationId xmlns:p14="http://schemas.microsoft.com/office/powerpoint/2010/main" val="141329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B309-D337-22FA-5B8F-32F21A65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Regulations are here and more are coming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3C415-034E-B67F-AEF7-BEB02C87A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092508" cy="3541714"/>
          </a:xfrm>
        </p:spPr>
        <p:txBody>
          <a:bodyPr/>
          <a:lstStyle/>
          <a:p>
            <a:r>
              <a:rPr lang="en-US" dirty="0"/>
              <a:t>SEC: </a:t>
            </a:r>
            <a:r>
              <a:rPr lang="en-US" dirty="0">
                <a:hlinkClick r:id="rId2"/>
              </a:rPr>
              <a:t>17 CFR 229.106  </a:t>
            </a:r>
            <a:endParaRPr lang="en-US" dirty="0"/>
          </a:p>
          <a:p>
            <a:r>
              <a:rPr lang="en-US" dirty="0"/>
              <a:t>FERC: </a:t>
            </a:r>
            <a:r>
              <a:rPr lang="en-US" dirty="0">
                <a:hlinkClick r:id="rId3"/>
              </a:rPr>
              <a:t>Docket RM24-4-000 </a:t>
            </a:r>
            <a:endParaRPr lang="en-US" dirty="0"/>
          </a:p>
          <a:p>
            <a:r>
              <a:rPr lang="en-US" dirty="0">
                <a:hlinkClick r:id="rId4"/>
              </a:rPr>
              <a:t>Comments have been filed</a:t>
            </a:r>
            <a:r>
              <a:rPr lang="en-US" dirty="0"/>
              <a:t> by BCG to Docket RM24-4-000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25991-2A60-B358-815D-323BD7914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639" y="2011353"/>
            <a:ext cx="6447079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2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3A89-93D6-7BDC-FC84-70219FCE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3233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7172-D633-762A-3A65-4BD4ADF1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5938"/>
            <a:ext cx="9905999" cy="487384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https://www.cisa.gov/resources-tools/resources/software-acquisition-guide-government-enterprise-consumers-software-assurance-cyber-supply-chain</a:t>
            </a:r>
            <a:endParaRPr lang="en-US" dirty="0"/>
          </a:p>
          <a:p>
            <a:r>
              <a:rPr lang="en-US" dirty="0">
                <a:hlinkClick r:id="rId3"/>
              </a:rPr>
              <a:t>https://www.cisa.gov/securebydesign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Schneider Electric Recommendations https://www.youtube.com/watch?v=mcqIDuLTvww&amp;t=1008s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https://www.ecfr.gov/current/title-17/chapter-II/part-229/subpart-229.100/section-229.106</a:t>
            </a:r>
            <a:endParaRPr lang="en-US" dirty="0"/>
          </a:p>
          <a:p>
            <a:r>
              <a:rPr lang="en-US" dirty="0">
                <a:hlinkClick r:id="rId6"/>
              </a:rPr>
              <a:t>https://www.ferc.gov/media/e-1-rm24-4-000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https://home.nyc.gov/site/doh/business/food-operators/letter-grading-for-restaurants.page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8"/>
              </a:rPr>
              <a:t>https://portal.ct.gov/dph/food-protection-program/be-food-safe-protect-yourself-from-food-poisoning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https://www.cisa.gov/securebydesign/pledge/secure-design-pledge-signers</a:t>
            </a:r>
            <a:r>
              <a:rPr lang="en-US" dirty="0"/>
              <a:t> </a:t>
            </a:r>
          </a:p>
          <a:p>
            <a:r>
              <a:rPr lang="en-US" dirty="0"/>
              <a:t>Business Cyber Guardian website: </a:t>
            </a:r>
            <a:r>
              <a:rPr lang="en-US" dirty="0">
                <a:hlinkClick r:id="rId10"/>
              </a:rPr>
              <a:t>https://businesscyberguardian.com/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166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F90A-9547-94C1-38DA-BA37865B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8248-3E9B-34F3-0FB6-360B9A35D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Dick is one of the co-authors of CISA’s Secure Software Acquisition Guide and a leading technical advisor on Software Supply Chain Risk Management practices across Critical Infrastructure</a:t>
            </a:r>
          </a:p>
          <a:p>
            <a:r>
              <a:rPr lang="en-US" dirty="0"/>
              <a:t>He serves on two Critical Infrastructure Sector Risk Management Agencies (SRMA) Critical Manufacturing Sector and the Healthcare Sector</a:t>
            </a:r>
          </a:p>
          <a:p>
            <a:r>
              <a:rPr lang="en-US" dirty="0"/>
              <a:t>He is a Co-Founder and lead software engineer for Business Cyber Guardian and the Software Assurance Guardian product line (SAG-PM and SAG-CTR)</a:t>
            </a:r>
          </a:p>
        </p:txBody>
      </p:sp>
    </p:spTree>
    <p:extLst>
      <p:ext uri="{BB962C8B-B14F-4D97-AF65-F5344CB8AC3E}">
        <p14:creationId xmlns:p14="http://schemas.microsoft.com/office/powerpoint/2010/main" val="245539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F517-3311-EC35-0289-62F3DE24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2044"/>
            <a:ext cx="9905998" cy="1384916"/>
          </a:xfrm>
        </p:spPr>
        <p:txBody>
          <a:bodyPr/>
          <a:lstStyle/>
          <a:p>
            <a:r>
              <a:rPr lang="en-US" dirty="0"/>
              <a:t>You don’t have to look far for risks in 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5B92C2-A45E-61B3-0FBB-A597FD92A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228" y="1526960"/>
            <a:ext cx="4286330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9A21B-F05C-616A-96FC-2FFAFB71B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189" y="1526960"/>
            <a:ext cx="4483012" cy="3753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12A312-60D7-98D1-DDA5-D0A0A531B95F}"/>
              </a:ext>
            </a:extLst>
          </p:cNvPr>
          <p:cNvSpPr txBox="1"/>
          <p:nvPr/>
        </p:nvSpPr>
        <p:spPr>
          <a:xfrm>
            <a:off x="977227" y="5331040"/>
            <a:ext cx="96889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Many well-known attacks have exploited vulnerabilities and weaknesses in software and within software supply chains; an issue that spans both proprietary and open-source software which impacts both private sector and government enterprises.</a:t>
            </a:r>
          </a:p>
        </p:txBody>
      </p:sp>
    </p:spTree>
    <p:extLst>
      <p:ext uri="{BB962C8B-B14F-4D97-AF65-F5344CB8AC3E}">
        <p14:creationId xmlns:p14="http://schemas.microsoft.com/office/powerpoint/2010/main" val="98764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C71F-42CA-6930-9EA6-CE461DFA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18586"/>
          </a:xfrm>
        </p:spPr>
        <p:txBody>
          <a:bodyPr/>
          <a:lstStyle/>
          <a:p>
            <a:r>
              <a:rPr lang="en-US" dirty="0"/>
              <a:t>Known Exploited Vulnerabilities Heat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D722B-381E-72E5-D631-252646F68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118586"/>
            <a:ext cx="9579993" cy="53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0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A19B-D400-FE1A-1336-958C3757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it Means to Be Secure by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2767-861A-BEB9-A7EB-667E86B5B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6555"/>
            <a:ext cx="9905999" cy="39446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Products designed with Secure by Design principles </a:t>
            </a:r>
            <a:r>
              <a:rPr lang="en-US" b="1" u="sng" dirty="0"/>
              <a:t>prioritize the security of customers as a core business requirement</a:t>
            </a:r>
            <a:r>
              <a:rPr lang="en-US" dirty="0"/>
              <a:t>, rather than merely treating it as a technical feature</a:t>
            </a:r>
          </a:p>
          <a:p>
            <a:r>
              <a:rPr lang="en-US" dirty="0"/>
              <a:t>Companies should implement Secure by Design principles to </a:t>
            </a:r>
            <a:r>
              <a:rPr lang="en-US" b="1" u="sng" dirty="0"/>
              <a:t>significantly decrease the number of exploitable flaws before introducing them to the market</a:t>
            </a:r>
            <a:r>
              <a:rPr lang="en-US" dirty="0"/>
              <a:t> for widespread use or consumption.</a:t>
            </a:r>
          </a:p>
          <a:p>
            <a:r>
              <a:rPr lang="en-US" b="1" u="sng" dirty="0"/>
              <a:t>Out-of-the-box, products should be secure </a:t>
            </a:r>
            <a:r>
              <a:rPr lang="en-US" dirty="0"/>
              <a:t>with additional security features such as multi-factor authentication (MFA), logging, and single sign-on (SSO) available at no extra cost.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2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ECAA-0655-A5DE-5252-6216DB8F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– The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4D71-E2B6-3A44-280A-154D5B94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064079" cy="3541714"/>
          </a:xfrm>
        </p:spPr>
        <p:txBody>
          <a:bodyPr/>
          <a:lstStyle/>
          <a:p>
            <a:r>
              <a:rPr lang="en-US" dirty="0"/>
              <a:t>Transparency of software manufacturing processes</a:t>
            </a:r>
          </a:p>
          <a:p>
            <a:r>
              <a:rPr lang="en-US" dirty="0"/>
              <a:t>Accountability for customer safety</a:t>
            </a:r>
          </a:p>
          <a:p>
            <a:r>
              <a:rPr lang="en-US" dirty="0"/>
              <a:t>Organization Commitment and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D5354-19DB-3D4F-6754-12E6FF4A9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434" y="1395607"/>
            <a:ext cx="5448300" cy="42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2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5072-ACB3-89FA-BCB9-A32F26D7A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881" y="-159798"/>
            <a:ext cx="9905998" cy="1429305"/>
          </a:xfrm>
        </p:spPr>
        <p:txBody>
          <a:bodyPr/>
          <a:lstStyle/>
          <a:p>
            <a:r>
              <a:rPr lang="en-US" dirty="0"/>
              <a:t>Similar to restaurant trust scoring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58CA-B417-3AC9-D087-BA1BA529B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369" y="1494888"/>
            <a:ext cx="7709624" cy="468397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Provide consumers with visibility into trustworthiness before buying</a:t>
            </a:r>
          </a:p>
          <a:p>
            <a:r>
              <a:rPr lang="en-US" dirty="0"/>
              <a:t>Incentivize good practices to produce secure products</a:t>
            </a:r>
          </a:p>
          <a:p>
            <a:r>
              <a:rPr lang="en-US" dirty="0"/>
              <a:t>Risk always exists, but trust must be earned </a:t>
            </a:r>
          </a:p>
          <a:p>
            <a:r>
              <a:rPr lang="en-US" dirty="0"/>
              <a:t>Risk ALWAYS exists, but trust DOESN’T ALWAYS exist</a:t>
            </a:r>
          </a:p>
          <a:p>
            <a:r>
              <a:rPr lang="en-US" dirty="0"/>
              <a:t>Each year, about </a:t>
            </a:r>
            <a:r>
              <a:rPr lang="en-US" dirty="0">
                <a:hlinkClick r:id="rId2"/>
              </a:rPr>
              <a:t>1 in 6 Americans</a:t>
            </a:r>
            <a:r>
              <a:rPr lang="en-US" dirty="0"/>
              <a:t> (or 48 million people) get sick, 128,000 are hospitalized, and 3,000 die of foodborne diseases</a:t>
            </a:r>
          </a:p>
          <a:p>
            <a:r>
              <a:rPr lang="en-US" dirty="0"/>
              <a:t>Correlates well with other industry practices for transparency and trust</a:t>
            </a:r>
          </a:p>
          <a:p>
            <a:pPr lvl="1"/>
            <a:r>
              <a:rPr lang="en-US" dirty="0">
                <a:hlinkClick r:id="rId3"/>
              </a:rPr>
              <a:t>New York City Restaurant Trust Scores</a:t>
            </a:r>
            <a:r>
              <a:rPr lang="en-US" dirty="0"/>
              <a:t> indicating adherence to good practices provides consumers with advance warning of risky restaurants versus trustworthy establishments</a:t>
            </a:r>
          </a:p>
          <a:p>
            <a:pPr lvl="1"/>
            <a:r>
              <a:rPr lang="en-US" dirty="0"/>
              <a:t>“Almost everywhere she worked, there were outbreaks of typhoid.”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DEA94-F09B-CD9B-C6B3-C8BD5A75B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130" y="1988599"/>
            <a:ext cx="2718653" cy="215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21FA-5CF8-7367-8325-9ECEDF68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2043"/>
            <a:ext cx="9905998" cy="1047565"/>
          </a:xfrm>
        </p:spPr>
        <p:txBody>
          <a:bodyPr/>
          <a:lstStyle/>
          <a:p>
            <a:r>
              <a:rPr lang="en-US" dirty="0"/>
              <a:t>The How – Secure Software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73F2-605B-FEA2-7176-9B39D6409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BF068-9BA4-C0C3-4142-8E11FD35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095" y="1199407"/>
            <a:ext cx="5395428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2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F1E0-E13B-E4AB-AFD8-AC3BA758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8845"/>
          </a:xfrm>
        </p:spPr>
        <p:txBody>
          <a:bodyPr/>
          <a:lstStyle/>
          <a:p>
            <a:r>
              <a:rPr lang="en-US" dirty="0"/>
              <a:t>Consumers CAN determine trustworthiness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382-6CFE-9C54-0380-4558F6144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3694"/>
            <a:ext cx="9905999" cy="48827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Risk always exists, but trust must be earned and awarded</a:t>
            </a:r>
          </a:p>
          <a:p>
            <a:r>
              <a:rPr lang="en-US" dirty="0"/>
              <a:t>How to verify software vendors and products are “Secure by Design”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dirty="0">
                <a:hlinkClick r:id="rId2"/>
              </a:rPr>
              <a:t>CISA’s Software Assurance Guide Spreadsheet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the spreadsheet to vendors asking to answer the 19 Governance questions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Evaluate the responses to determine which vendors are following Secure by Design practices (specified in the Guide and Spreadsheet)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which vendors and products are trustworthy, and which are not; award trust wisely – you own the risks and impacts that come with cyber attacks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Never trust software, always verify and report!™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Look both ways before buying and installing software products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Ask your vendors the “challenging questions” following this Schneider Electric advice: </a:t>
            </a:r>
            <a:r>
              <a:rPr lang="en-US" dirty="0">
                <a:hlinkClick r:id="rId5"/>
              </a:rPr>
              <a:t>https://www.youtube.com/watch?v=mcqIDuLTvww&amp;t=1008s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Consider attending CISA’s planned webinars for the Secure by Design Software Acquisition Guide, which you can register for here: </a:t>
            </a:r>
            <a:r>
              <a:rPr lang="en-US" dirty="0">
                <a:hlinkClick r:id="rId6"/>
              </a:rPr>
              <a:t>https://cisa.webex.com/webappng/sites/cisa/webinar/webinarSeries/register/00c8832420aa4ef6946223d02da2bf21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51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4-1016-NAESB-Presentation-INGAA" id="{2383BCFE-8ABC-48A7-91CC-984C55B2E064}" vid="{553540DB-1567-41E6-A56B-7D80C83129D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710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CISA Secure By Design goals and objectives</vt:lpstr>
      <vt:lpstr>Introduction</vt:lpstr>
      <vt:lpstr>You don’t have to look far for risks in software</vt:lpstr>
      <vt:lpstr>Known Exploited Vulnerabilities Heat Map</vt:lpstr>
      <vt:lpstr>What it Means to Be Secure by Design</vt:lpstr>
      <vt:lpstr>Goals – The What</vt:lpstr>
      <vt:lpstr>Similar to restaurant trust scoring principles</vt:lpstr>
      <vt:lpstr>The How – Secure Software Acquisition</vt:lpstr>
      <vt:lpstr>Consumers CAN determine trustworthiness</vt:lpstr>
      <vt:lpstr>Regulations are here and more are coming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Dick Brooks</dc:creator>
  <cp:lastModifiedBy>Dick Brooks</cp:lastModifiedBy>
  <cp:revision>38</cp:revision>
  <dcterms:created xsi:type="dcterms:W3CDTF">2024-09-25T14:07:54Z</dcterms:created>
  <dcterms:modified xsi:type="dcterms:W3CDTF">2024-10-19T16:33:01Z</dcterms:modified>
</cp:coreProperties>
</file>