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591AB-0128-4BD4-B3AE-F1BB0AA6198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C83A8-5D19-4851-AB0A-1854EEC2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54E7D8-E548-485D-B311-5E9E474873AB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043AA-55F3-22DC-60F9-DC57E1FA3A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0863" y="740411"/>
            <a:ext cx="5038711" cy="1118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D335-F4AF-4884-96D1-5F2B3B45C5F9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F75-6EE8-4DCF-8188-BC0E7EBB038B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E123-3630-47A1-AF13-A08C11D2EF55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A4D-E1F0-4247-8143-0F3F881434BB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C026-C25D-43A9-A249-C1F66AFEE366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756C-FA76-406B-925D-FD8AC9A4242F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28C7-EA6F-400B-8319-3491E8E68834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7216-28EA-4FFA-8930-5E25298D51EC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796A-7675-4508-A75D-81C1F723E7A9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59F3-EFF5-45FA-828A-5A4A8CD73D4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E1B3-02AD-47C2-92F3-5F9946D4899E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9E6-47D9-4E0D-8749-203A0A537E79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700F-0E87-489B-8ED4-1F39BF550096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3616-9371-4290-971F-B50B4AAEBAF9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6500-D9D7-4E3C-9EA0-FFD0CE053050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712-D418-4324-AB9F-5626F3E00C32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87F-25B6-4D45-8C78-975BD55A65BF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blog/2023/02/07/vdr-vex-comparison" TargetMode="External"/><Relationship Id="rId2" Type="http://schemas.openxmlformats.org/officeDocument/2006/relationships/hyperlink" Target="https://energycentral.com/c/pip/what-nist-sbom-vulnerability-disclosure-report-vd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ergycentral.com/c/pip/sbom-vulnerability-attestations-%E2%80%93-carfax-sbom%E2%80%99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jb4standards/REA-Products/master/SBOMVDR_JSON/VDR_118.json" TargetMode="External"/><Relationship Id="rId2" Type="http://schemas.openxmlformats.org/officeDocument/2006/relationships/hyperlink" Target="https://energycentral.com/c/pip/what-nist-sbom-vulnerability-disclosure-report-vd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sagov/CSAF/tree/develop/csaf_files/OT/white" TargetMode="External"/><Relationship Id="rId2" Type="http://schemas.openxmlformats.org/officeDocument/2006/relationships/hyperlink" Target="https://www.cisa.gov/news-events/news/transforming-vulnerability-management-cisa-adds-oasis-csaf-20-standard-ics-advisori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resources-tools/resources/vulnerability-exploitability-exchange-vex-use-case-document-april-2022" TargetMode="External"/><Relationship Id="rId2" Type="http://schemas.openxmlformats.org/officeDocument/2006/relationships/hyperlink" Target="https://energycentral.com/c/iu/setting-record-straight-vex-im-not-anti-vex-its-good-its-designed-pur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a.gov/news-events/news/transforming-vulnerability-management-cisa-adds-oasis-csaf-20-standard-ics-advisori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jb4standards/REA-Products/master/SAGVendorResponseSAMPLE.json" TargetMode="External"/><Relationship Id="rId2" Type="http://schemas.openxmlformats.org/officeDocument/2006/relationships/hyperlink" Target="https://energycentral.com/c/iu/international-trust-registry-demonstration-succ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products" TargetMode="External"/><Relationship Id="rId2" Type="http://schemas.openxmlformats.org/officeDocument/2006/relationships/hyperlink" Target="https://medwarecyb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" TargetMode="External"/><Relationship Id="rId2" Type="http://schemas.openxmlformats.org/officeDocument/2006/relationships/hyperlink" Target="mailto:dick@reliableenergyanalytic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702" y="1122363"/>
            <a:ext cx="8791575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FDA Review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VDR, VEX and </a:t>
            </a:r>
            <a:r>
              <a:rPr lang="en-US">
                <a:solidFill>
                  <a:schemeClr val="bg1"/>
                </a:solidFill>
              </a:rPr>
              <a:t>CSAF 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631" y="3602038"/>
            <a:ext cx="8791575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November 21, 2023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Dick Brooks (REA)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AB7C-0023-D9A3-6C53-E40402D8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978-F46B-45AF-BBE7-F9F4BA2DED47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71D-A03E-180E-0389-9B6F6C7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C4A8-318E-FE6B-D3A9-356D1231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90A-9547-94C1-38DA-BA37865B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676"/>
            <a:ext cx="9905998" cy="110970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8248-3E9B-34F3-0FB6-360B9A35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4097"/>
            <a:ext cx="9905999" cy="471404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is a NIST SBOM VDR (I’ll cover the two models of VDR, implicit and explicit); see NIST SP 800-161 RA-5 for VDR info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https://energycentral.com/c/pip/what-nist-sbom-vulnerability-disclosure-report-vdr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is a NIST VDR different from a Security Advisory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is a NIST VDR different from a VEX report (Steve Springett with OWASP covers this, I’ll just hit the highlights);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https://owasp.org/blog/2023/02/07/vdr-vex-comparison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 there an alternative to a VDR that reports known vulnerabilities at the SBOM component Level for a single product that is available online and always up to date (think of a CARFAX report for software products)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https://energycentral.com/c/pip/sbom-vulnerability-attestations-%E2%80%93-carfax-sbom%E2%80%99s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to exchange VDR’s securely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CB7B-EDC2-CFC7-622C-DF7A9EF1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54-FE61-4CE9-9F3C-6B3E20E2E145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63F0-1FF6-355B-6D72-0D615AE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0A5C-9125-3266-B65E-5E45F54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145-D0D0-C160-B2F6-3F73C8DB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022"/>
            <a:ext cx="9905998" cy="8700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NIST SBOM VDR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7929-D069-363C-5293-E4A00670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5620"/>
            <a:ext cx="9905999" cy="511353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Described by NIST in C-SCRM Standard SP 800-161, RA-5</a:t>
            </a:r>
          </a:p>
          <a:p>
            <a:r>
              <a:rPr lang="en-US" dirty="0">
                <a:solidFill>
                  <a:schemeClr val="bg1"/>
                </a:solidFill>
              </a:rPr>
              <a:t>NIST recommends software producers supply attestations, i.e. VDR</a:t>
            </a:r>
          </a:p>
          <a:p>
            <a:r>
              <a:rPr lang="en-US" dirty="0">
                <a:solidFill>
                  <a:schemeClr val="bg1"/>
                </a:solidFill>
              </a:rPr>
              <a:t>Both of the above items are covered in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the article referenced earlier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NIST SBOM VDR </a:t>
            </a:r>
            <a:r>
              <a:rPr lang="en-US" dirty="0">
                <a:solidFill>
                  <a:schemeClr val="bg1"/>
                </a:solidFill>
              </a:rPr>
              <a:t>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 Centric; attests to ALL NIST NVD vulnerabilities identified in a SINGLE PRODUCT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Answers the question “What is the vulnerability status of Product P as of right now?”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Issued with an SBOM at product release as proof that each component was evaluated for vulnerabilities before shipping a product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Online, living document always updated by the software producer (CARFAX report)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explicit or implicit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Supported by SPDX V 2.3 and CycloneDX V 1.4 SBOM standards (NTIA recommended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Machine and Human readable</a:t>
            </a:r>
          </a:p>
          <a:p>
            <a:r>
              <a:rPr lang="en-US" dirty="0">
                <a:solidFill>
                  <a:schemeClr val="bg1"/>
                </a:solidFill>
              </a:rPr>
              <a:t>Available as open-source (both models), free to use</a:t>
            </a:r>
          </a:p>
          <a:p>
            <a:r>
              <a:rPr lang="en-US" dirty="0">
                <a:solidFill>
                  <a:schemeClr val="bg1"/>
                </a:solidFill>
              </a:rPr>
              <a:t>Supported by commercial tools since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D508-5C23-28FA-40CC-F0CBFE3D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A71-C95A-45FD-84B7-71D5FD1187AD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A9DA-0E32-764C-E73B-7F2BFA6C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D4E9-91D5-E31F-34F4-D8E4E8DF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273-D4C3-4856-3D44-44E06177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031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is a </a:t>
            </a:r>
            <a:r>
              <a:rPr lang="en-US" dirty="0" err="1">
                <a:solidFill>
                  <a:schemeClr val="bg1"/>
                </a:solidFill>
              </a:rPr>
              <a:t>vdr</a:t>
            </a:r>
            <a:r>
              <a:rPr lang="en-US" dirty="0">
                <a:solidFill>
                  <a:schemeClr val="bg1"/>
                </a:solidFill>
              </a:rPr>
              <a:t> different from a csaf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398D-FAD0-B563-B71C-103B8FFA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74" y="754601"/>
            <a:ext cx="9905999" cy="50010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a CSAF Security Advisory (SA) (profile 4)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Notification by a software producer that one or more products are affected by a newly reported vulnerability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Issued when a new software vulnerability is reported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Answers the question “What products are affected by THIS vulnerability?”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Contains software vendors analysis of impact and any mitigating actions to avert being exploited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Recommended by CISA </a:t>
            </a:r>
            <a:r>
              <a:rPr lang="en-US" dirty="0">
                <a:solidFill>
                  <a:schemeClr val="bg1"/>
                </a:solidFill>
              </a:rPr>
              <a:t>to report when software products are affected by a vulnerability 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also published by CISA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Differences between SA and VDR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Issuance cadence; VDR issued with SBOM, SA issued with a new vulnerability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 centric (VDR) versus Vulnerability Centric (SA)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VDR is always available and updated online; SA is issued once and may be updated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VDR answers the question “What is the vulnerability status of Product P as of right now?”</a:t>
            </a:r>
          </a:p>
          <a:p>
            <a:pPr lvl="1"/>
            <a:r>
              <a:rPr lang="en-US" b="1">
                <a:solidFill>
                  <a:schemeClr val="bg1"/>
                </a:solidFill>
              </a:rPr>
              <a:t>SA answers </a:t>
            </a:r>
            <a:r>
              <a:rPr lang="en-US" b="1" dirty="0">
                <a:solidFill>
                  <a:schemeClr val="bg1"/>
                </a:solidFill>
              </a:rPr>
              <a:t>the question “What products are affected by THIS vulnerability?”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1A67-FB74-54D7-D135-F20A3CE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42D8-6B9A-4937-9FF5-7F1A17B9766C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FE05-4F15-68C9-C1E5-AC909D4E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C011-218F-936B-2932-B826B0F4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273-D4C3-4856-3D44-44E06177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031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is a </a:t>
            </a:r>
            <a:r>
              <a:rPr lang="en-US" dirty="0" err="1">
                <a:solidFill>
                  <a:schemeClr val="bg1"/>
                </a:solidFill>
              </a:rPr>
              <a:t>vdr</a:t>
            </a:r>
            <a:r>
              <a:rPr lang="en-US" dirty="0">
                <a:solidFill>
                  <a:schemeClr val="bg1"/>
                </a:solidFill>
              </a:rPr>
              <a:t> different from a VEX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398D-FAD0-B563-B71C-103B8FFA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74" y="754601"/>
            <a:ext cx="9905999" cy="50010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What is a VEX </a:t>
            </a:r>
            <a:r>
              <a:rPr lang="en-US" dirty="0">
                <a:solidFill>
                  <a:schemeClr val="bg1"/>
                </a:solidFill>
              </a:rPr>
              <a:t>(CSAF profile 5)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Notification by a software producer that one or more products are NOT affected by a newly reported vulnerability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Issued when a new software vulnerability is reported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Answers the question “What products are NOT affected by THIS vulnerability?”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Contains software vendors analysis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why a product is NOT affected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CISA recommends use of Security Advisories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to indicate which products are affected by a vulnerability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Published by Red Hat, but invalid, </a:t>
            </a:r>
            <a:r>
              <a:rPr lang="en-US" b="1" dirty="0">
                <a:solidFill>
                  <a:schemeClr val="bg1"/>
                </a:solidFill>
              </a:rPr>
              <a:t>missing justification for NOT AFFECTED</a:t>
            </a:r>
          </a:p>
          <a:p>
            <a:r>
              <a:rPr lang="en-US" dirty="0">
                <a:solidFill>
                  <a:schemeClr val="bg1"/>
                </a:solidFill>
              </a:rPr>
              <a:t>Differences between VEX and VDR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Issuance cadence; VDR issued with SBOM at product release, VEX issued with a new vulnerability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 centric (VDR) versus Vulnerability Centric (VEX)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VDR is always available and updated online; VEX is issued once and may be updated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VDR answers the question “What is the vulnerability status of Product P as of right now?”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VEX answers the question “What products are NOT affected by THIS vulnerability?”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C617-6409-0B2F-20EC-75DF7189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A2C-C09D-402B-9FDB-19DAF8B7099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2B08-59B4-01BD-B026-ACDCE03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3148-3FFF-54E1-C2F7-43B8E41A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CEA5-DBEC-C7E5-8131-40AFD830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065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Is there an alternative to VDR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5415-EEA2-B3FF-D1FA-D7C4B9C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5421"/>
            <a:ext cx="9905999" cy="48057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YES, there is</a:t>
            </a:r>
          </a:p>
          <a:p>
            <a:r>
              <a:rPr lang="en-US" dirty="0">
                <a:solidFill>
                  <a:schemeClr val="bg1"/>
                </a:solidFill>
              </a:rPr>
              <a:t>A software customer can implement a software asset and vulnerability management platform that performs the following functions: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Captures and records all Security Advisories issued by all software producers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Captures and records all VEX documents issued by all software producers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Maintain a listing of all software products in use in an asset management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Conduct analysis to determine if each product is/is not affected by each reported vulnerability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 to correlate each product in an asset management system with every SA and VEX ever issued in order to answer the question “What is the vulnerability status of Product P as of right now?”</a:t>
            </a:r>
          </a:p>
          <a:p>
            <a:r>
              <a:rPr lang="en-US" dirty="0">
                <a:solidFill>
                  <a:schemeClr val="bg1"/>
                </a:solidFill>
              </a:rPr>
              <a:t>Still not equal to VDR, because VEX and SA do not associate SBOM components with specific products, i.e. Log4J is used across multiple products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FC82-A325-A9A2-046D-8DB15742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87E5-C55D-46CC-9233-B97557E70DBF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E164-F9AF-AA84-7005-5106DCC8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A0DC-09B0-B71F-E30A-8756832D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87E2-CC48-63F7-1FE7-D7F407EE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2517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Exchange VDR and SBOM Securely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8800-0C9A-D325-6A7D-77806203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7565"/>
            <a:ext cx="9905999" cy="474363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commonly used method today; Customer Portals with Access Control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Software Producer creates SBOM, VDR and other supply chain artifacts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Places artifacts in an access controlled location, usually a customer portal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Parties are assigned username/password to access Customer Portal and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Parties login and download SBOM, VDR and other artifacts</a:t>
            </a:r>
          </a:p>
          <a:p>
            <a:r>
              <a:rPr lang="en-US" dirty="0">
                <a:solidFill>
                  <a:schemeClr val="bg1"/>
                </a:solidFill>
              </a:rPr>
              <a:t>Software Vendor needs to provide links to customer portal and URL’s to artifacts, i.e. SBOM, VDR, SPDF attestations, etc.</a:t>
            </a:r>
          </a:p>
          <a:p>
            <a:r>
              <a:rPr lang="en-US" dirty="0">
                <a:solidFill>
                  <a:schemeClr val="bg1"/>
                </a:solidFill>
              </a:rPr>
              <a:t>Links to artifacts can be sent in an open-source, free to use Vendor Response Form (VRF)</a:t>
            </a:r>
          </a:p>
          <a:p>
            <a:r>
              <a:rPr lang="en-US" dirty="0">
                <a:solidFill>
                  <a:schemeClr val="bg1"/>
                </a:solidFill>
              </a:rPr>
              <a:t>VRF can be sent to a party directly or registered in a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public Trust Registry</a:t>
            </a:r>
            <a:r>
              <a:rPr lang="en-US" dirty="0">
                <a:solidFill>
                  <a:schemeClr val="bg1"/>
                </a:solidFill>
              </a:rPr>
              <a:t>, such as a SCITT Trust Registry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A VRF also contains Support and End of Life Status and a link to Cybersecurity Label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C365-FE7B-D891-2242-A401D4BE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2CFD-6378-4041-827B-277BDD0686C9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9C1C-6B4C-5A38-389C-6CD1F31E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A96E-715F-4908-DCCF-62BADA85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6A24-52BD-34BB-5107-04B33440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0564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FF3F-E1EF-C8C5-4603-1CC76B6C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6443"/>
            <a:ext cx="9905999" cy="47347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Future, joint presentation by Joe Silvia, 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MedWare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Cyber </a:t>
            </a:r>
            <a:r>
              <a:rPr lang="en-US" dirty="0">
                <a:solidFill>
                  <a:schemeClr val="bg1"/>
                </a:solidFill>
              </a:rPr>
              <a:t>and Dick Brooks showing these concepts (VRF, VDR, SBOM) to satisfy FDA requirements for 524B as part of an integrated process used by MDM’s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Commercial Tools are available </a:t>
            </a:r>
            <a:r>
              <a:rPr lang="en-US" dirty="0">
                <a:solidFill>
                  <a:schemeClr val="bg1"/>
                </a:solidFill>
              </a:rPr>
              <a:t>to create and process VDR’s and SBOM’s today; the proposed process can be implemented now</a:t>
            </a:r>
          </a:p>
          <a:p>
            <a:r>
              <a:rPr lang="en-US" dirty="0">
                <a:solidFill>
                  <a:schemeClr val="bg1"/>
                </a:solidFill>
              </a:rPr>
              <a:t>Happy to answer any follow-up questions and plan future meetings/discussions</a:t>
            </a:r>
          </a:p>
          <a:p>
            <a:r>
              <a:rPr lang="en-US" dirty="0">
                <a:solidFill>
                  <a:schemeClr val="bg1"/>
                </a:solidFill>
              </a:rPr>
              <a:t>Thank you to Joe Silvia for sharing his insights during the preparation of </a:t>
            </a:r>
            <a:r>
              <a:rPr lang="en-US">
                <a:solidFill>
                  <a:schemeClr val="bg1"/>
                </a:solidFill>
              </a:rPr>
              <a:t>this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44B7-8416-DA97-10F1-8377061E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D629-A919-4DA6-A786-A93A037C1CA4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1381-BCB1-111C-A986-2B7B45CE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519C-46BA-6129-0AC8-E69212B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C3B3-525C-B1B8-2C9E-A48CA3DF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777"/>
            <a:ext cx="9905998" cy="11984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1333-D2CB-B60B-8A5E-E37EEEBC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80" y="1929891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Dick Brooks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Chief Technology Officer and Lead Software Engineer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Reliable Energy Analytics (REA)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dick@reliableenergyanalytics.com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Tel: 978-696-1788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https://reliableenergyanalytics.com/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Never trust software, always verify and report!™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40AF-05EA-5276-5E60-120E18F5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818-3D1C-481A-ADDF-C30D71C78700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22BE-B545-737F-1A8A-8B4174C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A706-4A4C-DE93-F235-1D9F66BC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116</TotalTime>
  <Words>1181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Tw Cen MT</vt:lpstr>
      <vt:lpstr>Circuit</vt:lpstr>
      <vt:lpstr>FDA Review VDR, VEX and CSAF SA</vt:lpstr>
      <vt:lpstr>Topics Covered</vt:lpstr>
      <vt:lpstr>What is a NIST SBOM VDR</vt:lpstr>
      <vt:lpstr>How is a vdr different from a csaf sa</vt:lpstr>
      <vt:lpstr>How is a vdr different from a VEX</vt:lpstr>
      <vt:lpstr>Is there an alternative to VDR</vt:lpstr>
      <vt:lpstr>How to Exchange VDR and SBOM Securely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Review VDR, VEX and CSAF SA</dc:title>
  <dc:creator>Richard Brooks</dc:creator>
  <cp:lastModifiedBy>Richard Brooks</cp:lastModifiedBy>
  <cp:revision>28</cp:revision>
  <dcterms:created xsi:type="dcterms:W3CDTF">2023-11-05T12:58:14Z</dcterms:created>
  <dcterms:modified xsi:type="dcterms:W3CDTF">2023-12-03T13:59:07Z</dcterms:modified>
</cp:coreProperties>
</file>