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1" r:id="rId5"/>
    <p:sldId id="262" r:id="rId6"/>
    <p:sldId id="258" r:id="rId7"/>
    <p:sldId id="259" r:id="rId8"/>
    <p:sldId id="263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99003-50DA-4517-9507-116940F6B88D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B461C-8663-4964-843C-6FFD7FFA0A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64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6B791C0-0E59-4EFD-BC9B-AB19E867DAD6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7043AA-55F3-22DC-60F9-DC57E1FA3A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90863" y="740411"/>
            <a:ext cx="5038711" cy="11185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EE40A-5488-4906-AD66-F338A7711E46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CE8B-424A-44F2-9441-027CD557E042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0DDE4-9E8C-49C7-8357-863BA22A9FB5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A7EA8-C9DF-4FE2-927A-E2090471346D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E3BEB-49D8-488C-88A8-F1D0DBBAC068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E7E-2E22-42A0-BC2D-246ECC07237B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4AE5-5060-4374-B6E1-6B73D531E3EE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98D02-0DEF-4198-A751-D267DB41BF0B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2B43-45D4-4608-9F03-122930498C4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39007-0C4C-4662-9209-D5880C6C646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9271-10E2-4B68-AE13-FF3919F43119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A4B4-2D35-416A-973E-59EAAAA65DE7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E87AD-A1CE-4B6A-A1E1-243C473B1B4F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D633-0EB0-465D-B200-78F1E8C4393C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2695D-A47E-4BE9-B68F-60A28D6B816A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84291-085B-4DF5-86BA-38F041301A2A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DCB86-526B-42BA-A6FC-BC125ADF4A2D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liableenergyanalytics.com/contact-u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ergycentral.com/c/um/examining-challenges-cyber-incident-reporting-sec-cybersecurity-rules" TargetMode="External"/><Relationship Id="rId2" Type="http://schemas.openxmlformats.org/officeDocument/2006/relationships/hyperlink" Target="https://www.ecfr.gov/current/title-17/chapter-II/part-229/subpart-229.100/section-229.10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ergycentral.com/c/um/venable-llp-key-actions-public-companies-under-secaposs-new-cybersecurity-rules" TargetMode="External"/><Relationship Id="rId4" Type="http://schemas.openxmlformats.org/officeDocument/2006/relationships/hyperlink" Target="https://energycentral.com/c/pip/sec-rules-impose-new-four-day-reporting-requirements-cybersecurity-inciden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ergycentral.com/c/um/preparing-cyber-caremark-lawsuit-lessons-home-depot-derivative-complaint-carlton" TargetMode="External"/><Relationship Id="rId2" Type="http://schemas.openxmlformats.org/officeDocument/2006/relationships/hyperlink" Target="https://www.cisa.gov/known-exploited-vulnerabilities-cata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liableenergyanalytics.com/product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ergycentral.com/c/um/examining-challenges-cyber-incident-reporting-sec-cybersecurity-rules" TargetMode="External"/><Relationship Id="rId7" Type="http://schemas.openxmlformats.org/officeDocument/2006/relationships/hyperlink" Target="https://www.atlanticcouncil.org/in-depth-research-reports/report/sleight-of-hand-how-china-weaponizes-software-vulnerability/" TargetMode="External"/><Relationship Id="rId2" Type="http://schemas.openxmlformats.org/officeDocument/2006/relationships/hyperlink" Target="https://energycentral.com/c/pip/sec-rules-impose-new-four-day-reporting-requirements-cybersecurity-incid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ergycentral.com/c/um/preparing-cyber-caremark-lawsuit-lessons-home-depot-derivative-complaint-carlton" TargetMode="External"/><Relationship Id="rId5" Type="http://schemas.openxmlformats.org/officeDocument/2006/relationships/hyperlink" Target="https://reliableenergyanalytics.com/products" TargetMode="External"/><Relationship Id="rId4" Type="http://schemas.openxmlformats.org/officeDocument/2006/relationships/hyperlink" Target="https://www.ecfr.gov/current/title-17/chapter-II/part-229/subpart-229.100/section-229.10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liableenergyanalytics.com/products" TargetMode="External"/><Relationship Id="rId2" Type="http://schemas.openxmlformats.org/officeDocument/2006/relationships/hyperlink" Target="https://energycentral.com/c/iu/how-use-sbom-software-vulnerability-monito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liableenergyanalytics.com/" TargetMode="External"/><Relationship Id="rId5" Type="http://schemas.openxmlformats.org/officeDocument/2006/relationships/hyperlink" Target="https://raw.githubusercontent.com/rjb4standards/REA-Products/master/SAGVendorResponseSAMPLE.json" TargetMode="External"/><Relationship Id="rId4" Type="http://schemas.openxmlformats.org/officeDocument/2006/relationships/hyperlink" Target="https://reliableenergyanalytics.com/service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D65-5FD2-E0C3-E6DB-F0E460E7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828805"/>
            <a:ext cx="8791575" cy="182320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Guidance for Officers and Directors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1A1AF-F124-99B7-D4CD-E91AEE1D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744086"/>
            <a:ext cx="8791575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 Cybersecurity Requirements Include disclosure reporting of Company Cybersecurity Processes and Material Cyber-incidents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44D8C-B334-CFF2-3677-E62E8525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AFA8-D0B4-4B6F-ACD9-56B1414E4501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956A2-430A-A932-60AC-DC2269DF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500D9-4184-1808-3905-AE585E5E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9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3E66-56D8-720E-D522-8954956F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17B0-AD0D-AC3F-C2D6-D8432D6AE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45" y="1565906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Contact REA </a:t>
            </a:r>
            <a:r>
              <a:rPr lang="en-US" dirty="0">
                <a:solidFill>
                  <a:schemeClr val="bg1"/>
                </a:solidFill>
              </a:rPr>
              <a:t>to get started by implementing REA’s patented PROACTIVE ”Left of Bang” Software Supply Chain Risk Management (C-SCRM) Cybersecurity Controls (SAG-PM ™) to detect cyber-risks (CISA KEV, etc.) in the software supply chain and preserve the tamper-proof evidence in a secure evidence locker (SAG-CTR ™) that may be presented as evidence to help Officers and Directors defend against personal financial losses in the event of a cyber-incident that results in shareholder lawsuits claiming negligence in “duty of care” responsibilities or SEC fines</a:t>
            </a:r>
          </a:p>
          <a:p>
            <a:r>
              <a:rPr lang="en-US" dirty="0">
                <a:solidFill>
                  <a:schemeClr val="bg1"/>
                </a:solidFill>
              </a:rPr>
              <a:t>Don’t be caught unprepared when December 2023 rolls around; REA can get you ready within one week in many cases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41E78-4174-7EC9-9CC4-19CE4843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2B43-45D4-4608-9F03-122930498C4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6064A-3A3F-1B5E-6E9A-EFB2156B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7F98-11D3-BBBC-A1BC-4D00E28C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7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F90A-9547-94C1-38DA-BA37865B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9798"/>
            <a:ext cx="9905998" cy="117185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Understanding the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8248-3E9B-34F3-0FB6-360B9A35D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51002"/>
            <a:ext cx="9905999" cy="4832272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>
                <a:solidFill>
                  <a:schemeClr val="bg1"/>
                </a:solidFill>
              </a:rPr>
              <a:t>The newly adopted </a:t>
            </a:r>
            <a:r>
              <a:rPr lang="en-US" sz="2900" dirty="0">
                <a:solidFill>
                  <a:schemeClr val="bg1"/>
                </a:solidFill>
                <a:hlinkClick r:id="rId2"/>
              </a:rPr>
              <a:t>SEC cybersecurity rules are now codified into Federal Regulations</a:t>
            </a:r>
            <a:endParaRPr lang="en-US" sz="2900" dirty="0">
              <a:solidFill>
                <a:schemeClr val="bg1"/>
              </a:solidFill>
            </a:endParaRPr>
          </a:p>
          <a:p>
            <a:r>
              <a:rPr lang="en-US" sz="2900" dirty="0">
                <a:solidFill>
                  <a:schemeClr val="bg1"/>
                </a:solidFill>
              </a:rPr>
              <a:t>Require current </a:t>
            </a:r>
            <a:r>
              <a:rPr lang="en-US" sz="2900" b="1" dirty="0">
                <a:solidFill>
                  <a:schemeClr val="bg1"/>
                </a:solidFill>
                <a:hlinkClick r:id="rId3"/>
              </a:rPr>
              <a:t>reporting about material cybersecurity incidents within 4 business days </a:t>
            </a:r>
            <a:r>
              <a:rPr lang="en-US" sz="2900" dirty="0">
                <a:solidFill>
                  <a:schemeClr val="bg1"/>
                </a:solidFill>
              </a:rPr>
              <a:t>on Form 8-K; </a:t>
            </a:r>
          </a:p>
          <a:p>
            <a:r>
              <a:rPr lang="en-US" sz="2900" dirty="0">
                <a:solidFill>
                  <a:schemeClr val="bg1"/>
                </a:solidFill>
                <a:hlinkClick r:id="rId4"/>
              </a:rPr>
              <a:t>Require </a:t>
            </a:r>
            <a:r>
              <a:rPr lang="en-US" sz="2900" b="1" dirty="0">
                <a:solidFill>
                  <a:schemeClr val="bg1"/>
                </a:solidFill>
                <a:hlinkClick r:id="rId4"/>
              </a:rPr>
              <a:t>periodic disclosures</a:t>
            </a:r>
            <a:r>
              <a:rPr lang="en-US" sz="2900" b="1" dirty="0">
                <a:solidFill>
                  <a:schemeClr val="bg1"/>
                </a:solidFill>
              </a:rPr>
              <a:t> regarding</a:t>
            </a:r>
            <a:r>
              <a:rPr lang="en-US" sz="2900" dirty="0">
                <a:solidFill>
                  <a:schemeClr val="bg1"/>
                </a:solidFill>
              </a:rPr>
              <a:t>, among other things: </a:t>
            </a:r>
          </a:p>
          <a:p>
            <a:pPr lvl="1"/>
            <a:r>
              <a:rPr lang="en-US" sz="2500" b="1" dirty="0">
                <a:solidFill>
                  <a:schemeClr val="bg1"/>
                </a:solidFill>
              </a:rPr>
              <a:t>A registrant’s policies and procedures to identify and manage cybersecurity risks; </a:t>
            </a:r>
          </a:p>
          <a:p>
            <a:pPr lvl="1"/>
            <a:r>
              <a:rPr lang="en-US" sz="2500" b="1" dirty="0">
                <a:solidFill>
                  <a:schemeClr val="bg1"/>
                </a:solidFill>
              </a:rPr>
              <a:t>Management’s role in implementing cybersecurity policies and procedures; </a:t>
            </a:r>
          </a:p>
          <a:p>
            <a:pPr lvl="1"/>
            <a:r>
              <a:rPr lang="en-US" sz="2500" b="1" dirty="0">
                <a:solidFill>
                  <a:schemeClr val="bg1"/>
                </a:solidFill>
              </a:rPr>
              <a:t>Board of directors’ cybersecurity expertise, if any, and its oversight of cybersecurity risk</a:t>
            </a:r>
            <a:r>
              <a:rPr lang="en-US" sz="2500" dirty="0">
                <a:solidFill>
                  <a:schemeClr val="bg1"/>
                </a:solidFill>
              </a:rPr>
              <a:t>; and </a:t>
            </a:r>
          </a:p>
          <a:p>
            <a:pPr lvl="1"/>
            <a:r>
              <a:rPr lang="en-US" sz="2500" dirty="0">
                <a:solidFill>
                  <a:schemeClr val="bg1"/>
                </a:solidFill>
              </a:rPr>
              <a:t>Updates about previously reported material cybersecurity incidents; and </a:t>
            </a:r>
          </a:p>
          <a:p>
            <a:r>
              <a:rPr lang="en-US" sz="2900" dirty="0">
                <a:solidFill>
                  <a:schemeClr val="bg1"/>
                </a:solidFill>
              </a:rPr>
              <a:t>The proposed amendments are designed to </a:t>
            </a:r>
            <a:r>
              <a:rPr lang="en-US" sz="2900" b="1" dirty="0">
                <a:solidFill>
                  <a:schemeClr val="bg1"/>
                </a:solidFill>
                <a:hlinkClick r:id="rId5"/>
              </a:rPr>
              <a:t>better inform investors about a registrant’s risk management, strategy, and governance </a:t>
            </a:r>
            <a:r>
              <a:rPr lang="en-US" sz="2900" dirty="0">
                <a:solidFill>
                  <a:schemeClr val="bg1"/>
                </a:solidFill>
              </a:rPr>
              <a:t>and to provide timely notification of material cybersecurity incidents.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A55AC-F83C-63A8-AD60-25CACE20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D1F1F-89F4-49B5-8EEC-B205C98801EE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2FE5-8BDF-D7EF-9221-53F66C66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EB92E-CB07-33C7-E24F-0C6E143F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9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3DCCE-6B9D-5FA0-6095-2AC1E916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6220632"/>
            <a:ext cx="2743200" cy="365125"/>
          </a:xfrm>
        </p:spPr>
        <p:txBody>
          <a:bodyPr/>
          <a:lstStyle/>
          <a:p>
            <a:fld id="{8F422B43-45D4-4608-9F03-122930498C4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5140E-411E-ACF5-8F09-8BF25A7B7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6265019"/>
            <a:ext cx="6239309" cy="365125"/>
          </a:xfrm>
        </p:spPr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A3BB3-0EDC-B63F-2580-14BEE0ED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FE293-8DC9-531C-4A36-712142E5A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544" y="113595"/>
            <a:ext cx="5768157" cy="5782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D65DD1-A0BA-489A-3419-DBE4CE8767A1}"/>
              </a:ext>
            </a:extLst>
          </p:cNvPr>
          <p:cNvSpPr txBox="1"/>
          <p:nvPr/>
        </p:nvSpPr>
        <p:spPr>
          <a:xfrm>
            <a:off x="2041862" y="5939158"/>
            <a:ext cx="7848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https://corpgov.law.harvard.edu/2023/08/09/sec-adopts-final-rules-on-cybersecurity-disclosure/</a:t>
            </a:r>
          </a:p>
        </p:txBody>
      </p:sp>
    </p:spTree>
    <p:extLst>
      <p:ext uri="{BB962C8B-B14F-4D97-AF65-F5344CB8AC3E}">
        <p14:creationId xmlns:p14="http://schemas.microsoft.com/office/powerpoint/2010/main" val="247729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5BBE-EDB9-AE04-4DF0-D7869101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90617"/>
            <a:ext cx="9905998" cy="11629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 Expectations on Management are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D1774-2A57-41AC-2616-3567F987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78384"/>
            <a:ext cx="9905999" cy="4512817"/>
          </a:xfrm>
        </p:spPr>
        <p:txBody>
          <a:bodyPr>
            <a:normAutofit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800" b="0" i="0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Describe its policies and procedures, if any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</a:p>
          <a:p>
            <a:pPr lvl="1"/>
            <a:r>
              <a:rPr lang="en-US" sz="1800" b="1" i="0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identification and management of risks from cybersecurity threats, including whether the registrant considers cybersecurity as part of its business strategy, financial planning, and capital allocation</a:t>
            </a:r>
            <a:r>
              <a:rPr lang="en-US" sz="1800" b="0" i="0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; and </a:t>
            </a:r>
          </a:p>
          <a:p>
            <a:pPr lvl="1"/>
            <a:r>
              <a:rPr lang="en-US" sz="1800" b="1" i="0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disclosure about the board’s oversight of cybersecurity risk and management’s role and expertise in assessing and managing cybersecurity risk and implementing the registrant’s cybersecurity policies, procedures, and strategies.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879A-69E7-D35A-DBC9-0BB64097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2B43-45D4-4608-9F03-122930498C4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A60DD-1EA6-4B8A-FB87-FF73708C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7EF26-B618-0BF9-6961-F23D9200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8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1E76-ABC2-91BB-E1CA-290E2154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6876"/>
            <a:ext cx="10115472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Management IS Responsible for 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9F79-1E39-D072-F4BE-9506933A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7363"/>
            <a:ext cx="9905999" cy="45838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failure to properly manage and mitigate known cyber-risks (CISA </a:t>
            </a:r>
            <a:r>
              <a:rPr lang="en-US" b="1" dirty="0">
                <a:solidFill>
                  <a:schemeClr val="bg1"/>
                </a:solidFill>
              </a:rPr>
              <a:t>Known </a:t>
            </a:r>
            <a:r>
              <a:rPr lang="en-US" b="1" u="sng" dirty="0">
                <a:solidFill>
                  <a:schemeClr val="bg1"/>
                </a:solidFill>
              </a:rPr>
              <a:t>Exploited</a:t>
            </a:r>
            <a:r>
              <a:rPr lang="en-US" b="1" dirty="0">
                <a:solidFill>
                  <a:schemeClr val="bg1"/>
                </a:solidFill>
              </a:rPr>
              <a:t> Vulnerabilities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CISA KEV</a:t>
            </a:r>
            <a:r>
              <a:rPr lang="en-US" dirty="0">
                <a:solidFill>
                  <a:schemeClr val="bg1"/>
                </a:solidFill>
              </a:rPr>
              <a:t>) could be evidence of negligence with regard to “duty of care” obligations to protect a business and a failure to satisfy good faith compliance expectations of the SEC</a:t>
            </a: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Directors and Officers could be held personally liable in a shareholder lawsuit </a:t>
            </a:r>
            <a:r>
              <a:rPr lang="en-US" dirty="0">
                <a:solidFill>
                  <a:schemeClr val="bg1"/>
                </a:solidFill>
              </a:rPr>
              <a:t>resulting from a cyber-incident that results in shareholder losses</a:t>
            </a: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Directors and Officers need to provide proof that cybersecurity controls are documented and functioning properly, including supply chain cyber-risk detection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Documented processes (disclosures) and tamper-proof evidence of these controls will be vital in any shareholder lawsuits aiming to hold officers with fiduciary duties personally liable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7A87-990A-AC52-05D2-57DD985A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2B43-45D4-4608-9F03-122930498C4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B84B-3C28-68A1-EB0D-35DB7C95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68AB-647F-2663-E226-9A538BFF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2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07F9-3F99-9258-9BDF-6F910B7D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1942"/>
            <a:ext cx="9905998" cy="117185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6C9E7-74A8-747D-40E2-644FD40A4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71849"/>
            <a:ext cx="9905999" cy="4397407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SEC Cybersecurity rules go into effect December 2023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SEC rules require visibility into material cyber-incidents with 96 hours</a:t>
            </a:r>
            <a:r>
              <a:rPr lang="en-US" dirty="0">
                <a:solidFill>
                  <a:schemeClr val="bg1"/>
                </a:solidFill>
              </a:rPr>
              <a:t> exposing Officers and Directors to potential lawsuits from shareholders</a:t>
            </a: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SEC rules require Companies to disclose their processes for cybersecurity risk management</a:t>
            </a:r>
            <a:r>
              <a:rPr lang="en-US" dirty="0">
                <a:solidFill>
                  <a:schemeClr val="bg1"/>
                </a:solidFill>
              </a:rPr>
              <a:t>, especially for known exploited software vulnerabilities that represent cyber-risk</a:t>
            </a: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SEC regulations make Officers and Directors responsible for cybersecurity processes oversight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Commercial product offerings are broadly available</a:t>
            </a:r>
            <a:r>
              <a:rPr lang="en-US" dirty="0">
                <a:solidFill>
                  <a:schemeClr val="bg1"/>
                </a:solidFill>
              </a:rPr>
              <a:t> to proactively detect software risk and prevent harm against cyber-risks, such as CISA </a:t>
            </a:r>
            <a:r>
              <a:rPr lang="en-US" b="1" dirty="0">
                <a:solidFill>
                  <a:schemeClr val="bg1"/>
                </a:solidFill>
              </a:rPr>
              <a:t>Known </a:t>
            </a:r>
            <a:r>
              <a:rPr lang="en-US" b="1" u="sng" dirty="0">
                <a:solidFill>
                  <a:schemeClr val="bg1"/>
                </a:solidFill>
              </a:rPr>
              <a:t>Exploited</a:t>
            </a:r>
            <a:r>
              <a:rPr lang="en-US" b="1" dirty="0">
                <a:solidFill>
                  <a:schemeClr val="bg1"/>
                </a:solidFill>
              </a:rPr>
              <a:t> Vulnerabilities </a:t>
            </a:r>
            <a:r>
              <a:rPr lang="en-US" dirty="0">
                <a:solidFill>
                  <a:schemeClr val="bg1"/>
                </a:solidFill>
              </a:rPr>
              <a:t>(CISA KEV)</a:t>
            </a:r>
          </a:p>
          <a:p>
            <a:r>
              <a:rPr lang="en-US" dirty="0">
                <a:solidFill>
                  <a:schemeClr val="bg1"/>
                </a:solidFill>
              </a:rPr>
              <a:t>Failure to perform proactive software supply chain risk management and cyber-risk detection controls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may be considered negligent behavior with regard to duty of care fiduciary duties and fail to satisfy SEC good faith compliance expectations, opening the door to shareholder lawsuits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7"/>
              </a:rPr>
              <a:t>Software vulnerabilities are not some mundane part of the tech ecosystem. Hackers often rely on these flaws to compromise their targets.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BC22-C917-E707-DF08-60A41C9F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2B43-45D4-4608-9F03-122930498C4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D1242-9F40-FA00-1F8F-2FDFE590D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93924-AD12-9911-7452-2663348C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90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3AD7-6487-547C-2B29-BF6EA017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9798"/>
            <a:ext cx="9905998" cy="150920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protect yourself from Software Risks and 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C8144-C65D-DC59-F4C2-30FF9EE29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5837"/>
            <a:ext cx="9905999" cy="4255364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Implement PROACTIVE, Left of Bang” software supply chain risk management controls using SBOM’s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Perform a software supply chain risk assessment following best practices provided by NIST (SP 800-161) using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SAG-PM ™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Preserve tamper-proof evidence</a:t>
            </a:r>
            <a:r>
              <a:rPr lang="en-US" dirty="0">
                <a:solidFill>
                  <a:schemeClr val="bg1"/>
                </a:solidFill>
              </a:rPr>
              <a:t> showing that these proactive and preventative SAG-PM risk assessment controls are functioning properly and </a:t>
            </a:r>
            <a:r>
              <a:rPr lang="en-US" u="sng" dirty="0">
                <a:solidFill>
                  <a:schemeClr val="bg1"/>
                </a:solidFill>
              </a:rPr>
              <a:t>store this tamper-proof evidence in a secure evidence locker, such as SAG-CTR ™</a:t>
            </a:r>
          </a:p>
          <a:p>
            <a:r>
              <a:rPr lang="en-US" dirty="0">
                <a:solidFill>
                  <a:schemeClr val="bg1"/>
                </a:solidFill>
              </a:rPr>
              <a:t>Work with software suppliers to provide a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Vendor Response Form (VRF) </a:t>
            </a:r>
            <a:r>
              <a:rPr lang="en-US" dirty="0">
                <a:solidFill>
                  <a:schemeClr val="bg1"/>
                </a:solidFill>
              </a:rPr>
              <a:t>identifying product SBOM’s and an online living NIST SBOM Vulnerability Disclosure Report (VDR) for each software product and version they provide</a:t>
            </a:r>
          </a:p>
          <a:p>
            <a:r>
              <a:rPr lang="en-US" dirty="0">
                <a:solidFill>
                  <a:schemeClr val="bg1"/>
                </a:solidFill>
                <a:hlinkClick r:id="rId6"/>
              </a:rPr>
              <a:t>Rely on REA to provide process disclosure documentation for software supply chain detection controls (KEV) and present SAG-CTR ™ tamper-proof evidence in court </a:t>
            </a:r>
            <a:r>
              <a:rPr lang="en-US" dirty="0">
                <a:solidFill>
                  <a:schemeClr val="bg1"/>
                </a:solidFill>
              </a:rPr>
              <a:t>on behalf of the defense (Officers and Directors), in the event of any shareholder lawsuits</a:t>
            </a:r>
          </a:p>
          <a:p>
            <a:r>
              <a:rPr lang="en-US" dirty="0">
                <a:solidFill>
                  <a:schemeClr val="bg1"/>
                </a:solidFill>
              </a:rPr>
              <a:t>Never trust software, always verify and report! ™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88702-2CBC-7B76-76B5-FC683007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2B43-45D4-4608-9F03-122930498C4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45776-764A-CC03-A8BB-1F63797F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0D186-33BB-C35C-7B3A-1D8F041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484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79BC-6999-27A5-5595-D441C962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9697"/>
            <a:ext cx="9905998" cy="94991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does this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E8A49-BE3C-336B-5DA5-EBCFA8DE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6378576"/>
            <a:ext cx="2743200" cy="365125"/>
          </a:xfrm>
        </p:spPr>
        <p:txBody>
          <a:bodyPr/>
          <a:lstStyle/>
          <a:p>
            <a:fld id="{8F422B43-45D4-4608-9F03-122930498C4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776A1-23DB-59D9-1359-BA443CF6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6378575"/>
            <a:ext cx="6239309" cy="365125"/>
          </a:xfrm>
        </p:spPr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0AB75-F488-487F-6A8D-3529E02C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63785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29C674-5FCC-229B-6761-1724EFC21BBF}"/>
              </a:ext>
            </a:extLst>
          </p:cNvPr>
          <p:cNvSpPr/>
          <p:nvPr/>
        </p:nvSpPr>
        <p:spPr>
          <a:xfrm>
            <a:off x="1141411" y="1344431"/>
            <a:ext cx="2240981" cy="12841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Vendor provides SBOM and other Supply Chain Artifacts (VRF) to consumer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6A371-A5EC-2ABD-749E-229180DC497D}"/>
              </a:ext>
            </a:extLst>
          </p:cNvPr>
          <p:cNvSpPr/>
          <p:nvPr/>
        </p:nvSpPr>
        <p:spPr>
          <a:xfrm>
            <a:off x="4349134" y="1145221"/>
            <a:ext cx="2920753" cy="167787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Consumer performs a NIST C-SCRM compliant SAG-PM Risk Assessment using supplied materials producing evidence data</a:t>
            </a:r>
          </a:p>
        </p:txBody>
      </p:sp>
      <p:sp>
        <p:nvSpPr>
          <p:cNvPr id="9" name="Rectangle: Top Corners Snipped 8">
            <a:extLst>
              <a:ext uri="{FF2B5EF4-FFF2-40B4-BE49-F238E27FC236}">
                <a16:creationId xmlns:a16="http://schemas.microsoft.com/office/drawing/2014/main" id="{4FEC028C-63D1-81F2-E179-6C39EC3A2391}"/>
              </a:ext>
            </a:extLst>
          </p:cNvPr>
          <p:cNvSpPr/>
          <p:nvPr/>
        </p:nvSpPr>
        <p:spPr>
          <a:xfrm>
            <a:off x="8354441" y="1062724"/>
            <a:ext cx="2361184" cy="1851925"/>
          </a:xfrm>
          <a:prstGeom prst="snip2Same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Evidence data produced by SAG-PM is submitted to SAG-CTR to be stored in tamper-proof format</a:t>
            </a:r>
          </a:p>
        </p:txBody>
      </p:sp>
      <p:pic>
        <p:nvPicPr>
          <p:cNvPr id="14" name="Picture 13" descr="SAG-CTR (TM)">
            <a:extLst>
              <a:ext uri="{FF2B5EF4-FFF2-40B4-BE49-F238E27FC236}">
                <a16:creationId xmlns:a16="http://schemas.microsoft.com/office/drawing/2014/main" id="{B20B34BE-41E1-FA8A-2E00-867C54B0F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650" y="3647058"/>
            <a:ext cx="2686096" cy="12435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15F5B6-B15E-C0CF-81A7-210D1D1E436C}"/>
              </a:ext>
            </a:extLst>
          </p:cNvPr>
          <p:cNvSpPr txBox="1"/>
          <p:nvPr/>
        </p:nvSpPr>
        <p:spPr>
          <a:xfrm>
            <a:off x="8848725" y="4962525"/>
            <a:ext cx="133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SAG-CTR ™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05996343-E7CB-943D-1180-FF4BE7C39A5B}"/>
              </a:ext>
            </a:extLst>
          </p:cNvPr>
          <p:cNvSpPr/>
          <p:nvPr/>
        </p:nvSpPr>
        <p:spPr>
          <a:xfrm>
            <a:off x="4626001" y="3305175"/>
            <a:ext cx="2396236" cy="1677878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Tamperproof</a:t>
            </a:r>
          </a:p>
          <a:p>
            <a:pPr algn="ctr"/>
            <a:r>
              <a:rPr lang="en-US" dirty="0"/>
              <a:t>Evidence Data is </a:t>
            </a:r>
          </a:p>
          <a:p>
            <a:pPr algn="ctr"/>
            <a:r>
              <a:rPr lang="en-US" dirty="0"/>
              <a:t>Produced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D34D2B-87A1-736D-D70E-FBF2B307B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3573353"/>
            <a:ext cx="1879600" cy="14097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E8C7EFF-10E9-6A3D-B677-B9E4CAB4BFFA}"/>
              </a:ext>
            </a:extLst>
          </p:cNvPr>
          <p:cNvSpPr txBox="1"/>
          <p:nvPr/>
        </p:nvSpPr>
        <p:spPr>
          <a:xfrm>
            <a:off x="1247775" y="5004922"/>
            <a:ext cx="255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SAG-CTR Evidence Locker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6AA9A-C990-0DED-2F53-5AF9E8B0E73E}"/>
              </a:ext>
            </a:extLst>
          </p:cNvPr>
          <p:cNvSpPr txBox="1"/>
          <p:nvPr/>
        </p:nvSpPr>
        <p:spPr>
          <a:xfrm>
            <a:off x="2058136" y="5295163"/>
            <a:ext cx="834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Tamperproof evidence stored in an evidence locker is presented in court when needed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C00F0B-EB8D-CF77-EACF-B36807F6587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382392" y="1984160"/>
            <a:ext cx="966742" cy="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F945A2-48CC-A02A-8141-B68A7DEDA42D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>
            <a:off x="7269887" y="1984160"/>
            <a:ext cx="1084554" cy="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54EC97-548E-5639-0F44-A554A2AD94AB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>
            <a:off x="9535033" y="2914649"/>
            <a:ext cx="2665" cy="732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A38C77-F1A1-51E4-145A-D83EC23A42B3}"/>
              </a:ext>
            </a:extLst>
          </p:cNvPr>
          <p:cNvCxnSpPr>
            <a:stCxn id="14" idx="1"/>
          </p:cNvCxnSpPr>
          <p:nvPr/>
        </p:nvCxnSpPr>
        <p:spPr>
          <a:xfrm flipH="1">
            <a:off x="6905625" y="4268840"/>
            <a:ext cx="1289025" cy="17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D06CBF-1E3C-B9D0-82FA-B5808AE7598C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3489325" y="4278203"/>
            <a:ext cx="1339850" cy="8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75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BD51-197F-72ED-DE23-BC9F9D85A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1022"/>
            <a:ext cx="9905998" cy="12588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Don’t count on the mercy of hackers in December 2023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A3E3-F394-5426-EB88-654C7FBD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22B43-45D4-4608-9F03-122930498C43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02D54-CFE0-E84C-61B3-4FDC44D8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F8678-A1E0-5594-3436-CCE1B728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2D0C-A3B8-FB12-5176-2729BFCE5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60" y="1482479"/>
            <a:ext cx="64674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25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76B14F8-1882-4D0D-B5F1-A82FCDE5B4C8}" vid="{4C66FE81-96C4-45F2-82D6-881E8A3962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SAG-PM-PPT-template</Template>
  <TotalTime>265</TotalTime>
  <Words>977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</vt:lpstr>
      <vt:lpstr>Guidance for Officers and Directors</vt:lpstr>
      <vt:lpstr>Understanding the Risk</vt:lpstr>
      <vt:lpstr>PowerPoint Presentation</vt:lpstr>
      <vt:lpstr>SEC Expectations on Management are clear</vt:lpstr>
      <vt:lpstr>Management IS Responsible for Cybersecurity</vt:lpstr>
      <vt:lpstr>Why Now</vt:lpstr>
      <vt:lpstr>How to protect yourself from Software Risks and liability</vt:lpstr>
      <vt:lpstr>How does this work</vt:lpstr>
      <vt:lpstr>Don’t count on the mercy of hackers in December 2023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Brooks</dc:creator>
  <cp:lastModifiedBy>Richard Brooks</cp:lastModifiedBy>
  <cp:revision>65</cp:revision>
  <dcterms:created xsi:type="dcterms:W3CDTF">2023-07-31T15:39:53Z</dcterms:created>
  <dcterms:modified xsi:type="dcterms:W3CDTF">2023-09-11T12:49:37Z</dcterms:modified>
</cp:coreProperties>
</file>