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notesMasterIdLst>
    <p:notesMasterId r:id="rId51"/>
  </p:notesMasterIdLst>
  <p:handoutMasterIdLst>
    <p:handoutMasterId r:id="rId52"/>
  </p:handoutMasterIdLst>
  <p:sldIdLst>
    <p:sldId id="265" r:id="rId3"/>
    <p:sldId id="266" r:id="rId4"/>
    <p:sldId id="326" r:id="rId5"/>
    <p:sldId id="353" r:id="rId6"/>
    <p:sldId id="354" r:id="rId7"/>
    <p:sldId id="365" r:id="rId8"/>
    <p:sldId id="327" r:id="rId9"/>
    <p:sldId id="366" r:id="rId10"/>
    <p:sldId id="362" r:id="rId11"/>
    <p:sldId id="360" r:id="rId12"/>
    <p:sldId id="368" r:id="rId13"/>
    <p:sldId id="369" r:id="rId14"/>
    <p:sldId id="355" r:id="rId15"/>
    <p:sldId id="361" r:id="rId16"/>
    <p:sldId id="356" r:id="rId17"/>
    <p:sldId id="328" r:id="rId18"/>
    <p:sldId id="329" r:id="rId19"/>
    <p:sldId id="367" r:id="rId20"/>
    <p:sldId id="330" r:id="rId21"/>
    <p:sldId id="338" r:id="rId22"/>
    <p:sldId id="358" r:id="rId23"/>
    <p:sldId id="373" r:id="rId24"/>
    <p:sldId id="316" r:id="rId25"/>
    <p:sldId id="374" r:id="rId26"/>
    <p:sldId id="375" r:id="rId27"/>
    <p:sldId id="339" r:id="rId28"/>
    <p:sldId id="364" r:id="rId29"/>
    <p:sldId id="340" r:id="rId30"/>
    <p:sldId id="341" r:id="rId31"/>
    <p:sldId id="342" r:id="rId32"/>
    <p:sldId id="346" r:id="rId33"/>
    <p:sldId id="349" r:id="rId34"/>
    <p:sldId id="347" r:id="rId35"/>
    <p:sldId id="348" r:id="rId36"/>
    <p:sldId id="350" r:id="rId37"/>
    <p:sldId id="352" r:id="rId38"/>
    <p:sldId id="343" r:id="rId39"/>
    <p:sldId id="344" r:id="rId40"/>
    <p:sldId id="345" r:id="rId41"/>
    <p:sldId id="336" r:id="rId42"/>
    <p:sldId id="331" r:id="rId43"/>
    <p:sldId id="332" r:id="rId44"/>
    <p:sldId id="359" r:id="rId45"/>
    <p:sldId id="371" r:id="rId46"/>
    <p:sldId id="351" r:id="rId47"/>
    <p:sldId id="334" r:id="rId48"/>
    <p:sldId id="333" r:id="rId49"/>
    <p:sldId id="325" r:id="rId50"/>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70AD47"/>
    <a:srgbClr val="5B9BD5"/>
    <a:srgbClr val="373737"/>
    <a:srgbClr val="ED7D31"/>
    <a:srgbClr val="FFFFCC"/>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2" autoAdjust="0"/>
    <p:restoredTop sz="86410"/>
  </p:normalViewPr>
  <p:slideViewPr>
    <p:cSldViewPr snapToGrid="0">
      <p:cViewPr varScale="1">
        <p:scale>
          <a:sx n="74" d="100"/>
          <a:sy n="74" d="100"/>
        </p:scale>
        <p:origin x="1397"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00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73AFB0F4-3C79-486E-A9B1-42CBD008AA86}" type="datetimeFigureOut">
              <a:rPr lang="en-US" smtClean="0"/>
              <a:t>3/28/2021</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165D2286-2C37-45F1-98FF-EE89B8055029}" type="slidenum">
              <a:rPr lang="en-US" smtClean="0"/>
              <a:t>‹#›</a:t>
            </a:fld>
            <a:endParaRPr lang="en-US"/>
          </a:p>
        </p:txBody>
      </p:sp>
    </p:spTree>
    <p:extLst>
      <p:ext uri="{BB962C8B-B14F-4D97-AF65-F5344CB8AC3E}">
        <p14:creationId xmlns:p14="http://schemas.microsoft.com/office/powerpoint/2010/main" val="3816734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47439F86-6C75-4A23-A04B-97B712C9EE0B}" type="datetimeFigureOut">
              <a:rPr lang="en-US" smtClean="0"/>
              <a:t>3/28/2021</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3E61CCA3-F476-4DDF-A27C-6B3B28758B33}" type="slidenum">
              <a:rPr lang="en-US" smtClean="0"/>
              <a:t>‹#›</a:t>
            </a:fld>
            <a:endParaRPr lang="en-US"/>
          </a:p>
        </p:txBody>
      </p:sp>
    </p:spTree>
    <p:extLst>
      <p:ext uri="{BB962C8B-B14F-4D97-AF65-F5344CB8AC3E}">
        <p14:creationId xmlns:p14="http://schemas.microsoft.com/office/powerpoint/2010/main" val="26937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1CCA3-F476-4DDF-A27C-6B3B28758B33}" type="slidenum">
              <a:rPr lang="en-US" smtClean="0"/>
              <a:t>1</a:t>
            </a:fld>
            <a:endParaRPr lang="en-US"/>
          </a:p>
        </p:txBody>
      </p:sp>
    </p:spTree>
    <p:extLst>
      <p:ext uri="{BB962C8B-B14F-4D97-AF65-F5344CB8AC3E}">
        <p14:creationId xmlns:p14="http://schemas.microsoft.com/office/powerpoint/2010/main" val="67997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Rapid 7 definition: https://www.rapid7.com/research/report/2020Q1-threat-report/ </a:t>
            </a:r>
          </a:p>
          <a:p>
            <a:r>
              <a:rPr lang="en-US" b="1" dirty="0"/>
              <a:t>What is a threat?</a:t>
            </a:r>
          </a:p>
          <a:p>
            <a:r>
              <a:rPr lang="en-US" dirty="0"/>
              <a:t>When there is an adversary with the intent, capability, and opportunity, a threat exists. When two or more of these elements are present (e.g., intent and capability, but no opportunity), we call it an impending threat, because there is just one missing piece before it becomes a true threat. When there is just one element present (e.g., an opportunity in the form of a software vulnerability), we call it a potential threat. There is the potential for it to turn into a true threat, although there are additional components that need to come to fruition before it has a real impact to most organizations.</a:t>
            </a:r>
          </a:p>
          <a:p>
            <a:endParaRPr lang="en-US" dirty="0"/>
          </a:p>
        </p:txBody>
      </p:sp>
      <p:sp>
        <p:nvSpPr>
          <p:cNvPr id="4" name="Slide Number Placeholder 3"/>
          <p:cNvSpPr>
            <a:spLocks noGrp="1"/>
          </p:cNvSpPr>
          <p:nvPr>
            <p:ph type="sldNum" sz="quarter" idx="5"/>
          </p:nvPr>
        </p:nvSpPr>
        <p:spPr/>
        <p:txBody>
          <a:bodyPr/>
          <a:lstStyle/>
          <a:p>
            <a:fld id="{3E61CCA3-F476-4DDF-A27C-6B3B28758B33}" type="slidenum">
              <a:rPr lang="en-US" smtClean="0"/>
              <a:t>5</a:t>
            </a:fld>
            <a:endParaRPr lang="en-US"/>
          </a:p>
        </p:txBody>
      </p:sp>
    </p:spTree>
    <p:extLst>
      <p:ext uri="{BB962C8B-B14F-4D97-AF65-F5344CB8AC3E}">
        <p14:creationId xmlns:p14="http://schemas.microsoft.com/office/powerpoint/2010/main" val="407518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EBE89-23AE-8746-BAEB-DDF97741D9FF}" type="slidenum">
              <a:rPr lang="en-US" smtClean="0"/>
              <a:t>22</a:t>
            </a:fld>
            <a:endParaRPr lang="en-US"/>
          </a:p>
        </p:txBody>
      </p:sp>
    </p:spTree>
    <p:extLst>
      <p:ext uri="{BB962C8B-B14F-4D97-AF65-F5344CB8AC3E}">
        <p14:creationId xmlns:p14="http://schemas.microsoft.com/office/powerpoint/2010/main" val="149339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EBE89-23AE-8746-BAEB-DDF97741D9FF}" type="slidenum">
              <a:rPr lang="en-US" smtClean="0"/>
              <a:t>23</a:t>
            </a:fld>
            <a:endParaRPr lang="en-US"/>
          </a:p>
        </p:txBody>
      </p:sp>
    </p:spTree>
    <p:extLst>
      <p:ext uri="{BB962C8B-B14F-4D97-AF65-F5344CB8AC3E}">
        <p14:creationId xmlns:p14="http://schemas.microsoft.com/office/powerpoint/2010/main" val="23335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EBE89-23AE-8746-BAEB-DDF97741D9FF}" type="slidenum">
              <a:rPr lang="en-US" smtClean="0"/>
              <a:t>24</a:t>
            </a:fld>
            <a:endParaRPr lang="en-US"/>
          </a:p>
        </p:txBody>
      </p:sp>
    </p:spTree>
    <p:extLst>
      <p:ext uri="{BB962C8B-B14F-4D97-AF65-F5344CB8AC3E}">
        <p14:creationId xmlns:p14="http://schemas.microsoft.com/office/powerpoint/2010/main" val="384835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EBE89-23AE-8746-BAEB-DDF97741D9FF}" type="slidenum">
              <a:rPr lang="en-US" smtClean="0"/>
              <a:t>25</a:t>
            </a:fld>
            <a:endParaRPr lang="en-US"/>
          </a:p>
        </p:txBody>
      </p:sp>
    </p:spTree>
    <p:extLst>
      <p:ext uri="{BB962C8B-B14F-4D97-AF65-F5344CB8AC3E}">
        <p14:creationId xmlns:p14="http://schemas.microsoft.com/office/powerpoint/2010/main" val="377271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402" y="1122363"/>
            <a:ext cx="7916984"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406401" y="3602038"/>
            <a:ext cx="791698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CF94B-3946-47A4-9793-E6820D42D6B8}"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33046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1A3540A0-A78B-4332-9A3C-C20B2375E0C0}" type="datetime1">
              <a:rPr lang="en-US" smtClean="0"/>
              <a:t>3/28/2021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416861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6477000" y="533400"/>
            <a:ext cx="2286000" cy="1441450"/>
            <a:chOff x="1248" y="144"/>
            <a:chExt cx="1288" cy="812"/>
          </a:xfrm>
        </p:grpSpPr>
        <p:sp>
          <p:nvSpPr>
            <p:cNvPr id="5" name="Freeform 5"/>
            <p:cNvSpPr>
              <a:spLocks/>
            </p:cNvSpPr>
            <p:nvPr userDrawn="1"/>
          </p:nvSpPr>
          <p:spPr bwMode="auto">
            <a:xfrm>
              <a:off x="2366" y="416"/>
              <a:ext cx="170" cy="268"/>
            </a:xfrm>
            <a:custGeom>
              <a:avLst/>
              <a:gdLst/>
              <a:ahLst/>
              <a:cxnLst>
                <a:cxn ang="0">
                  <a:pos x="52" y="128"/>
                </a:cxn>
                <a:cxn ang="0">
                  <a:pos x="52" y="128"/>
                </a:cxn>
                <a:cxn ang="0">
                  <a:pos x="68" y="126"/>
                </a:cxn>
                <a:cxn ang="0">
                  <a:pos x="82" y="124"/>
                </a:cxn>
                <a:cxn ang="0">
                  <a:pos x="96" y="122"/>
                </a:cxn>
                <a:cxn ang="0">
                  <a:pos x="106" y="116"/>
                </a:cxn>
                <a:cxn ang="0">
                  <a:pos x="116" y="110"/>
                </a:cxn>
                <a:cxn ang="0">
                  <a:pos x="122" y="102"/>
                </a:cxn>
                <a:cxn ang="0">
                  <a:pos x="126" y="90"/>
                </a:cxn>
                <a:cxn ang="0">
                  <a:pos x="128" y="76"/>
                </a:cxn>
                <a:cxn ang="0">
                  <a:pos x="128" y="76"/>
                </a:cxn>
                <a:cxn ang="0">
                  <a:pos x="126" y="66"/>
                </a:cxn>
                <a:cxn ang="0">
                  <a:pos x="124" y="56"/>
                </a:cxn>
                <a:cxn ang="0">
                  <a:pos x="118" y="48"/>
                </a:cxn>
                <a:cxn ang="0">
                  <a:pos x="112" y="42"/>
                </a:cxn>
                <a:cxn ang="0">
                  <a:pos x="104" y="38"/>
                </a:cxn>
                <a:cxn ang="0">
                  <a:pos x="92" y="34"/>
                </a:cxn>
                <a:cxn ang="0">
                  <a:pos x="82" y="32"/>
                </a:cxn>
                <a:cxn ang="0">
                  <a:pos x="68" y="32"/>
                </a:cxn>
                <a:cxn ang="0">
                  <a:pos x="36" y="32"/>
                </a:cxn>
                <a:cxn ang="0">
                  <a:pos x="36" y="268"/>
                </a:cxn>
                <a:cxn ang="0">
                  <a:pos x="0" y="268"/>
                </a:cxn>
                <a:cxn ang="0">
                  <a:pos x="0" y="0"/>
                </a:cxn>
                <a:cxn ang="0">
                  <a:pos x="66" y="0"/>
                </a:cxn>
                <a:cxn ang="0">
                  <a:pos x="66" y="0"/>
                </a:cxn>
                <a:cxn ang="0">
                  <a:pos x="94" y="2"/>
                </a:cxn>
                <a:cxn ang="0">
                  <a:pos x="114" y="6"/>
                </a:cxn>
                <a:cxn ang="0">
                  <a:pos x="130" y="14"/>
                </a:cxn>
                <a:cxn ang="0">
                  <a:pos x="144" y="24"/>
                </a:cxn>
                <a:cxn ang="0">
                  <a:pos x="144" y="24"/>
                </a:cxn>
                <a:cxn ang="0">
                  <a:pos x="152" y="34"/>
                </a:cxn>
                <a:cxn ang="0">
                  <a:pos x="158" y="46"/>
                </a:cxn>
                <a:cxn ang="0">
                  <a:pos x="162" y="60"/>
                </a:cxn>
                <a:cxn ang="0">
                  <a:pos x="164" y="76"/>
                </a:cxn>
                <a:cxn ang="0">
                  <a:pos x="164" y="76"/>
                </a:cxn>
                <a:cxn ang="0">
                  <a:pos x="162" y="90"/>
                </a:cxn>
                <a:cxn ang="0">
                  <a:pos x="160" y="102"/>
                </a:cxn>
                <a:cxn ang="0">
                  <a:pos x="154" y="114"/>
                </a:cxn>
                <a:cxn ang="0">
                  <a:pos x="148" y="124"/>
                </a:cxn>
                <a:cxn ang="0">
                  <a:pos x="138" y="134"/>
                </a:cxn>
                <a:cxn ang="0">
                  <a:pos x="128" y="140"/>
                </a:cxn>
                <a:cxn ang="0">
                  <a:pos x="116" y="146"/>
                </a:cxn>
                <a:cxn ang="0">
                  <a:pos x="104" y="150"/>
                </a:cxn>
                <a:cxn ang="0">
                  <a:pos x="170" y="268"/>
                </a:cxn>
                <a:cxn ang="0">
                  <a:pos x="128" y="268"/>
                </a:cxn>
                <a:cxn ang="0">
                  <a:pos x="52" y="128"/>
                </a:cxn>
              </a:cxnLst>
              <a:rect l="0" t="0" r="r" b="b"/>
              <a:pathLst>
                <a:path w="170" h="268">
                  <a:moveTo>
                    <a:pt x="52" y="128"/>
                  </a:moveTo>
                  <a:lnTo>
                    <a:pt x="52" y="128"/>
                  </a:lnTo>
                  <a:lnTo>
                    <a:pt x="68" y="126"/>
                  </a:lnTo>
                  <a:lnTo>
                    <a:pt x="82" y="124"/>
                  </a:lnTo>
                  <a:lnTo>
                    <a:pt x="96" y="122"/>
                  </a:lnTo>
                  <a:lnTo>
                    <a:pt x="106" y="116"/>
                  </a:lnTo>
                  <a:lnTo>
                    <a:pt x="116" y="110"/>
                  </a:lnTo>
                  <a:lnTo>
                    <a:pt x="122" y="102"/>
                  </a:lnTo>
                  <a:lnTo>
                    <a:pt x="126" y="90"/>
                  </a:lnTo>
                  <a:lnTo>
                    <a:pt x="128" y="76"/>
                  </a:lnTo>
                  <a:lnTo>
                    <a:pt x="128" y="76"/>
                  </a:lnTo>
                  <a:lnTo>
                    <a:pt x="126" y="66"/>
                  </a:lnTo>
                  <a:lnTo>
                    <a:pt x="124" y="56"/>
                  </a:lnTo>
                  <a:lnTo>
                    <a:pt x="118" y="48"/>
                  </a:lnTo>
                  <a:lnTo>
                    <a:pt x="112" y="42"/>
                  </a:lnTo>
                  <a:lnTo>
                    <a:pt x="104" y="38"/>
                  </a:lnTo>
                  <a:lnTo>
                    <a:pt x="92" y="34"/>
                  </a:lnTo>
                  <a:lnTo>
                    <a:pt x="82" y="32"/>
                  </a:lnTo>
                  <a:lnTo>
                    <a:pt x="68" y="32"/>
                  </a:lnTo>
                  <a:lnTo>
                    <a:pt x="36" y="32"/>
                  </a:lnTo>
                  <a:lnTo>
                    <a:pt x="36" y="268"/>
                  </a:lnTo>
                  <a:lnTo>
                    <a:pt x="0" y="268"/>
                  </a:lnTo>
                  <a:lnTo>
                    <a:pt x="0" y="0"/>
                  </a:lnTo>
                  <a:lnTo>
                    <a:pt x="66" y="0"/>
                  </a:lnTo>
                  <a:lnTo>
                    <a:pt x="66" y="0"/>
                  </a:lnTo>
                  <a:lnTo>
                    <a:pt x="94" y="2"/>
                  </a:lnTo>
                  <a:lnTo>
                    <a:pt x="114" y="6"/>
                  </a:lnTo>
                  <a:lnTo>
                    <a:pt x="130" y="14"/>
                  </a:lnTo>
                  <a:lnTo>
                    <a:pt x="144" y="24"/>
                  </a:lnTo>
                  <a:lnTo>
                    <a:pt x="144" y="24"/>
                  </a:lnTo>
                  <a:lnTo>
                    <a:pt x="152" y="34"/>
                  </a:lnTo>
                  <a:lnTo>
                    <a:pt x="158" y="46"/>
                  </a:lnTo>
                  <a:lnTo>
                    <a:pt x="162" y="60"/>
                  </a:lnTo>
                  <a:lnTo>
                    <a:pt x="164" y="76"/>
                  </a:lnTo>
                  <a:lnTo>
                    <a:pt x="164" y="76"/>
                  </a:lnTo>
                  <a:lnTo>
                    <a:pt x="162" y="90"/>
                  </a:lnTo>
                  <a:lnTo>
                    <a:pt x="160" y="102"/>
                  </a:lnTo>
                  <a:lnTo>
                    <a:pt x="154" y="114"/>
                  </a:lnTo>
                  <a:lnTo>
                    <a:pt x="148" y="124"/>
                  </a:lnTo>
                  <a:lnTo>
                    <a:pt x="138" y="134"/>
                  </a:lnTo>
                  <a:lnTo>
                    <a:pt x="128" y="140"/>
                  </a:lnTo>
                  <a:lnTo>
                    <a:pt x="116" y="146"/>
                  </a:lnTo>
                  <a:lnTo>
                    <a:pt x="104" y="150"/>
                  </a:lnTo>
                  <a:lnTo>
                    <a:pt x="170" y="268"/>
                  </a:lnTo>
                  <a:lnTo>
                    <a:pt x="128" y="268"/>
                  </a:lnTo>
                  <a:lnTo>
                    <a:pt x="52" y="128"/>
                  </a:lnTo>
                  <a:close/>
                </a:path>
              </a:pathLst>
            </a:custGeom>
            <a:solidFill>
              <a:srgbClr val="730027"/>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sp>
          <p:nvSpPr>
            <p:cNvPr id="6" name="Freeform 6"/>
            <p:cNvSpPr>
              <a:spLocks/>
            </p:cNvSpPr>
            <p:nvPr userDrawn="1"/>
          </p:nvSpPr>
          <p:spPr bwMode="auto">
            <a:xfrm>
              <a:off x="1560" y="404"/>
              <a:ext cx="233" cy="290"/>
            </a:xfrm>
            <a:custGeom>
              <a:avLst/>
              <a:gdLst/>
              <a:ahLst/>
              <a:cxnLst>
                <a:cxn ang="0">
                  <a:pos x="0" y="0"/>
                </a:cxn>
                <a:cxn ang="0">
                  <a:pos x="198" y="202"/>
                </a:cxn>
                <a:cxn ang="0">
                  <a:pos x="198" y="12"/>
                </a:cxn>
                <a:cxn ang="0">
                  <a:pos x="234" y="12"/>
                </a:cxn>
                <a:cxn ang="0">
                  <a:pos x="234" y="290"/>
                </a:cxn>
                <a:cxn ang="0">
                  <a:pos x="38" y="88"/>
                </a:cxn>
                <a:cxn ang="0">
                  <a:pos x="38" y="280"/>
                </a:cxn>
                <a:cxn ang="0">
                  <a:pos x="0" y="280"/>
                </a:cxn>
                <a:cxn ang="0">
                  <a:pos x="0" y="0"/>
                </a:cxn>
              </a:cxnLst>
              <a:rect l="0" t="0" r="r" b="b"/>
              <a:pathLst>
                <a:path w="234" h="290">
                  <a:moveTo>
                    <a:pt x="0" y="0"/>
                  </a:moveTo>
                  <a:lnTo>
                    <a:pt x="198" y="202"/>
                  </a:lnTo>
                  <a:lnTo>
                    <a:pt x="198" y="12"/>
                  </a:lnTo>
                  <a:lnTo>
                    <a:pt x="234" y="12"/>
                  </a:lnTo>
                  <a:lnTo>
                    <a:pt x="234" y="290"/>
                  </a:lnTo>
                  <a:lnTo>
                    <a:pt x="38" y="88"/>
                  </a:lnTo>
                  <a:lnTo>
                    <a:pt x="38" y="280"/>
                  </a:lnTo>
                  <a:lnTo>
                    <a:pt x="0" y="280"/>
                  </a:lnTo>
                  <a:lnTo>
                    <a:pt x="0" y="0"/>
                  </a:lnTo>
                  <a:close/>
                </a:path>
              </a:pathLst>
            </a:custGeom>
            <a:solidFill>
              <a:srgbClr val="730027"/>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sp>
          <p:nvSpPr>
            <p:cNvPr id="7" name="Freeform 7"/>
            <p:cNvSpPr>
              <a:spLocks/>
            </p:cNvSpPr>
            <p:nvPr userDrawn="1"/>
          </p:nvSpPr>
          <p:spPr bwMode="auto">
            <a:xfrm>
              <a:off x="1828" y="412"/>
              <a:ext cx="210" cy="278"/>
            </a:xfrm>
            <a:custGeom>
              <a:avLst/>
              <a:gdLst/>
              <a:ahLst/>
              <a:cxnLst>
                <a:cxn ang="0">
                  <a:pos x="210" y="56"/>
                </a:cxn>
                <a:cxn ang="0">
                  <a:pos x="176" y="38"/>
                </a:cxn>
                <a:cxn ang="0">
                  <a:pos x="138" y="32"/>
                </a:cxn>
                <a:cxn ang="0">
                  <a:pos x="118" y="34"/>
                </a:cxn>
                <a:cxn ang="0">
                  <a:pos x="82" y="50"/>
                </a:cxn>
                <a:cxn ang="0">
                  <a:pos x="54" y="80"/>
                </a:cxn>
                <a:cxn ang="0">
                  <a:pos x="40" y="118"/>
                </a:cxn>
                <a:cxn ang="0">
                  <a:pos x="38" y="138"/>
                </a:cxn>
                <a:cxn ang="0">
                  <a:pos x="46" y="180"/>
                </a:cxn>
                <a:cxn ang="0">
                  <a:pos x="68" y="214"/>
                </a:cxn>
                <a:cxn ang="0">
                  <a:pos x="100" y="236"/>
                </a:cxn>
                <a:cxn ang="0">
                  <a:pos x="138" y="244"/>
                </a:cxn>
                <a:cxn ang="0">
                  <a:pos x="158" y="242"/>
                </a:cxn>
                <a:cxn ang="0">
                  <a:pos x="194" y="230"/>
                </a:cxn>
                <a:cxn ang="0">
                  <a:pos x="210" y="258"/>
                </a:cxn>
                <a:cxn ang="0">
                  <a:pos x="192" y="266"/>
                </a:cxn>
                <a:cxn ang="0">
                  <a:pos x="158" y="276"/>
                </a:cxn>
                <a:cxn ang="0">
                  <a:pos x="140" y="278"/>
                </a:cxn>
                <a:cxn ang="0">
                  <a:pos x="112" y="274"/>
                </a:cxn>
                <a:cxn ang="0">
                  <a:pos x="86" y="268"/>
                </a:cxn>
                <a:cxn ang="0">
                  <a:pos x="62" y="254"/>
                </a:cxn>
                <a:cxn ang="0">
                  <a:pos x="42" y="238"/>
                </a:cxn>
                <a:cxn ang="0">
                  <a:pos x="24" y="218"/>
                </a:cxn>
                <a:cxn ang="0">
                  <a:pos x="12" y="194"/>
                </a:cxn>
                <a:cxn ang="0">
                  <a:pos x="2" y="168"/>
                </a:cxn>
                <a:cxn ang="0">
                  <a:pos x="0" y="140"/>
                </a:cxn>
                <a:cxn ang="0">
                  <a:pos x="0" y="124"/>
                </a:cxn>
                <a:cxn ang="0">
                  <a:pos x="6" y="96"/>
                </a:cxn>
                <a:cxn ang="0">
                  <a:pos x="18" y="72"/>
                </a:cxn>
                <a:cxn ang="0">
                  <a:pos x="32" y="48"/>
                </a:cxn>
                <a:cxn ang="0">
                  <a:pos x="52" y="30"/>
                </a:cxn>
                <a:cxn ang="0">
                  <a:pos x="74" y="16"/>
                </a:cxn>
                <a:cxn ang="0">
                  <a:pos x="100" y="6"/>
                </a:cxn>
                <a:cxn ang="0">
                  <a:pos x="128" y="0"/>
                </a:cxn>
                <a:cxn ang="0">
                  <a:pos x="142" y="0"/>
                </a:cxn>
                <a:cxn ang="0">
                  <a:pos x="176" y="4"/>
                </a:cxn>
                <a:cxn ang="0">
                  <a:pos x="210" y="18"/>
                </a:cxn>
              </a:cxnLst>
              <a:rect l="0" t="0" r="r" b="b"/>
              <a:pathLst>
                <a:path w="210" h="278">
                  <a:moveTo>
                    <a:pt x="210" y="56"/>
                  </a:moveTo>
                  <a:lnTo>
                    <a:pt x="210" y="56"/>
                  </a:lnTo>
                  <a:lnTo>
                    <a:pt x="194" y="46"/>
                  </a:lnTo>
                  <a:lnTo>
                    <a:pt x="176" y="38"/>
                  </a:lnTo>
                  <a:lnTo>
                    <a:pt x="158" y="34"/>
                  </a:lnTo>
                  <a:lnTo>
                    <a:pt x="138" y="32"/>
                  </a:lnTo>
                  <a:lnTo>
                    <a:pt x="138" y="32"/>
                  </a:lnTo>
                  <a:lnTo>
                    <a:pt x="118" y="34"/>
                  </a:lnTo>
                  <a:lnTo>
                    <a:pt x="98" y="40"/>
                  </a:lnTo>
                  <a:lnTo>
                    <a:pt x="82" y="50"/>
                  </a:lnTo>
                  <a:lnTo>
                    <a:pt x="66" y="64"/>
                  </a:lnTo>
                  <a:lnTo>
                    <a:pt x="54" y="80"/>
                  </a:lnTo>
                  <a:lnTo>
                    <a:pt x="46" y="98"/>
                  </a:lnTo>
                  <a:lnTo>
                    <a:pt x="40" y="118"/>
                  </a:lnTo>
                  <a:lnTo>
                    <a:pt x="38" y="138"/>
                  </a:lnTo>
                  <a:lnTo>
                    <a:pt x="38" y="138"/>
                  </a:lnTo>
                  <a:lnTo>
                    <a:pt x="40" y="160"/>
                  </a:lnTo>
                  <a:lnTo>
                    <a:pt x="46" y="180"/>
                  </a:lnTo>
                  <a:lnTo>
                    <a:pt x="56" y="198"/>
                  </a:lnTo>
                  <a:lnTo>
                    <a:pt x="68" y="214"/>
                  </a:lnTo>
                  <a:lnTo>
                    <a:pt x="84" y="226"/>
                  </a:lnTo>
                  <a:lnTo>
                    <a:pt x="100" y="236"/>
                  </a:lnTo>
                  <a:lnTo>
                    <a:pt x="118" y="242"/>
                  </a:lnTo>
                  <a:lnTo>
                    <a:pt x="138" y="244"/>
                  </a:lnTo>
                  <a:lnTo>
                    <a:pt x="138" y="244"/>
                  </a:lnTo>
                  <a:lnTo>
                    <a:pt x="158" y="242"/>
                  </a:lnTo>
                  <a:lnTo>
                    <a:pt x="176" y="238"/>
                  </a:lnTo>
                  <a:lnTo>
                    <a:pt x="194" y="230"/>
                  </a:lnTo>
                  <a:lnTo>
                    <a:pt x="210" y="218"/>
                  </a:lnTo>
                  <a:lnTo>
                    <a:pt x="210" y="258"/>
                  </a:lnTo>
                  <a:lnTo>
                    <a:pt x="210" y="258"/>
                  </a:lnTo>
                  <a:lnTo>
                    <a:pt x="192" y="266"/>
                  </a:lnTo>
                  <a:lnTo>
                    <a:pt x="176" y="272"/>
                  </a:lnTo>
                  <a:lnTo>
                    <a:pt x="158" y="276"/>
                  </a:lnTo>
                  <a:lnTo>
                    <a:pt x="140" y="278"/>
                  </a:lnTo>
                  <a:lnTo>
                    <a:pt x="140" y="278"/>
                  </a:lnTo>
                  <a:lnTo>
                    <a:pt x="126" y="276"/>
                  </a:lnTo>
                  <a:lnTo>
                    <a:pt x="112" y="274"/>
                  </a:lnTo>
                  <a:lnTo>
                    <a:pt x="98" y="272"/>
                  </a:lnTo>
                  <a:lnTo>
                    <a:pt x="86" y="268"/>
                  </a:lnTo>
                  <a:lnTo>
                    <a:pt x="74" y="262"/>
                  </a:lnTo>
                  <a:lnTo>
                    <a:pt x="62" y="254"/>
                  </a:lnTo>
                  <a:lnTo>
                    <a:pt x="52" y="248"/>
                  </a:lnTo>
                  <a:lnTo>
                    <a:pt x="42" y="238"/>
                  </a:lnTo>
                  <a:lnTo>
                    <a:pt x="32" y="228"/>
                  </a:lnTo>
                  <a:lnTo>
                    <a:pt x="24" y="218"/>
                  </a:lnTo>
                  <a:lnTo>
                    <a:pt x="18" y="208"/>
                  </a:lnTo>
                  <a:lnTo>
                    <a:pt x="12" y="194"/>
                  </a:lnTo>
                  <a:lnTo>
                    <a:pt x="6" y="182"/>
                  </a:lnTo>
                  <a:lnTo>
                    <a:pt x="2" y="168"/>
                  </a:lnTo>
                  <a:lnTo>
                    <a:pt x="0" y="154"/>
                  </a:lnTo>
                  <a:lnTo>
                    <a:pt x="0" y="140"/>
                  </a:lnTo>
                  <a:lnTo>
                    <a:pt x="0" y="140"/>
                  </a:lnTo>
                  <a:lnTo>
                    <a:pt x="0" y="124"/>
                  </a:lnTo>
                  <a:lnTo>
                    <a:pt x="4" y="110"/>
                  </a:lnTo>
                  <a:lnTo>
                    <a:pt x="6" y="96"/>
                  </a:lnTo>
                  <a:lnTo>
                    <a:pt x="12" y="84"/>
                  </a:lnTo>
                  <a:lnTo>
                    <a:pt x="18" y="72"/>
                  </a:lnTo>
                  <a:lnTo>
                    <a:pt x="24" y="60"/>
                  </a:lnTo>
                  <a:lnTo>
                    <a:pt x="32" y="48"/>
                  </a:lnTo>
                  <a:lnTo>
                    <a:pt x="42" y="38"/>
                  </a:lnTo>
                  <a:lnTo>
                    <a:pt x="52" y="30"/>
                  </a:lnTo>
                  <a:lnTo>
                    <a:pt x="62" y="22"/>
                  </a:lnTo>
                  <a:lnTo>
                    <a:pt x="74" y="16"/>
                  </a:lnTo>
                  <a:lnTo>
                    <a:pt x="86" y="10"/>
                  </a:lnTo>
                  <a:lnTo>
                    <a:pt x="100" y="6"/>
                  </a:lnTo>
                  <a:lnTo>
                    <a:pt x="114" y="2"/>
                  </a:lnTo>
                  <a:lnTo>
                    <a:pt x="128" y="0"/>
                  </a:lnTo>
                  <a:lnTo>
                    <a:pt x="142" y="0"/>
                  </a:lnTo>
                  <a:lnTo>
                    <a:pt x="142" y="0"/>
                  </a:lnTo>
                  <a:lnTo>
                    <a:pt x="160" y="0"/>
                  </a:lnTo>
                  <a:lnTo>
                    <a:pt x="176" y="4"/>
                  </a:lnTo>
                  <a:lnTo>
                    <a:pt x="194" y="10"/>
                  </a:lnTo>
                  <a:lnTo>
                    <a:pt x="210" y="18"/>
                  </a:lnTo>
                  <a:lnTo>
                    <a:pt x="210" y="56"/>
                  </a:lnTo>
                  <a:close/>
                </a:path>
              </a:pathLst>
            </a:custGeom>
            <a:solidFill>
              <a:srgbClr val="730027"/>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sp>
          <p:nvSpPr>
            <p:cNvPr id="8" name="Freeform 8"/>
            <p:cNvSpPr>
              <a:spLocks noEditPoints="1"/>
            </p:cNvSpPr>
            <p:nvPr userDrawn="1"/>
          </p:nvSpPr>
          <p:spPr bwMode="auto">
            <a:xfrm>
              <a:off x="2052" y="412"/>
              <a:ext cx="280" cy="278"/>
            </a:xfrm>
            <a:custGeom>
              <a:avLst/>
              <a:gdLst/>
              <a:ahLst/>
              <a:cxnLst>
                <a:cxn ang="0">
                  <a:pos x="280" y="138"/>
                </a:cxn>
                <a:cxn ang="0">
                  <a:pos x="278" y="166"/>
                </a:cxn>
                <a:cxn ang="0">
                  <a:pos x="268" y="194"/>
                </a:cxn>
                <a:cxn ang="0">
                  <a:pos x="256" y="218"/>
                </a:cxn>
                <a:cxn ang="0">
                  <a:pos x="238" y="238"/>
                </a:cxn>
                <a:cxn ang="0">
                  <a:pos x="218" y="254"/>
                </a:cxn>
                <a:cxn ang="0">
                  <a:pos x="194" y="266"/>
                </a:cxn>
                <a:cxn ang="0">
                  <a:pos x="168" y="274"/>
                </a:cxn>
                <a:cxn ang="0">
                  <a:pos x="140" y="278"/>
                </a:cxn>
                <a:cxn ang="0">
                  <a:pos x="126" y="276"/>
                </a:cxn>
                <a:cxn ang="0">
                  <a:pos x="98" y="272"/>
                </a:cxn>
                <a:cxn ang="0">
                  <a:pos x="74" y="262"/>
                </a:cxn>
                <a:cxn ang="0">
                  <a:pos x="52" y="246"/>
                </a:cxn>
                <a:cxn ang="0">
                  <a:pos x="32" y="228"/>
                </a:cxn>
                <a:cxn ang="0">
                  <a:pos x="18" y="206"/>
                </a:cxn>
                <a:cxn ang="0">
                  <a:pos x="6" y="180"/>
                </a:cxn>
                <a:cxn ang="0">
                  <a:pos x="2" y="152"/>
                </a:cxn>
                <a:cxn ang="0">
                  <a:pos x="0" y="138"/>
                </a:cxn>
                <a:cxn ang="0">
                  <a:pos x="4" y="110"/>
                </a:cxn>
                <a:cxn ang="0">
                  <a:pos x="12" y="84"/>
                </a:cxn>
                <a:cxn ang="0">
                  <a:pos x="24" y="60"/>
                </a:cxn>
                <a:cxn ang="0">
                  <a:pos x="42" y="40"/>
                </a:cxn>
                <a:cxn ang="0">
                  <a:pos x="62" y="22"/>
                </a:cxn>
                <a:cxn ang="0">
                  <a:pos x="86" y="10"/>
                </a:cxn>
                <a:cxn ang="0">
                  <a:pos x="112" y="2"/>
                </a:cxn>
                <a:cxn ang="0">
                  <a:pos x="140" y="0"/>
                </a:cxn>
                <a:cxn ang="0">
                  <a:pos x="154" y="0"/>
                </a:cxn>
                <a:cxn ang="0">
                  <a:pos x="182" y="6"/>
                </a:cxn>
                <a:cxn ang="0">
                  <a:pos x="206" y="16"/>
                </a:cxn>
                <a:cxn ang="0">
                  <a:pos x="228" y="32"/>
                </a:cxn>
                <a:cxn ang="0">
                  <a:pos x="248" y="50"/>
                </a:cxn>
                <a:cxn ang="0">
                  <a:pos x="262" y="72"/>
                </a:cxn>
                <a:cxn ang="0">
                  <a:pos x="274" y="96"/>
                </a:cxn>
                <a:cxn ang="0">
                  <a:pos x="280" y="124"/>
                </a:cxn>
                <a:cxn ang="0">
                  <a:pos x="280" y="138"/>
                </a:cxn>
                <a:cxn ang="0">
                  <a:pos x="242" y="138"/>
                </a:cxn>
                <a:cxn ang="0">
                  <a:pos x="234" y="98"/>
                </a:cxn>
                <a:cxn ang="0">
                  <a:pos x="214" y="64"/>
                </a:cxn>
                <a:cxn ang="0">
                  <a:pos x="182" y="40"/>
                </a:cxn>
                <a:cxn ang="0">
                  <a:pos x="140" y="32"/>
                </a:cxn>
                <a:cxn ang="0">
                  <a:pos x="118" y="34"/>
                </a:cxn>
                <a:cxn ang="0">
                  <a:pos x="82" y="50"/>
                </a:cxn>
                <a:cxn ang="0">
                  <a:pos x="54" y="80"/>
                </a:cxn>
                <a:cxn ang="0">
                  <a:pos x="40" y="118"/>
                </a:cxn>
                <a:cxn ang="0">
                  <a:pos x="38" y="138"/>
                </a:cxn>
                <a:cxn ang="0">
                  <a:pos x="46" y="180"/>
                </a:cxn>
                <a:cxn ang="0">
                  <a:pos x="68" y="214"/>
                </a:cxn>
                <a:cxn ang="0">
                  <a:pos x="100" y="236"/>
                </a:cxn>
                <a:cxn ang="0">
                  <a:pos x="140" y="244"/>
                </a:cxn>
                <a:cxn ang="0">
                  <a:pos x="160" y="242"/>
                </a:cxn>
                <a:cxn ang="0">
                  <a:pos x="196" y="226"/>
                </a:cxn>
                <a:cxn ang="0">
                  <a:pos x="224" y="198"/>
                </a:cxn>
                <a:cxn ang="0">
                  <a:pos x="240" y="160"/>
                </a:cxn>
                <a:cxn ang="0">
                  <a:pos x="242" y="138"/>
                </a:cxn>
              </a:cxnLst>
              <a:rect l="0" t="0" r="r" b="b"/>
              <a:pathLst>
                <a:path w="280" h="278">
                  <a:moveTo>
                    <a:pt x="280" y="138"/>
                  </a:moveTo>
                  <a:lnTo>
                    <a:pt x="280" y="138"/>
                  </a:lnTo>
                  <a:lnTo>
                    <a:pt x="280" y="152"/>
                  </a:lnTo>
                  <a:lnTo>
                    <a:pt x="278" y="166"/>
                  </a:lnTo>
                  <a:lnTo>
                    <a:pt x="274" y="180"/>
                  </a:lnTo>
                  <a:lnTo>
                    <a:pt x="268" y="194"/>
                  </a:lnTo>
                  <a:lnTo>
                    <a:pt x="264" y="206"/>
                  </a:lnTo>
                  <a:lnTo>
                    <a:pt x="256" y="218"/>
                  </a:lnTo>
                  <a:lnTo>
                    <a:pt x="248" y="228"/>
                  </a:lnTo>
                  <a:lnTo>
                    <a:pt x="238" y="238"/>
                  </a:lnTo>
                  <a:lnTo>
                    <a:pt x="230" y="246"/>
                  </a:lnTo>
                  <a:lnTo>
                    <a:pt x="218" y="254"/>
                  </a:lnTo>
                  <a:lnTo>
                    <a:pt x="206" y="262"/>
                  </a:lnTo>
                  <a:lnTo>
                    <a:pt x="194" y="266"/>
                  </a:lnTo>
                  <a:lnTo>
                    <a:pt x="182" y="272"/>
                  </a:lnTo>
                  <a:lnTo>
                    <a:pt x="168" y="274"/>
                  </a:lnTo>
                  <a:lnTo>
                    <a:pt x="154" y="276"/>
                  </a:lnTo>
                  <a:lnTo>
                    <a:pt x="140" y="278"/>
                  </a:lnTo>
                  <a:lnTo>
                    <a:pt x="140" y="278"/>
                  </a:lnTo>
                  <a:lnTo>
                    <a:pt x="126" y="276"/>
                  </a:lnTo>
                  <a:lnTo>
                    <a:pt x="112" y="274"/>
                  </a:lnTo>
                  <a:lnTo>
                    <a:pt x="98" y="272"/>
                  </a:lnTo>
                  <a:lnTo>
                    <a:pt x="86" y="266"/>
                  </a:lnTo>
                  <a:lnTo>
                    <a:pt x="74" y="262"/>
                  </a:lnTo>
                  <a:lnTo>
                    <a:pt x="62" y="254"/>
                  </a:lnTo>
                  <a:lnTo>
                    <a:pt x="52" y="246"/>
                  </a:lnTo>
                  <a:lnTo>
                    <a:pt x="42" y="238"/>
                  </a:lnTo>
                  <a:lnTo>
                    <a:pt x="32" y="228"/>
                  </a:lnTo>
                  <a:lnTo>
                    <a:pt x="24" y="218"/>
                  </a:lnTo>
                  <a:lnTo>
                    <a:pt x="18" y="206"/>
                  </a:lnTo>
                  <a:lnTo>
                    <a:pt x="12" y="194"/>
                  </a:lnTo>
                  <a:lnTo>
                    <a:pt x="6" y="180"/>
                  </a:lnTo>
                  <a:lnTo>
                    <a:pt x="4" y="166"/>
                  </a:lnTo>
                  <a:lnTo>
                    <a:pt x="2" y="152"/>
                  </a:lnTo>
                  <a:lnTo>
                    <a:pt x="0" y="138"/>
                  </a:lnTo>
                  <a:lnTo>
                    <a:pt x="0" y="138"/>
                  </a:lnTo>
                  <a:lnTo>
                    <a:pt x="2" y="124"/>
                  </a:lnTo>
                  <a:lnTo>
                    <a:pt x="4" y="110"/>
                  </a:lnTo>
                  <a:lnTo>
                    <a:pt x="6" y="96"/>
                  </a:lnTo>
                  <a:lnTo>
                    <a:pt x="12" y="84"/>
                  </a:lnTo>
                  <a:lnTo>
                    <a:pt x="18" y="72"/>
                  </a:lnTo>
                  <a:lnTo>
                    <a:pt x="24" y="60"/>
                  </a:lnTo>
                  <a:lnTo>
                    <a:pt x="32" y="50"/>
                  </a:lnTo>
                  <a:lnTo>
                    <a:pt x="42" y="40"/>
                  </a:lnTo>
                  <a:lnTo>
                    <a:pt x="52" y="32"/>
                  </a:lnTo>
                  <a:lnTo>
                    <a:pt x="62" y="22"/>
                  </a:lnTo>
                  <a:lnTo>
                    <a:pt x="74" y="16"/>
                  </a:lnTo>
                  <a:lnTo>
                    <a:pt x="86" y="10"/>
                  </a:lnTo>
                  <a:lnTo>
                    <a:pt x="98" y="6"/>
                  </a:lnTo>
                  <a:lnTo>
                    <a:pt x="112" y="2"/>
                  </a:lnTo>
                  <a:lnTo>
                    <a:pt x="126" y="0"/>
                  </a:lnTo>
                  <a:lnTo>
                    <a:pt x="140" y="0"/>
                  </a:lnTo>
                  <a:lnTo>
                    <a:pt x="140" y="0"/>
                  </a:lnTo>
                  <a:lnTo>
                    <a:pt x="154" y="0"/>
                  </a:lnTo>
                  <a:lnTo>
                    <a:pt x="168" y="2"/>
                  </a:lnTo>
                  <a:lnTo>
                    <a:pt x="182" y="6"/>
                  </a:lnTo>
                  <a:lnTo>
                    <a:pt x="194" y="10"/>
                  </a:lnTo>
                  <a:lnTo>
                    <a:pt x="206" y="16"/>
                  </a:lnTo>
                  <a:lnTo>
                    <a:pt x="218" y="22"/>
                  </a:lnTo>
                  <a:lnTo>
                    <a:pt x="228" y="32"/>
                  </a:lnTo>
                  <a:lnTo>
                    <a:pt x="238" y="40"/>
                  </a:lnTo>
                  <a:lnTo>
                    <a:pt x="248" y="50"/>
                  </a:lnTo>
                  <a:lnTo>
                    <a:pt x="256" y="60"/>
                  </a:lnTo>
                  <a:lnTo>
                    <a:pt x="262" y="72"/>
                  </a:lnTo>
                  <a:lnTo>
                    <a:pt x="268" y="84"/>
                  </a:lnTo>
                  <a:lnTo>
                    <a:pt x="274" y="96"/>
                  </a:lnTo>
                  <a:lnTo>
                    <a:pt x="278" y="110"/>
                  </a:lnTo>
                  <a:lnTo>
                    <a:pt x="280" y="124"/>
                  </a:lnTo>
                  <a:lnTo>
                    <a:pt x="280" y="138"/>
                  </a:lnTo>
                  <a:lnTo>
                    <a:pt x="280" y="138"/>
                  </a:lnTo>
                  <a:close/>
                  <a:moveTo>
                    <a:pt x="242" y="138"/>
                  </a:moveTo>
                  <a:lnTo>
                    <a:pt x="242" y="138"/>
                  </a:lnTo>
                  <a:lnTo>
                    <a:pt x="240" y="118"/>
                  </a:lnTo>
                  <a:lnTo>
                    <a:pt x="234" y="98"/>
                  </a:lnTo>
                  <a:lnTo>
                    <a:pt x="226" y="80"/>
                  </a:lnTo>
                  <a:lnTo>
                    <a:pt x="214" y="64"/>
                  </a:lnTo>
                  <a:lnTo>
                    <a:pt x="198" y="50"/>
                  </a:lnTo>
                  <a:lnTo>
                    <a:pt x="182" y="40"/>
                  </a:lnTo>
                  <a:lnTo>
                    <a:pt x="162" y="34"/>
                  </a:lnTo>
                  <a:lnTo>
                    <a:pt x="140" y="32"/>
                  </a:lnTo>
                  <a:lnTo>
                    <a:pt x="140" y="32"/>
                  </a:lnTo>
                  <a:lnTo>
                    <a:pt x="118" y="34"/>
                  </a:lnTo>
                  <a:lnTo>
                    <a:pt x="98" y="40"/>
                  </a:lnTo>
                  <a:lnTo>
                    <a:pt x="82" y="50"/>
                  </a:lnTo>
                  <a:lnTo>
                    <a:pt x="66" y="64"/>
                  </a:lnTo>
                  <a:lnTo>
                    <a:pt x="54" y="80"/>
                  </a:lnTo>
                  <a:lnTo>
                    <a:pt x="46" y="98"/>
                  </a:lnTo>
                  <a:lnTo>
                    <a:pt x="40" y="118"/>
                  </a:lnTo>
                  <a:lnTo>
                    <a:pt x="38" y="138"/>
                  </a:lnTo>
                  <a:lnTo>
                    <a:pt x="38" y="138"/>
                  </a:lnTo>
                  <a:lnTo>
                    <a:pt x="40" y="160"/>
                  </a:lnTo>
                  <a:lnTo>
                    <a:pt x="46" y="180"/>
                  </a:lnTo>
                  <a:lnTo>
                    <a:pt x="56" y="198"/>
                  </a:lnTo>
                  <a:lnTo>
                    <a:pt x="68" y="214"/>
                  </a:lnTo>
                  <a:lnTo>
                    <a:pt x="84" y="226"/>
                  </a:lnTo>
                  <a:lnTo>
                    <a:pt x="100" y="236"/>
                  </a:lnTo>
                  <a:lnTo>
                    <a:pt x="120" y="242"/>
                  </a:lnTo>
                  <a:lnTo>
                    <a:pt x="140" y="244"/>
                  </a:lnTo>
                  <a:lnTo>
                    <a:pt x="140" y="244"/>
                  </a:lnTo>
                  <a:lnTo>
                    <a:pt x="160" y="242"/>
                  </a:lnTo>
                  <a:lnTo>
                    <a:pt x="180" y="236"/>
                  </a:lnTo>
                  <a:lnTo>
                    <a:pt x="196" y="226"/>
                  </a:lnTo>
                  <a:lnTo>
                    <a:pt x="212" y="214"/>
                  </a:lnTo>
                  <a:lnTo>
                    <a:pt x="224" y="198"/>
                  </a:lnTo>
                  <a:lnTo>
                    <a:pt x="234" y="180"/>
                  </a:lnTo>
                  <a:lnTo>
                    <a:pt x="240" y="160"/>
                  </a:lnTo>
                  <a:lnTo>
                    <a:pt x="242" y="138"/>
                  </a:lnTo>
                  <a:lnTo>
                    <a:pt x="242" y="138"/>
                  </a:lnTo>
                  <a:close/>
                </a:path>
              </a:pathLst>
            </a:custGeom>
            <a:solidFill>
              <a:srgbClr val="730027"/>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sp>
          <p:nvSpPr>
            <p:cNvPr id="9" name="Freeform 9"/>
            <p:cNvSpPr>
              <a:spLocks noEditPoints="1"/>
            </p:cNvSpPr>
            <p:nvPr userDrawn="1"/>
          </p:nvSpPr>
          <p:spPr bwMode="auto">
            <a:xfrm>
              <a:off x="1248" y="412"/>
              <a:ext cx="280" cy="278"/>
            </a:xfrm>
            <a:custGeom>
              <a:avLst/>
              <a:gdLst/>
              <a:ahLst/>
              <a:cxnLst>
                <a:cxn ang="0">
                  <a:pos x="280" y="138"/>
                </a:cxn>
                <a:cxn ang="0">
                  <a:pos x="276" y="166"/>
                </a:cxn>
                <a:cxn ang="0">
                  <a:pos x="268" y="194"/>
                </a:cxn>
                <a:cxn ang="0">
                  <a:pos x="256" y="218"/>
                </a:cxn>
                <a:cxn ang="0">
                  <a:pos x="238" y="238"/>
                </a:cxn>
                <a:cxn ang="0">
                  <a:pos x="218" y="254"/>
                </a:cxn>
                <a:cxn ang="0">
                  <a:pos x="194" y="266"/>
                </a:cxn>
                <a:cxn ang="0">
                  <a:pos x="168" y="274"/>
                </a:cxn>
                <a:cxn ang="0">
                  <a:pos x="140" y="278"/>
                </a:cxn>
                <a:cxn ang="0">
                  <a:pos x="126" y="276"/>
                </a:cxn>
                <a:cxn ang="0">
                  <a:pos x="98" y="272"/>
                </a:cxn>
                <a:cxn ang="0">
                  <a:pos x="72" y="262"/>
                </a:cxn>
                <a:cxn ang="0">
                  <a:pos x="50" y="246"/>
                </a:cxn>
                <a:cxn ang="0">
                  <a:pos x="32" y="228"/>
                </a:cxn>
                <a:cxn ang="0">
                  <a:pos x="16" y="206"/>
                </a:cxn>
                <a:cxn ang="0">
                  <a:pos x="6" y="180"/>
                </a:cxn>
                <a:cxn ang="0">
                  <a:pos x="0" y="152"/>
                </a:cxn>
                <a:cxn ang="0">
                  <a:pos x="0" y="138"/>
                </a:cxn>
                <a:cxn ang="0">
                  <a:pos x="2" y="110"/>
                </a:cxn>
                <a:cxn ang="0">
                  <a:pos x="10" y="84"/>
                </a:cxn>
                <a:cxn ang="0">
                  <a:pos x="24" y="60"/>
                </a:cxn>
                <a:cxn ang="0">
                  <a:pos x="40" y="40"/>
                </a:cxn>
                <a:cxn ang="0">
                  <a:pos x="62" y="22"/>
                </a:cxn>
                <a:cxn ang="0">
                  <a:pos x="86" y="10"/>
                </a:cxn>
                <a:cxn ang="0">
                  <a:pos x="112" y="2"/>
                </a:cxn>
                <a:cxn ang="0">
                  <a:pos x="140" y="0"/>
                </a:cxn>
                <a:cxn ang="0">
                  <a:pos x="154" y="0"/>
                </a:cxn>
                <a:cxn ang="0">
                  <a:pos x="180" y="6"/>
                </a:cxn>
                <a:cxn ang="0">
                  <a:pos x="206" y="16"/>
                </a:cxn>
                <a:cxn ang="0">
                  <a:pos x="228" y="32"/>
                </a:cxn>
                <a:cxn ang="0">
                  <a:pos x="248" y="50"/>
                </a:cxn>
                <a:cxn ang="0">
                  <a:pos x="262" y="72"/>
                </a:cxn>
                <a:cxn ang="0">
                  <a:pos x="272" y="96"/>
                </a:cxn>
                <a:cxn ang="0">
                  <a:pos x="278" y="124"/>
                </a:cxn>
                <a:cxn ang="0">
                  <a:pos x="280" y="138"/>
                </a:cxn>
                <a:cxn ang="0">
                  <a:pos x="242" y="138"/>
                </a:cxn>
                <a:cxn ang="0">
                  <a:pos x="234" y="98"/>
                </a:cxn>
                <a:cxn ang="0">
                  <a:pos x="214" y="64"/>
                </a:cxn>
                <a:cxn ang="0">
                  <a:pos x="180" y="40"/>
                </a:cxn>
                <a:cxn ang="0">
                  <a:pos x="140" y="32"/>
                </a:cxn>
                <a:cxn ang="0">
                  <a:pos x="118" y="34"/>
                </a:cxn>
                <a:cxn ang="0">
                  <a:pos x="80" y="50"/>
                </a:cxn>
                <a:cxn ang="0">
                  <a:pos x="54" y="80"/>
                </a:cxn>
                <a:cxn ang="0">
                  <a:pos x="40" y="118"/>
                </a:cxn>
                <a:cxn ang="0">
                  <a:pos x="38" y="138"/>
                </a:cxn>
                <a:cxn ang="0">
                  <a:pos x="46" y="180"/>
                </a:cxn>
                <a:cxn ang="0">
                  <a:pos x="68" y="214"/>
                </a:cxn>
                <a:cxn ang="0">
                  <a:pos x="100" y="236"/>
                </a:cxn>
                <a:cxn ang="0">
                  <a:pos x="140" y="244"/>
                </a:cxn>
                <a:cxn ang="0">
                  <a:pos x="160" y="242"/>
                </a:cxn>
                <a:cxn ang="0">
                  <a:pos x="196" y="226"/>
                </a:cxn>
                <a:cxn ang="0">
                  <a:pos x="224" y="198"/>
                </a:cxn>
                <a:cxn ang="0">
                  <a:pos x="240" y="160"/>
                </a:cxn>
                <a:cxn ang="0">
                  <a:pos x="242" y="138"/>
                </a:cxn>
              </a:cxnLst>
              <a:rect l="0" t="0" r="r" b="b"/>
              <a:pathLst>
                <a:path w="280" h="278">
                  <a:moveTo>
                    <a:pt x="280" y="138"/>
                  </a:moveTo>
                  <a:lnTo>
                    <a:pt x="280" y="138"/>
                  </a:lnTo>
                  <a:lnTo>
                    <a:pt x="278" y="152"/>
                  </a:lnTo>
                  <a:lnTo>
                    <a:pt x="276" y="166"/>
                  </a:lnTo>
                  <a:lnTo>
                    <a:pt x="272" y="180"/>
                  </a:lnTo>
                  <a:lnTo>
                    <a:pt x="268" y="194"/>
                  </a:lnTo>
                  <a:lnTo>
                    <a:pt x="262" y="206"/>
                  </a:lnTo>
                  <a:lnTo>
                    <a:pt x="256" y="218"/>
                  </a:lnTo>
                  <a:lnTo>
                    <a:pt x="248" y="228"/>
                  </a:lnTo>
                  <a:lnTo>
                    <a:pt x="238" y="238"/>
                  </a:lnTo>
                  <a:lnTo>
                    <a:pt x="228" y="246"/>
                  </a:lnTo>
                  <a:lnTo>
                    <a:pt x="218" y="254"/>
                  </a:lnTo>
                  <a:lnTo>
                    <a:pt x="206" y="262"/>
                  </a:lnTo>
                  <a:lnTo>
                    <a:pt x="194" y="266"/>
                  </a:lnTo>
                  <a:lnTo>
                    <a:pt x="180" y="272"/>
                  </a:lnTo>
                  <a:lnTo>
                    <a:pt x="168" y="274"/>
                  </a:lnTo>
                  <a:lnTo>
                    <a:pt x="154" y="276"/>
                  </a:lnTo>
                  <a:lnTo>
                    <a:pt x="140" y="278"/>
                  </a:lnTo>
                  <a:lnTo>
                    <a:pt x="140" y="278"/>
                  </a:lnTo>
                  <a:lnTo>
                    <a:pt x="126" y="276"/>
                  </a:lnTo>
                  <a:lnTo>
                    <a:pt x="112" y="274"/>
                  </a:lnTo>
                  <a:lnTo>
                    <a:pt x="98" y="272"/>
                  </a:lnTo>
                  <a:lnTo>
                    <a:pt x="84" y="266"/>
                  </a:lnTo>
                  <a:lnTo>
                    <a:pt x="72" y="262"/>
                  </a:lnTo>
                  <a:lnTo>
                    <a:pt x="62" y="254"/>
                  </a:lnTo>
                  <a:lnTo>
                    <a:pt x="50" y="246"/>
                  </a:lnTo>
                  <a:lnTo>
                    <a:pt x="40" y="238"/>
                  </a:lnTo>
                  <a:lnTo>
                    <a:pt x="32" y="228"/>
                  </a:lnTo>
                  <a:lnTo>
                    <a:pt x="24" y="218"/>
                  </a:lnTo>
                  <a:lnTo>
                    <a:pt x="16" y="206"/>
                  </a:lnTo>
                  <a:lnTo>
                    <a:pt x="10" y="194"/>
                  </a:lnTo>
                  <a:lnTo>
                    <a:pt x="6" y="180"/>
                  </a:lnTo>
                  <a:lnTo>
                    <a:pt x="2" y="166"/>
                  </a:lnTo>
                  <a:lnTo>
                    <a:pt x="0" y="152"/>
                  </a:lnTo>
                  <a:lnTo>
                    <a:pt x="0" y="138"/>
                  </a:lnTo>
                  <a:lnTo>
                    <a:pt x="0" y="138"/>
                  </a:lnTo>
                  <a:lnTo>
                    <a:pt x="0" y="124"/>
                  </a:lnTo>
                  <a:lnTo>
                    <a:pt x="2" y="110"/>
                  </a:lnTo>
                  <a:lnTo>
                    <a:pt x="6" y="96"/>
                  </a:lnTo>
                  <a:lnTo>
                    <a:pt x="10" y="84"/>
                  </a:lnTo>
                  <a:lnTo>
                    <a:pt x="16" y="72"/>
                  </a:lnTo>
                  <a:lnTo>
                    <a:pt x="24" y="60"/>
                  </a:lnTo>
                  <a:lnTo>
                    <a:pt x="32" y="50"/>
                  </a:lnTo>
                  <a:lnTo>
                    <a:pt x="40" y="40"/>
                  </a:lnTo>
                  <a:lnTo>
                    <a:pt x="50" y="32"/>
                  </a:lnTo>
                  <a:lnTo>
                    <a:pt x="62" y="22"/>
                  </a:lnTo>
                  <a:lnTo>
                    <a:pt x="74" y="16"/>
                  </a:lnTo>
                  <a:lnTo>
                    <a:pt x="86" y="10"/>
                  </a:lnTo>
                  <a:lnTo>
                    <a:pt x="98" y="6"/>
                  </a:lnTo>
                  <a:lnTo>
                    <a:pt x="112" y="2"/>
                  </a:lnTo>
                  <a:lnTo>
                    <a:pt x="126" y="0"/>
                  </a:lnTo>
                  <a:lnTo>
                    <a:pt x="140" y="0"/>
                  </a:lnTo>
                  <a:lnTo>
                    <a:pt x="140" y="0"/>
                  </a:lnTo>
                  <a:lnTo>
                    <a:pt x="154" y="0"/>
                  </a:lnTo>
                  <a:lnTo>
                    <a:pt x="168" y="2"/>
                  </a:lnTo>
                  <a:lnTo>
                    <a:pt x="180" y="6"/>
                  </a:lnTo>
                  <a:lnTo>
                    <a:pt x="194" y="10"/>
                  </a:lnTo>
                  <a:lnTo>
                    <a:pt x="206" y="16"/>
                  </a:lnTo>
                  <a:lnTo>
                    <a:pt x="218" y="22"/>
                  </a:lnTo>
                  <a:lnTo>
                    <a:pt x="228" y="32"/>
                  </a:lnTo>
                  <a:lnTo>
                    <a:pt x="238" y="40"/>
                  </a:lnTo>
                  <a:lnTo>
                    <a:pt x="248" y="50"/>
                  </a:lnTo>
                  <a:lnTo>
                    <a:pt x="256" y="60"/>
                  </a:lnTo>
                  <a:lnTo>
                    <a:pt x="262" y="72"/>
                  </a:lnTo>
                  <a:lnTo>
                    <a:pt x="268" y="84"/>
                  </a:lnTo>
                  <a:lnTo>
                    <a:pt x="272" y="96"/>
                  </a:lnTo>
                  <a:lnTo>
                    <a:pt x="276" y="110"/>
                  </a:lnTo>
                  <a:lnTo>
                    <a:pt x="278" y="124"/>
                  </a:lnTo>
                  <a:lnTo>
                    <a:pt x="280" y="138"/>
                  </a:lnTo>
                  <a:lnTo>
                    <a:pt x="280" y="138"/>
                  </a:lnTo>
                  <a:close/>
                  <a:moveTo>
                    <a:pt x="242" y="138"/>
                  </a:moveTo>
                  <a:lnTo>
                    <a:pt x="242" y="138"/>
                  </a:lnTo>
                  <a:lnTo>
                    <a:pt x="240" y="118"/>
                  </a:lnTo>
                  <a:lnTo>
                    <a:pt x="234" y="98"/>
                  </a:lnTo>
                  <a:lnTo>
                    <a:pt x="226" y="80"/>
                  </a:lnTo>
                  <a:lnTo>
                    <a:pt x="214" y="64"/>
                  </a:lnTo>
                  <a:lnTo>
                    <a:pt x="198" y="50"/>
                  </a:lnTo>
                  <a:lnTo>
                    <a:pt x="180" y="40"/>
                  </a:lnTo>
                  <a:lnTo>
                    <a:pt x="162" y="34"/>
                  </a:lnTo>
                  <a:lnTo>
                    <a:pt x="140" y="32"/>
                  </a:lnTo>
                  <a:lnTo>
                    <a:pt x="140" y="32"/>
                  </a:lnTo>
                  <a:lnTo>
                    <a:pt x="118" y="34"/>
                  </a:lnTo>
                  <a:lnTo>
                    <a:pt x="98" y="40"/>
                  </a:lnTo>
                  <a:lnTo>
                    <a:pt x="80" y="50"/>
                  </a:lnTo>
                  <a:lnTo>
                    <a:pt x="66" y="64"/>
                  </a:lnTo>
                  <a:lnTo>
                    <a:pt x="54" y="80"/>
                  </a:lnTo>
                  <a:lnTo>
                    <a:pt x="44" y="98"/>
                  </a:lnTo>
                  <a:lnTo>
                    <a:pt x="40" y="118"/>
                  </a:lnTo>
                  <a:lnTo>
                    <a:pt x="38" y="138"/>
                  </a:lnTo>
                  <a:lnTo>
                    <a:pt x="38" y="138"/>
                  </a:lnTo>
                  <a:lnTo>
                    <a:pt x="40" y="160"/>
                  </a:lnTo>
                  <a:lnTo>
                    <a:pt x="46" y="180"/>
                  </a:lnTo>
                  <a:lnTo>
                    <a:pt x="54" y="198"/>
                  </a:lnTo>
                  <a:lnTo>
                    <a:pt x="68" y="214"/>
                  </a:lnTo>
                  <a:lnTo>
                    <a:pt x="82" y="226"/>
                  </a:lnTo>
                  <a:lnTo>
                    <a:pt x="100" y="236"/>
                  </a:lnTo>
                  <a:lnTo>
                    <a:pt x="120" y="242"/>
                  </a:lnTo>
                  <a:lnTo>
                    <a:pt x="140" y="244"/>
                  </a:lnTo>
                  <a:lnTo>
                    <a:pt x="140" y="244"/>
                  </a:lnTo>
                  <a:lnTo>
                    <a:pt x="160" y="242"/>
                  </a:lnTo>
                  <a:lnTo>
                    <a:pt x="178" y="236"/>
                  </a:lnTo>
                  <a:lnTo>
                    <a:pt x="196" y="226"/>
                  </a:lnTo>
                  <a:lnTo>
                    <a:pt x="212" y="214"/>
                  </a:lnTo>
                  <a:lnTo>
                    <a:pt x="224" y="198"/>
                  </a:lnTo>
                  <a:lnTo>
                    <a:pt x="234" y="180"/>
                  </a:lnTo>
                  <a:lnTo>
                    <a:pt x="240" y="160"/>
                  </a:lnTo>
                  <a:lnTo>
                    <a:pt x="242" y="138"/>
                  </a:lnTo>
                  <a:lnTo>
                    <a:pt x="242" y="138"/>
                  </a:lnTo>
                  <a:close/>
                </a:path>
              </a:pathLst>
            </a:custGeom>
            <a:solidFill>
              <a:srgbClr val="730027"/>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sp>
          <p:nvSpPr>
            <p:cNvPr id="10" name="Freeform 10"/>
            <p:cNvSpPr>
              <a:spLocks/>
            </p:cNvSpPr>
            <p:nvPr userDrawn="1"/>
          </p:nvSpPr>
          <p:spPr bwMode="auto">
            <a:xfrm>
              <a:off x="1384" y="144"/>
              <a:ext cx="666" cy="406"/>
            </a:xfrm>
            <a:custGeom>
              <a:avLst/>
              <a:gdLst/>
              <a:ahLst/>
              <a:cxnLst>
                <a:cxn ang="0">
                  <a:pos x="418" y="32"/>
                </a:cxn>
                <a:cxn ang="0">
                  <a:pos x="418" y="32"/>
                </a:cxn>
                <a:cxn ang="0">
                  <a:pos x="450" y="32"/>
                </a:cxn>
                <a:cxn ang="0">
                  <a:pos x="484" y="36"/>
                </a:cxn>
                <a:cxn ang="0">
                  <a:pos x="516" y="40"/>
                </a:cxn>
                <a:cxn ang="0">
                  <a:pos x="546" y="48"/>
                </a:cxn>
                <a:cxn ang="0">
                  <a:pos x="576" y="58"/>
                </a:cxn>
                <a:cxn ang="0">
                  <a:pos x="604" y="72"/>
                </a:cxn>
                <a:cxn ang="0">
                  <a:pos x="632" y="86"/>
                </a:cxn>
                <a:cxn ang="0">
                  <a:pos x="658" y="102"/>
                </a:cxn>
                <a:cxn ang="0">
                  <a:pos x="666" y="94"/>
                </a:cxn>
                <a:cxn ang="0">
                  <a:pos x="666" y="94"/>
                </a:cxn>
                <a:cxn ang="0">
                  <a:pos x="638" y="74"/>
                </a:cxn>
                <a:cxn ang="0">
                  <a:pos x="610" y="54"/>
                </a:cxn>
                <a:cxn ang="0">
                  <a:pos x="578" y="38"/>
                </a:cxn>
                <a:cxn ang="0">
                  <a:pos x="546" y="26"/>
                </a:cxn>
                <a:cxn ang="0">
                  <a:pos x="512" y="14"/>
                </a:cxn>
                <a:cxn ang="0">
                  <a:pos x="478" y="6"/>
                </a:cxn>
                <a:cxn ang="0">
                  <a:pos x="442" y="2"/>
                </a:cxn>
                <a:cxn ang="0">
                  <a:pos x="406" y="0"/>
                </a:cxn>
                <a:cxn ang="0">
                  <a:pos x="406" y="0"/>
                </a:cxn>
                <a:cxn ang="0">
                  <a:pos x="364" y="2"/>
                </a:cxn>
                <a:cxn ang="0">
                  <a:pos x="324" y="8"/>
                </a:cxn>
                <a:cxn ang="0">
                  <a:pos x="284" y="18"/>
                </a:cxn>
                <a:cxn ang="0">
                  <a:pos x="248" y="32"/>
                </a:cxn>
                <a:cxn ang="0">
                  <a:pos x="212" y="50"/>
                </a:cxn>
                <a:cxn ang="0">
                  <a:pos x="178" y="70"/>
                </a:cxn>
                <a:cxn ang="0">
                  <a:pos x="148" y="92"/>
                </a:cxn>
                <a:cxn ang="0">
                  <a:pos x="118" y="120"/>
                </a:cxn>
                <a:cxn ang="0">
                  <a:pos x="92" y="148"/>
                </a:cxn>
                <a:cxn ang="0">
                  <a:pos x="68" y="180"/>
                </a:cxn>
                <a:cxn ang="0">
                  <a:pos x="48" y="212"/>
                </a:cxn>
                <a:cxn ang="0">
                  <a:pos x="32" y="248"/>
                </a:cxn>
                <a:cxn ang="0">
                  <a:pos x="18" y="286"/>
                </a:cxn>
                <a:cxn ang="0">
                  <a:pos x="8" y="324"/>
                </a:cxn>
                <a:cxn ang="0">
                  <a:pos x="2" y="364"/>
                </a:cxn>
                <a:cxn ang="0">
                  <a:pos x="0" y="406"/>
                </a:cxn>
                <a:cxn ang="0">
                  <a:pos x="12" y="406"/>
                </a:cxn>
                <a:cxn ang="0">
                  <a:pos x="12" y="406"/>
                </a:cxn>
                <a:cxn ang="0">
                  <a:pos x="16" y="370"/>
                </a:cxn>
                <a:cxn ang="0">
                  <a:pos x="24" y="332"/>
                </a:cxn>
                <a:cxn ang="0">
                  <a:pos x="36" y="298"/>
                </a:cxn>
                <a:cxn ang="0">
                  <a:pos x="50" y="264"/>
                </a:cxn>
                <a:cxn ang="0">
                  <a:pos x="68" y="232"/>
                </a:cxn>
                <a:cxn ang="0">
                  <a:pos x="90" y="202"/>
                </a:cxn>
                <a:cxn ang="0">
                  <a:pos x="114" y="172"/>
                </a:cxn>
                <a:cxn ang="0">
                  <a:pos x="140" y="146"/>
                </a:cxn>
                <a:cxn ang="0">
                  <a:pos x="168" y="122"/>
                </a:cxn>
                <a:cxn ang="0">
                  <a:pos x="198" y="100"/>
                </a:cxn>
                <a:cxn ang="0">
                  <a:pos x="232" y="82"/>
                </a:cxn>
                <a:cxn ang="0">
                  <a:pos x="266" y="66"/>
                </a:cxn>
                <a:cxn ang="0">
                  <a:pos x="302" y="52"/>
                </a:cxn>
                <a:cxn ang="0">
                  <a:pos x="338" y="42"/>
                </a:cxn>
                <a:cxn ang="0">
                  <a:pos x="378" y="36"/>
                </a:cxn>
                <a:cxn ang="0">
                  <a:pos x="418" y="32"/>
                </a:cxn>
                <a:cxn ang="0">
                  <a:pos x="418" y="32"/>
                </a:cxn>
              </a:cxnLst>
              <a:rect l="0" t="0" r="r" b="b"/>
              <a:pathLst>
                <a:path w="666" h="406">
                  <a:moveTo>
                    <a:pt x="418" y="32"/>
                  </a:moveTo>
                  <a:lnTo>
                    <a:pt x="418" y="32"/>
                  </a:lnTo>
                  <a:lnTo>
                    <a:pt x="450" y="32"/>
                  </a:lnTo>
                  <a:lnTo>
                    <a:pt x="484" y="36"/>
                  </a:lnTo>
                  <a:lnTo>
                    <a:pt x="516" y="40"/>
                  </a:lnTo>
                  <a:lnTo>
                    <a:pt x="546" y="48"/>
                  </a:lnTo>
                  <a:lnTo>
                    <a:pt x="576" y="58"/>
                  </a:lnTo>
                  <a:lnTo>
                    <a:pt x="604" y="72"/>
                  </a:lnTo>
                  <a:lnTo>
                    <a:pt x="632" y="86"/>
                  </a:lnTo>
                  <a:lnTo>
                    <a:pt x="658" y="102"/>
                  </a:lnTo>
                  <a:lnTo>
                    <a:pt x="666" y="94"/>
                  </a:lnTo>
                  <a:lnTo>
                    <a:pt x="666" y="94"/>
                  </a:lnTo>
                  <a:lnTo>
                    <a:pt x="638" y="74"/>
                  </a:lnTo>
                  <a:lnTo>
                    <a:pt x="610" y="54"/>
                  </a:lnTo>
                  <a:lnTo>
                    <a:pt x="578" y="38"/>
                  </a:lnTo>
                  <a:lnTo>
                    <a:pt x="546" y="26"/>
                  </a:lnTo>
                  <a:lnTo>
                    <a:pt x="512" y="14"/>
                  </a:lnTo>
                  <a:lnTo>
                    <a:pt x="478" y="6"/>
                  </a:lnTo>
                  <a:lnTo>
                    <a:pt x="442" y="2"/>
                  </a:lnTo>
                  <a:lnTo>
                    <a:pt x="406" y="0"/>
                  </a:lnTo>
                  <a:lnTo>
                    <a:pt x="406" y="0"/>
                  </a:lnTo>
                  <a:lnTo>
                    <a:pt x="364" y="2"/>
                  </a:lnTo>
                  <a:lnTo>
                    <a:pt x="324" y="8"/>
                  </a:lnTo>
                  <a:lnTo>
                    <a:pt x="284" y="18"/>
                  </a:lnTo>
                  <a:lnTo>
                    <a:pt x="248" y="32"/>
                  </a:lnTo>
                  <a:lnTo>
                    <a:pt x="212" y="50"/>
                  </a:lnTo>
                  <a:lnTo>
                    <a:pt x="178" y="70"/>
                  </a:lnTo>
                  <a:lnTo>
                    <a:pt x="148" y="92"/>
                  </a:lnTo>
                  <a:lnTo>
                    <a:pt x="118" y="120"/>
                  </a:lnTo>
                  <a:lnTo>
                    <a:pt x="92" y="148"/>
                  </a:lnTo>
                  <a:lnTo>
                    <a:pt x="68" y="180"/>
                  </a:lnTo>
                  <a:lnTo>
                    <a:pt x="48" y="212"/>
                  </a:lnTo>
                  <a:lnTo>
                    <a:pt x="32" y="248"/>
                  </a:lnTo>
                  <a:lnTo>
                    <a:pt x="18" y="286"/>
                  </a:lnTo>
                  <a:lnTo>
                    <a:pt x="8" y="324"/>
                  </a:lnTo>
                  <a:lnTo>
                    <a:pt x="2" y="364"/>
                  </a:lnTo>
                  <a:lnTo>
                    <a:pt x="0" y="406"/>
                  </a:lnTo>
                  <a:lnTo>
                    <a:pt x="12" y="406"/>
                  </a:lnTo>
                  <a:lnTo>
                    <a:pt x="12" y="406"/>
                  </a:lnTo>
                  <a:lnTo>
                    <a:pt x="16" y="370"/>
                  </a:lnTo>
                  <a:lnTo>
                    <a:pt x="24" y="332"/>
                  </a:lnTo>
                  <a:lnTo>
                    <a:pt x="36" y="298"/>
                  </a:lnTo>
                  <a:lnTo>
                    <a:pt x="50" y="264"/>
                  </a:lnTo>
                  <a:lnTo>
                    <a:pt x="68" y="232"/>
                  </a:lnTo>
                  <a:lnTo>
                    <a:pt x="90" y="202"/>
                  </a:lnTo>
                  <a:lnTo>
                    <a:pt x="114" y="172"/>
                  </a:lnTo>
                  <a:lnTo>
                    <a:pt x="140" y="146"/>
                  </a:lnTo>
                  <a:lnTo>
                    <a:pt x="168" y="122"/>
                  </a:lnTo>
                  <a:lnTo>
                    <a:pt x="198" y="100"/>
                  </a:lnTo>
                  <a:lnTo>
                    <a:pt x="232" y="82"/>
                  </a:lnTo>
                  <a:lnTo>
                    <a:pt x="266" y="66"/>
                  </a:lnTo>
                  <a:lnTo>
                    <a:pt x="302" y="52"/>
                  </a:lnTo>
                  <a:lnTo>
                    <a:pt x="338" y="42"/>
                  </a:lnTo>
                  <a:lnTo>
                    <a:pt x="378" y="36"/>
                  </a:lnTo>
                  <a:lnTo>
                    <a:pt x="418" y="32"/>
                  </a:lnTo>
                  <a:lnTo>
                    <a:pt x="418" y="32"/>
                  </a:lnTo>
                  <a:close/>
                </a:path>
              </a:pathLst>
            </a:custGeom>
            <a:solidFill>
              <a:srgbClr val="FF0000"/>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sp>
          <p:nvSpPr>
            <p:cNvPr id="11" name="Freeform 11"/>
            <p:cNvSpPr>
              <a:spLocks/>
            </p:cNvSpPr>
            <p:nvPr userDrawn="1"/>
          </p:nvSpPr>
          <p:spPr bwMode="auto">
            <a:xfrm>
              <a:off x="1530" y="550"/>
              <a:ext cx="666" cy="406"/>
            </a:xfrm>
            <a:custGeom>
              <a:avLst/>
              <a:gdLst/>
              <a:ahLst/>
              <a:cxnLst>
                <a:cxn ang="0">
                  <a:pos x="248" y="374"/>
                </a:cxn>
                <a:cxn ang="0">
                  <a:pos x="248" y="374"/>
                </a:cxn>
                <a:cxn ang="0">
                  <a:pos x="214" y="374"/>
                </a:cxn>
                <a:cxn ang="0">
                  <a:pos x="182" y="372"/>
                </a:cxn>
                <a:cxn ang="0">
                  <a:pos x="150" y="366"/>
                </a:cxn>
                <a:cxn ang="0">
                  <a:pos x="120" y="358"/>
                </a:cxn>
                <a:cxn ang="0">
                  <a:pos x="90" y="348"/>
                </a:cxn>
                <a:cxn ang="0">
                  <a:pos x="60" y="336"/>
                </a:cxn>
                <a:cxn ang="0">
                  <a:pos x="34" y="322"/>
                </a:cxn>
                <a:cxn ang="0">
                  <a:pos x="8" y="304"/>
                </a:cxn>
                <a:cxn ang="0">
                  <a:pos x="0" y="314"/>
                </a:cxn>
                <a:cxn ang="0">
                  <a:pos x="0" y="314"/>
                </a:cxn>
                <a:cxn ang="0">
                  <a:pos x="28" y="334"/>
                </a:cxn>
                <a:cxn ang="0">
                  <a:pos x="56" y="352"/>
                </a:cxn>
                <a:cxn ang="0">
                  <a:pos x="88" y="368"/>
                </a:cxn>
                <a:cxn ang="0">
                  <a:pos x="120" y="382"/>
                </a:cxn>
                <a:cxn ang="0">
                  <a:pos x="152" y="392"/>
                </a:cxn>
                <a:cxn ang="0">
                  <a:pos x="188" y="400"/>
                </a:cxn>
                <a:cxn ang="0">
                  <a:pos x="224" y="406"/>
                </a:cxn>
                <a:cxn ang="0">
                  <a:pos x="260" y="406"/>
                </a:cxn>
                <a:cxn ang="0">
                  <a:pos x="260" y="406"/>
                </a:cxn>
                <a:cxn ang="0">
                  <a:pos x="302" y="404"/>
                </a:cxn>
                <a:cxn ang="0">
                  <a:pos x="342" y="398"/>
                </a:cxn>
                <a:cxn ang="0">
                  <a:pos x="380" y="388"/>
                </a:cxn>
                <a:cxn ang="0">
                  <a:pos x="418" y="374"/>
                </a:cxn>
                <a:cxn ang="0">
                  <a:pos x="454" y="358"/>
                </a:cxn>
                <a:cxn ang="0">
                  <a:pos x="486" y="338"/>
                </a:cxn>
                <a:cxn ang="0">
                  <a:pos x="518" y="314"/>
                </a:cxn>
                <a:cxn ang="0">
                  <a:pos x="548" y="288"/>
                </a:cxn>
                <a:cxn ang="0">
                  <a:pos x="574" y="260"/>
                </a:cxn>
                <a:cxn ang="0">
                  <a:pos x="596" y="228"/>
                </a:cxn>
                <a:cxn ang="0">
                  <a:pos x="618" y="194"/>
                </a:cxn>
                <a:cxn ang="0">
                  <a:pos x="634" y="158"/>
                </a:cxn>
                <a:cxn ang="0">
                  <a:pos x="648" y="122"/>
                </a:cxn>
                <a:cxn ang="0">
                  <a:pos x="658" y="82"/>
                </a:cxn>
                <a:cxn ang="0">
                  <a:pos x="664" y="42"/>
                </a:cxn>
                <a:cxn ang="0">
                  <a:pos x="666" y="0"/>
                </a:cxn>
                <a:cxn ang="0">
                  <a:pos x="654" y="0"/>
                </a:cxn>
                <a:cxn ang="0">
                  <a:pos x="654" y="0"/>
                </a:cxn>
                <a:cxn ang="0">
                  <a:pos x="650" y="38"/>
                </a:cxn>
                <a:cxn ang="0">
                  <a:pos x="642" y="74"/>
                </a:cxn>
                <a:cxn ang="0">
                  <a:pos x="630" y="110"/>
                </a:cxn>
                <a:cxn ang="0">
                  <a:pos x="614" y="142"/>
                </a:cxn>
                <a:cxn ang="0">
                  <a:pos x="596" y="176"/>
                </a:cxn>
                <a:cxn ang="0">
                  <a:pos x="576" y="206"/>
                </a:cxn>
                <a:cxn ang="0">
                  <a:pos x="552" y="234"/>
                </a:cxn>
                <a:cxn ang="0">
                  <a:pos x="526" y="260"/>
                </a:cxn>
                <a:cxn ang="0">
                  <a:pos x="498" y="284"/>
                </a:cxn>
                <a:cxn ang="0">
                  <a:pos x="466" y="306"/>
                </a:cxn>
                <a:cxn ang="0">
                  <a:pos x="434" y="326"/>
                </a:cxn>
                <a:cxn ang="0">
                  <a:pos x="400" y="342"/>
                </a:cxn>
                <a:cxn ang="0">
                  <a:pos x="364" y="356"/>
                </a:cxn>
                <a:cxn ang="0">
                  <a:pos x="326" y="366"/>
                </a:cxn>
                <a:cxn ang="0">
                  <a:pos x="288" y="372"/>
                </a:cxn>
                <a:cxn ang="0">
                  <a:pos x="248" y="374"/>
                </a:cxn>
                <a:cxn ang="0">
                  <a:pos x="248" y="374"/>
                </a:cxn>
              </a:cxnLst>
              <a:rect l="0" t="0" r="r" b="b"/>
              <a:pathLst>
                <a:path w="666" h="406">
                  <a:moveTo>
                    <a:pt x="248" y="374"/>
                  </a:moveTo>
                  <a:lnTo>
                    <a:pt x="248" y="374"/>
                  </a:lnTo>
                  <a:lnTo>
                    <a:pt x="214" y="374"/>
                  </a:lnTo>
                  <a:lnTo>
                    <a:pt x="182" y="372"/>
                  </a:lnTo>
                  <a:lnTo>
                    <a:pt x="150" y="366"/>
                  </a:lnTo>
                  <a:lnTo>
                    <a:pt x="120" y="358"/>
                  </a:lnTo>
                  <a:lnTo>
                    <a:pt x="90" y="348"/>
                  </a:lnTo>
                  <a:lnTo>
                    <a:pt x="60" y="336"/>
                  </a:lnTo>
                  <a:lnTo>
                    <a:pt x="34" y="322"/>
                  </a:lnTo>
                  <a:lnTo>
                    <a:pt x="8" y="304"/>
                  </a:lnTo>
                  <a:lnTo>
                    <a:pt x="0" y="314"/>
                  </a:lnTo>
                  <a:lnTo>
                    <a:pt x="0" y="314"/>
                  </a:lnTo>
                  <a:lnTo>
                    <a:pt x="28" y="334"/>
                  </a:lnTo>
                  <a:lnTo>
                    <a:pt x="56" y="352"/>
                  </a:lnTo>
                  <a:lnTo>
                    <a:pt x="88" y="368"/>
                  </a:lnTo>
                  <a:lnTo>
                    <a:pt x="120" y="382"/>
                  </a:lnTo>
                  <a:lnTo>
                    <a:pt x="152" y="392"/>
                  </a:lnTo>
                  <a:lnTo>
                    <a:pt x="188" y="400"/>
                  </a:lnTo>
                  <a:lnTo>
                    <a:pt x="224" y="406"/>
                  </a:lnTo>
                  <a:lnTo>
                    <a:pt x="260" y="406"/>
                  </a:lnTo>
                  <a:lnTo>
                    <a:pt x="260" y="406"/>
                  </a:lnTo>
                  <a:lnTo>
                    <a:pt x="302" y="404"/>
                  </a:lnTo>
                  <a:lnTo>
                    <a:pt x="342" y="398"/>
                  </a:lnTo>
                  <a:lnTo>
                    <a:pt x="380" y="388"/>
                  </a:lnTo>
                  <a:lnTo>
                    <a:pt x="418" y="374"/>
                  </a:lnTo>
                  <a:lnTo>
                    <a:pt x="454" y="358"/>
                  </a:lnTo>
                  <a:lnTo>
                    <a:pt x="486" y="338"/>
                  </a:lnTo>
                  <a:lnTo>
                    <a:pt x="518" y="314"/>
                  </a:lnTo>
                  <a:lnTo>
                    <a:pt x="548" y="288"/>
                  </a:lnTo>
                  <a:lnTo>
                    <a:pt x="574" y="260"/>
                  </a:lnTo>
                  <a:lnTo>
                    <a:pt x="596" y="228"/>
                  </a:lnTo>
                  <a:lnTo>
                    <a:pt x="618" y="194"/>
                  </a:lnTo>
                  <a:lnTo>
                    <a:pt x="634" y="158"/>
                  </a:lnTo>
                  <a:lnTo>
                    <a:pt x="648" y="122"/>
                  </a:lnTo>
                  <a:lnTo>
                    <a:pt x="658" y="82"/>
                  </a:lnTo>
                  <a:lnTo>
                    <a:pt x="664" y="42"/>
                  </a:lnTo>
                  <a:lnTo>
                    <a:pt x="666" y="0"/>
                  </a:lnTo>
                  <a:lnTo>
                    <a:pt x="654" y="0"/>
                  </a:lnTo>
                  <a:lnTo>
                    <a:pt x="654" y="0"/>
                  </a:lnTo>
                  <a:lnTo>
                    <a:pt x="650" y="38"/>
                  </a:lnTo>
                  <a:lnTo>
                    <a:pt x="642" y="74"/>
                  </a:lnTo>
                  <a:lnTo>
                    <a:pt x="630" y="110"/>
                  </a:lnTo>
                  <a:lnTo>
                    <a:pt x="614" y="142"/>
                  </a:lnTo>
                  <a:lnTo>
                    <a:pt x="596" y="176"/>
                  </a:lnTo>
                  <a:lnTo>
                    <a:pt x="576" y="206"/>
                  </a:lnTo>
                  <a:lnTo>
                    <a:pt x="552" y="234"/>
                  </a:lnTo>
                  <a:lnTo>
                    <a:pt x="526" y="260"/>
                  </a:lnTo>
                  <a:lnTo>
                    <a:pt x="498" y="284"/>
                  </a:lnTo>
                  <a:lnTo>
                    <a:pt x="466" y="306"/>
                  </a:lnTo>
                  <a:lnTo>
                    <a:pt x="434" y="326"/>
                  </a:lnTo>
                  <a:lnTo>
                    <a:pt x="400" y="342"/>
                  </a:lnTo>
                  <a:lnTo>
                    <a:pt x="364" y="356"/>
                  </a:lnTo>
                  <a:lnTo>
                    <a:pt x="326" y="366"/>
                  </a:lnTo>
                  <a:lnTo>
                    <a:pt x="288" y="372"/>
                  </a:lnTo>
                  <a:lnTo>
                    <a:pt x="248" y="374"/>
                  </a:lnTo>
                  <a:lnTo>
                    <a:pt x="248" y="374"/>
                  </a:lnTo>
                  <a:close/>
                </a:path>
              </a:pathLst>
            </a:custGeom>
            <a:solidFill>
              <a:srgbClr val="FF0000"/>
            </a:solidFill>
            <a:ln w="9525">
              <a:noFill/>
              <a:round/>
              <a:headEnd/>
              <a:tailEnd/>
            </a:ln>
          </p:spPr>
          <p:txBody>
            <a:bodyPr/>
            <a:lstStyle/>
            <a:p>
              <a:pPr fontAlgn="auto">
                <a:spcBef>
                  <a:spcPts val="0"/>
                </a:spcBef>
                <a:spcAft>
                  <a:spcPts val="0"/>
                </a:spcAft>
                <a:defRPr/>
              </a:pPr>
              <a:endParaRPr lang="en-US" sz="1800" dirty="0">
                <a:solidFill>
                  <a:srgbClr val="000000"/>
                </a:solidFill>
                <a:latin typeface="Arial"/>
                <a:ea typeface="+mn-ea"/>
                <a:cs typeface="+mn-cs"/>
              </a:endParaRPr>
            </a:p>
          </p:txBody>
        </p:sp>
      </p:grpSp>
      <p:sp>
        <p:nvSpPr>
          <p:cNvPr id="12" name="Text Box 16"/>
          <p:cNvSpPr txBox="1">
            <a:spLocks noChangeArrowheads="1"/>
          </p:cNvSpPr>
          <p:nvPr/>
        </p:nvSpPr>
        <p:spPr bwMode="auto">
          <a:xfrm>
            <a:off x="1093788" y="5892800"/>
            <a:ext cx="4316412" cy="274638"/>
          </a:xfrm>
          <a:prstGeom prst="rect">
            <a:avLst/>
          </a:prstGeom>
          <a:noFill/>
          <a:ln w="57150" algn="ctr">
            <a:noFill/>
            <a:miter lim="800000"/>
            <a:headEnd/>
            <a:tailEnd/>
          </a:ln>
          <a:effectLst/>
        </p:spPr>
        <p:txBody>
          <a:bodyPr lIns="0" tIns="0" rIns="0" bIns="0">
            <a:spAutoFit/>
          </a:bodyPr>
          <a:lstStyle/>
          <a:p>
            <a:pPr fontAlgn="auto">
              <a:spcBef>
                <a:spcPct val="50000"/>
              </a:spcBef>
              <a:spcAft>
                <a:spcPts val="0"/>
              </a:spcAft>
              <a:defRPr/>
            </a:pPr>
            <a:r>
              <a:rPr lang="en-US" sz="1800" dirty="0">
                <a:solidFill>
                  <a:srgbClr val="730027"/>
                </a:solidFill>
                <a:latin typeface="Arial"/>
                <a:ea typeface="+mn-ea"/>
                <a:cs typeface="+mn-cs"/>
              </a:rPr>
              <a:t>Oncor </a:t>
            </a:r>
          </a:p>
        </p:txBody>
      </p:sp>
      <p:sp>
        <p:nvSpPr>
          <p:cNvPr id="649218" name="Rectangle 2"/>
          <p:cNvSpPr>
            <a:spLocks noGrp="1" noChangeArrowheads="1"/>
          </p:cNvSpPr>
          <p:nvPr>
            <p:ph type="ctrTitle"/>
          </p:nvPr>
        </p:nvSpPr>
        <p:spPr>
          <a:xfrm>
            <a:off x="1093788" y="2563813"/>
            <a:ext cx="7821612" cy="609600"/>
          </a:xfrm>
        </p:spPr>
        <p:txBody>
          <a:bodyPr/>
          <a:lstStyle>
            <a:lvl1pPr>
              <a:defRPr sz="4000"/>
            </a:lvl1pPr>
          </a:lstStyle>
          <a:p>
            <a:r>
              <a:rPr lang="en-US"/>
              <a:t>Click to edit Master title style</a:t>
            </a:r>
          </a:p>
        </p:txBody>
      </p:sp>
      <p:sp>
        <p:nvSpPr>
          <p:cNvPr id="649219" name="Rectangle 3"/>
          <p:cNvSpPr>
            <a:spLocks noGrp="1" noChangeArrowheads="1"/>
          </p:cNvSpPr>
          <p:nvPr>
            <p:ph type="subTitle" idx="1"/>
          </p:nvPr>
        </p:nvSpPr>
        <p:spPr>
          <a:xfrm>
            <a:off x="1093788" y="4037013"/>
            <a:ext cx="7821612" cy="427037"/>
          </a:xfrm>
        </p:spPr>
        <p:txBody>
          <a:bodyPr/>
          <a:lstStyle>
            <a:lvl1pPr marL="0" indent="0">
              <a:spcAft>
                <a:spcPct val="0"/>
              </a:spcAft>
              <a:defRPr sz="2800" b="0"/>
            </a:lvl1pPr>
          </a:lstStyle>
          <a:p>
            <a:r>
              <a:rPr lang="en-US"/>
              <a:t>Click to edit Master subtitle style</a:t>
            </a:r>
          </a:p>
        </p:txBody>
      </p:sp>
      <p:sp>
        <p:nvSpPr>
          <p:cNvPr id="13" name="Rectangle 12"/>
          <p:cNvSpPr>
            <a:spLocks noGrp="1" noChangeArrowheads="1"/>
          </p:cNvSpPr>
          <p:nvPr>
            <p:ph type="dt" sz="half" idx="10"/>
          </p:nvPr>
        </p:nvSpPr>
        <p:spPr>
          <a:xfrm>
            <a:off x="5991225" y="6553200"/>
            <a:ext cx="2468563" cy="381000"/>
          </a:xfrm>
        </p:spPr>
        <p:txBody>
          <a:bodyPr/>
          <a:lstStyle>
            <a:lvl1pPr>
              <a:defRPr/>
            </a:lvl1pPr>
          </a:lstStyle>
          <a:p>
            <a:pPr>
              <a:defRPr/>
            </a:pPr>
            <a:fld id="{3885B495-B800-49F1-A353-3B3509435ADD}" type="datetime1">
              <a:rPr lang="en-US" smtClean="0">
                <a:solidFill>
                  <a:srgbClr val="000000"/>
                </a:solidFill>
              </a:rPr>
              <a:t>3/28/2021</a:t>
            </a:fld>
            <a:endParaRPr lang="en-US" dirty="0">
              <a:solidFill>
                <a:srgbClr val="000000"/>
              </a:solidFill>
            </a:endParaRPr>
          </a:p>
        </p:txBody>
      </p:sp>
      <p:sp>
        <p:nvSpPr>
          <p:cNvPr id="14" name="Rectangle 14"/>
          <p:cNvSpPr>
            <a:spLocks noGrp="1" noChangeArrowheads="1"/>
          </p:cNvSpPr>
          <p:nvPr>
            <p:ph type="ftr" sz="quarter" idx="11"/>
          </p:nvPr>
        </p:nvSpPr>
        <p:spPr>
          <a:xfrm>
            <a:off x="1093788" y="6553200"/>
            <a:ext cx="3554412" cy="377825"/>
          </a:xfrm>
        </p:spPr>
        <p:txBody>
          <a:bodyPr/>
          <a:lstStyle>
            <a:lvl1pPr algn="l">
              <a:defRPr/>
            </a:lvl1pPr>
          </a:lstStyle>
          <a:p>
            <a:pPr>
              <a:defRPr/>
            </a:pPr>
            <a:endParaRPr lang="en-US" dirty="0">
              <a:solidFill>
                <a:srgbClr val="000000"/>
              </a:solidFill>
            </a:endParaRPr>
          </a:p>
        </p:txBody>
      </p:sp>
    </p:spTree>
    <p:extLst>
      <p:ext uri="{BB962C8B-B14F-4D97-AF65-F5344CB8AC3E}">
        <p14:creationId xmlns:p14="http://schemas.microsoft.com/office/powerpoint/2010/main" val="402932746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000" y="142875"/>
            <a:ext cx="8816975" cy="369332"/>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6DB1EA0D-DC7F-4BA4-9B65-3876ECAE866E}" type="datetime1">
              <a:rPr lang="en-US" smtClean="0">
                <a:solidFill>
                  <a:srgbClr val="000000"/>
                </a:solidFill>
              </a:rPr>
              <a:t>3/28/2021</a:t>
            </a:fld>
            <a:endParaRPr 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33667204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740052D2-CFF9-48DC-A890-B27AED66166E}" type="datetime1">
              <a:rPr lang="en-US" smtClean="0">
                <a:solidFill>
                  <a:srgbClr val="000000"/>
                </a:solidFill>
              </a:rPr>
              <a:t>3/28/2021</a:t>
            </a:fld>
            <a:endParaRPr 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98051592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 y="815975"/>
            <a:ext cx="4364038" cy="205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15975"/>
            <a:ext cx="4365625" cy="205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38EA9628-3C7A-410E-82F8-F1BB6B319CA8}" type="datetime1">
              <a:rPr lang="en-US" smtClean="0">
                <a:solidFill>
                  <a:srgbClr val="000000"/>
                </a:solidFill>
              </a:rPr>
              <a:t>3/28/2021</a:t>
            </a:fld>
            <a:endParaRPr lang="en-US" dirty="0">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06050301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DB161BCD-6BDB-491F-BA13-D92156E81DD7}" type="datetime1">
              <a:rPr lang="en-US" smtClean="0">
                <a:solidFill>
                  <a:srgbClr val="000000"/>
                </a:solidFill>
              </a:rPr>
              <a:t>3/28/2021</a:t>
            </a:fld>
            <a:endParaRPr lang="en-US" dirty="0">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113625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7ED6EEA1-6D90-49F6-800E-0B8CC7E8ABF7}" type="datetime1">
              <a:rPr lang="en-US" smtClean="0">
                <a:solidFill>
                  <a:srgbClr val="000000"/>
                </a:solidFill>
              </a:rPr>
              <a:t>3/28/2021</a:t>
            </a:fld>
            <a:endParaRPr lang="en-US" dirty="0">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73583337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4EC2EF8-648E-4E6D-8F2A-91B69D2711FA}" type="datetime1">
              <a:rPr lang="en-US" smtClean="0">
                <a:solidFill>
                  <a:srgbClr val="000000"/>
                </a:solidFill>
              </a:rPr>
              <a:t>3/28/2021</a:t>
            </a:fld>
            <a:endParaRPr lang="en-US" dirty="0">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418025286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1EEA36E7-2AAF-4729-839F-12E9DC54D1E5}" type="datetime1">
              <a:rPr lang="en-US" smtClean="0">
                <a:solidFill>
                  <a:srgbClr val="000000"/>
                </a:solidFill>
              </a:rPr>
              <a:t>3/28/2021</a:t>
            </a:fld>
            <a:endParaRPr lang="en-US" dirty="0">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13415170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9FAF1990-7A23-4CE3-9582-69EEAC4DB1E0}" type="datetime1">
              <a:rPr lang="en-US" smtClean="0">
                <a:solidFill>
                  <a:srgbClr val="000000"/>
                </a:solidFill>
              </a:rPr>
              <a:t>3/28/2021</a:t>
            </a:fld>
            <a:endParaRPr lang="en-US" dirty="0">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84950293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07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95AE2AE-471F-4C5A-A303-752B99DEBCFE}" type="datetime1">
              <a:rPr lang="en-US" smtClean="0">
                <a:solidFill>
                  <a:srgbClr val="000000"/>
                </a:solidFill>
              </a:rPr>
              <a:t>3/28/2021</a:t>
            </a:fld>
            <a:endParaRPr 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4425831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142875"/>
            <a:ext cx="2219325" cy="2732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 y="142875"/>
            <a:ext cx="6510338" cy="273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6F9B0A17-4BB4-4356-93CC-5BFE8CAFD191}" type="datetime1">
              <a:rPr lang="en-US" smtClean="0">
                <a:solidFill>
                  <a:srgbClr val="000000"/>
                </a:solidFill>
              </a:rPr>
              <a:t>3/28/2021</a:t>
            </a:fld>
            <a:endParaRPr 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94967968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7000" y="142875"/>
            <a:ext cx="8816975" cy="365125"/>
          </a:xfrm>
        </p:spPr>
        <p:txBody>
          <a:bodyPr/>
          <a:lstStyle/>
          <a:p>
            <a:r>
              <a:rPr lang="en-US"/>
              <a:t>Click to edit Master title style</a:t>
            </a:r>
          </a:p>
        </p:txBody>
      </p:sp>
      <p:sp>
        <p:nvSpPr>
          <p:cNvPr id="3" name="Chart Placeholder 2"/>
          <p:cNvSpPr>
            <a:spLocks noGrp="1"/>
          </p:cNvSpPr>
          <p:nvPr>
            <p:ph type="chart" idx="1"/>
          </p:nvPr>
        </p:nvSpPr>
        <p:spPr>
          <a:xfrm>
            <a:off x="127000" y="815975"/>
            <a:ext cx="8882063" cy="2058988"/>
          </a:xfrm>
        </p:spPr>
        <p:txBody>
          <a:bodyPr/>
          <a:lstStyle/>
          <a:p>
            <a:pPr lvl="0"/>
            <a:r>
              <a:rPr lang="en-US" noProof="0" dirty="0"/>
              <a:t>Click icon to add chart</a:t>
            </a:r>
          </a:p>
        </p:txBody>
      </p:sp>
      <p:sp>
        <p:nvSpPr>
          <p:cNvPr id="4" name="Rectangle 5"/>
          <p:cNvSpPr>
            <a:spLocks noGrp="1" noChangeArrowheads="1"/>
          </p:cNvSpPr>
          <p:nvPr>
            <p:ph type="dt" sz="half" idx="10"/>
          </p:nvPr>
        </p:nvSpPr>
        <p:spPr>
          <a:ln/>
        </p:spPr>
        <p:txBody>
          <a:bodyPr/>
          <a:lstStyle>
            <a:lvl1pPr>
              <a:defRPr/>
            </a:lvl1pPr>
          </a:lstStyle>
          <a:p>
            <a:pPr>
              <a:defRPr/>
            </a:pPr>
            <a:fld id="{0F079894-E38C-4836-9108-398B4DCC03C9}" type="datetime1">
              <a:rPr lang="en-US" smtClean="0">
                <a:solidFill>
                  <a:srgbClr val="000000"/>
                </a:solidFill>
              </a:rPr>
              <a:t>3/28/2021</a:t>
            </a:fld>
            <a:endParaRPr lang="en-US" dirty="0">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84966086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cxnSp>
        <p:nvCxnSpPr>
          <p:cNvPr id="3" name="Straight Connector 2"/>
          <p:cNvCxnSpPr/>
          <p:nvPr userDrawn="1"/>
        </p:nvCxnSpPr>
        <p:spPr bwMode="auto">
          <a:xfrm>
            <a:off x="0" y="666750"/>
            <a:ext cx="9144000" cy="0"/>
          </a:xfrm>
          <a:prstGeom prst="line">
            <a:avLst/>
          </a:prstGeom>
          <a:ln>
            <a:solidFill>
              <a:srgbClr val="C000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4" name="Text Box 7"/>
          <p:cNvSpPr txBox="1">
            <a:spLocks noChangeArrowheads="1"/>
          </p:cNvSpPr>
          <p:nvPr userDrawn="1"/>
        </p:nvSpPr>
        <p:spPr bwMode="auto">
          <a:xfrm>
            <a:off x="2684463" y="6605588"/>
            <a:ext cx="3775075" cy="276225"/>
          </a:xfrm>
          <a:prstGeom prst="rect">
            <a:avLst/>
          </a:prstGeom>
          <a:noFill/>
          <a:ln w="9525" algn="ctr">
            <a:noFill/>
            <a:miter lim="800000"/>
            <a:headEnd/>
            <a:tailEnd/>
          </a:ln>
        </p:spPr>
        <p:txBody>
          <a:bodyPr lIns="0" tIns="0" rIns="0" bIns="0">
            <a:spAutoFit/>
          </a:bodyPr>
          <a:lstStyle/>
          <a:p>
            <a:pPr marL="1588" indent="-1588" algn="ctr" defTabSz="1016000" fontAlgn="auto">
              <a:spcBef>
                <a:spcPts val="0"/>
              </a:spcBef>
              <a:spcAft>
                <a:spcPts val="0"/>
              </a:spcAft>
              <a:buSzPct val="120000"/>
              <a:defRPr/>
            </a:pPr>
            <a:r>
              <a:rPr lang="en-US" sz="900" dirty="0">
                <a:solidFill>
                  <a:srgbClr val="000000"/>
                </a:solidFill>
                <a:latin typeface="Arial"/>
                <a:ea typeface="+mn-ea"/>
                <a:cs typeface="+mn-cs"/>
              </a:rPr>
              <a:t>ONCOR ELECTRIC DELIVERY</a:t>
            </a:r>
          </a:p>
          <a:p>
            <a:pPr marL="1588" indent="-1588" algn="ctr" defTabSz="1016000" fontAlgn="auto">
              <a:spcBef>
                <a:spcPts val="0"/>
              </a:spcBef>
              <a:spcAft>
                <a:spcPts val="0"/>
              </a:spcAft>
              <a:buSzPct val="120000"/>
              <a:defRPr/>
            </a:pPr>
            <a:r>
              <a:rPr lang="en-US" sz="900" dirty="0">
                <a:solidFill>
                  <a:srgbClr val="000000"/>
                </a:solidFill>
                <a:latin typeface="Arial"/>
                <a:ea typeface="+mn-ea"/>
                <a:cs typeface="+mn-cs"/>
              </a:rPr>
              <a:t> PRIVILEGED &amp; CONFIDENTIAL</a:t>
            </a:r>
          </a:p>
        </p:txBody>
      </p:sp>
      <p:cxnSp>
        <p:nvCxnSpPr>
          <p:cNvPr id="5" name="Straight Connector 4"/>
          <p:cNvCxnSpPr/>
          <p:nvPr userDrawn="1"/>
        </p:nvCxnSpPr>
        <p:spPr bwMode="auto">
          <a:xfrm>
            <a:off x="0" y="6572250"/>
            <a:ext cx="9144000" cy="0"/>
          </a:xfrm>
          <a:prstGeom prst="line">
            <a:avLst/>
          </a:prstGeom>
          <a:ln w="12700">
            <a:solidFill>
              <a:srgbClr val="C00000">
                <a:alpha val="50000"/>
              </a:srgb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nvGrpSpPr>
          <p:cNvPr id="6" name="Group 2"/>
          <p:cNvGrpSpPr>
            <a:grpSpLocks/>
          </p:cNvGrpSpPr>
          <p:nvPr userDrawn="1"/>
        </p:nvGrpSpPr>
        <p:grpSpPr bwMode="auto">
          <a:xfrm>
            <a:off x="8012113" y="47625"/>
            <a:ext cx="1025525" cy="546100"/>
            <a:chOff x="1248" y="144"/>
            <a:chExt cx="1288" cy="812"/>
          </a:xfrm>
        </p:grpSpPr>
        <p:sp>
          <p:nvSpPr>
            <p:cNvPr id="7" name="Freeform 3"/>
            <p:cNvSpPr>
              <a:spLocks/>
            </p:cNvSpPr>
            <p:nvPr/>
          </p:nvSpPr>
          <p:spPr bwMode="auto">
            <a:xfrm>
              <a:off x="2367" y="415"/>
              <a:ext cx="169" cy="269"/>
            </a:xfrm>
            <a:custGeom>
              <a:avLst/>
              <a:gdLst/>
              <a:ahLst/>
              <a:cxnLst>
                <a:cxn ang="0">
                  <a:pos x="52" y="128"/>
                </a:cxn>
                <a:cxn ang="0">
                  <a:pos x="52" y="128"/>
                </a:cxn>
                <a:cxn ang="0">
                  <a:pos x="68" y="126"/>
                </a:cxn>
                <a:cxn ang="0">
                  <a:pos x="82" y="124"/>
                </a:cxn>
                <a:cxn ang="0">
                  <a:pos x="96" y="122"/>
                </a:cxn>
                <a:cxn ang="0">
                  <a:pos x="106" y="116"/>
                </a:cxn>
                <a:cxn ang="0">
                  <a:pos x="116" y="110"/>
                </a:cxn>
                <a:cxn ang="0">
                  <a:pos x="122" y="102"/>
                </a:cxn>
                <a:cxn ang="0">
                  <a:pos x="126" y="90"/>
                </a:cxn>
                <a:cxn ang="0">
                  <a:pos x="128" y="76"/>
                </a:cxn>
                <a:cxn ang="0">
                  <a:pos x="128" y="76"/>
                </a:cxn>
                <a:cxn ang="0">
                  <a:pos x="126" y="66"/>
                </a:cxn>
                <a:cxn ang="0">
                  <a:pos x="124" y="56"/>
                </a:cxn>
                <a:cxn ang="0">
                  <a:pos x="118" y="48"/>
                </a:cxn>
                <a:cxn ang="0">
                  <a:pos x="112" y="42"/>
                </a:cxn>
                <a:cxn ang="0">
                  <a:pos x="104" y="38"/>
                </a:cxn>
                <a:cxn ang="0">
                  <a:pos x="92" y="34"/>
                </a:cxn>
                <a:cxn ang="0">
                  <a:pos x="82" y="32"/>
                </a:cxn>
                <a:cxn ang="0">
                  <a:pos x="68" y="32"/>
                </a:cxn>
                <a:cxn ang="0">
                  <a:pos x="36" y="32"/>
                </a:cxn>
                <a:cxn ang="0">
                  <a:pos x="36" y="268"/>
                </a:cxn>
                <a:cxn ang="0">
                  <a:pos x="0" y="268"/>
                </a:cxn>
                <a:cxn ang="0">
                  <a:pos x="0" y="0"/>
                </a:cxn>
                <a:cxn ang="0">
                  <a:pos x="66" y="0"/>
                </a:cxn>
                <a:cxn ang="0">
                  <a:pos x="66" y="0"/>
                </a:cxn>
                <a:cxn ang="0">
                  <a:pos x="94" y="2"/>
                </a:cxn>
                <a:cxn ang="0">
                  <a:pos x="114" y="6"/>
                </a:cxn>
                <a:cxn ang="0">
                  <a:pos x="130" y="14"/>
                </a:cxn>
                <a:cxn ang="0">
                  <a:pos x="144" y="24"/>
                </a:cxn>
                <a:cxn ang="0">
                  <a:pos x="144" y="24"/>
                </a:cxn>
                <a:cxn ang="0">
                  <a:pos x="152" y="34"/>
                </a:cxn>
                <a:cxn ang="0">
                  <a:pos x="158" y="46"/>
                </a:cxn>
                <a:cxn ang="0">
                  <a:pos x="162" y="60"/>
                </a:cxn>
                <a:cxn ang="0">
                  <a:pos x="164" y="76"/>
                </a:cxn>
                <a:cxn ang="0">
                  <a:pos x="164" y="76"/>
                </a:cxn>
                <a:cxn ang="0">
                  <a:pos x="162" y="90"/>
                </a:cxn>
                <a:cxn ang="0">
                  <a:pos x="160" y="102"/>
                </a:cxn>
                <a:cxn ang="0">
                  <a:pos x="154" y="114"/>
                </a:cxn>
                <a:cxn ang="0">
                  <a:pos x="148" y="124"/>
                </a:cxn>
                <a:cxn ang="0">
                  <a:pos x="138" y="134"/>
                </a:cxn>
                <a:cxn ang="0">
                  <a:pos x="128" y="140"/>
                </a:cxn>
                <a:cxn ang="0">
                  <a:pos x="116" y="146"/>
                </a:cxn>
                <a:cxn ang="0">
                  <a:pos x="104" y="150"/>
                </a:cxn>
                <a:cxn ang="0">
                  <a:pos x="170" y="268"/>
                </a:cxn>
                <a:cxn ang="0">
                  <a:pos x="128" y="268"/>
                </a:cxn>
                <a:cxn ang="0">
                  <a:pos x="52" y="128"/>
                </a:cxn>
              </a:cxnLst>
              <a:rect l="0" t="0" r="r" b="b"/>
              <a:pathLst>
                <a:path w="170" h="268">
                  <a:moveTo>
                    <a:pt x="52" y="128"/>
                  </a:moveTo>
                  <a:lnTo>
                    <a:pt x="52" y="128"/>
                  </a:lnTo>
                  <a:lnTo>
                    <a:pt x="68" y="126"/>
                  </a:lnTo>
                  <a:lnTo>
                    <a:pt x="82" y="124"/>
                  </a:lnTo>
                  <a:lnTo>
                    <a:pt x="96" y="122"/>
                  </a:lnTo>
                  <a:lnTo>
                    <a:pt x="106" y="116"/>
                  </a:lnTo>
                  <a:lnTo>
                    <a:pt x="116" y="110"/>
                  </a:lnTo>
                  <a:lnTo>
                    <a:pt x="122" y="102"/>
                  </a:lnTo>
                  <a:lnTo>
                    <a:pt x="126" y="90"/>
                  </a:lnTo>
                  <a:lnTo>
                    <a:pt x="128" y="76"/>
                  </a:lnTo>
                  <a:lnTo>
                    <a:pt x="128" y="76"/>
                  </a:lnTo>
                  <a:lnTo>
                    <a:pt x="126" y="66"/>
                  </a:lnTo>
                  <a:lnTo>
                    <a:pt x="124" y="56"/>
                  </a:lnTo>
                  <a:lnTo>
                    <a:pt x="118" y="48"/>
                  </a:lnTo>
                  <a:lnTo>
                    <a:pt x="112" y="42"/>
                  </a:lnTo>
                  <a:lnTo>
                    <a:pt x="104" y="38"/>
                  </a:lnTo>
                  <a:lnTo>
                    <a:pt x="92" y="34"/>
                  </a:lnTo>
                  <a:lnTo>
                    <a:pt x="82" y="32"/>
                  </a:lnTo>
                  <a:lnTo>
                    <a:pt x="68" y="32"/>
                  </a:lnTo>
                  <a:lnTo>
                    <a:pt x="36" y="32"/>
                  </a:lnTo>
                  <a:lnTo>
                    <a:pt x="36" y="268"/>
                  </a:lnTo>
                  <a:lnTo>
                    <a:pt x="0" y="268"/>
                  </a:lnTo>
                  <a:lnTo>
                    <a:pt x="0" y="0"/>
                  </a:lnTo>
                  <a:lnTo>
                    <a:pt x="66" y="0"/>
                  </a:lnTo>
                  <a:lnTo>
                    <a:pt x="66" y="0"/>
                  </a:lnTo>
                  <a:lnTo>
                    <a:pt x="94" y="2"/>
                  </a:lnTo>
                  <a:lnTo>
                    <a:pt x="114" y="6"/>
                  </a:lnTo>
                  <a:lnTo>
                    <a:pt x="130" y="14"/>
                  </a:lnTo>
                  <a:lnTo>
                    <a:pt x="144" y="24"/>
                  </a:lnTo>
                  <a:lnTo>
                    <a:pt x="144" y="24"/>
                  </a:lnTo>
                  <a:lnTo>
                    <a:pt x="152" y="34"/>
                  </a:lnTo>
                  <a:lnTo>
                    <a:pt x="158" y="46"/>
                  </a:lnTo>
                  <a:lnTo>
                    <a:pt x="162" y="60"/>
                  </a:lnTo>
                  <a:lnTo>
                    <a:pt x="164" y="76"/>
                  </a:lnTo>
                  <a:lnTo>
                    <a:pt x="164" y="76"/>
                  </a:lnTo>
                  <a:lnTo>
                    <a:pt x="162" y="90"/>
                  </a:lnTo>
                  <a:lnTo>
                    <a:pt x="160" y="102"/>
                  </a:lnTo>
                  <a:lnTo>
                    <a:pt x="154" y="114"/>
                  </a:lnTo>
                  <a:lnTo>
                    <a:pt x="148" y="124"/>
                  </a:lnTo>
                  <a:lnTo>
                    <a:pt x="138" y="134"/>
                  </a:lnTo>
                  <a:lnTo>
                    <a:pt x="128" y="140"/>
                  </a:lnTo>
                  <a:lnTo>
                    <a:pt x="116" y="146"/>
                  </a:lnTo>
                  <a:lnTo>
                    <a:pt x="104" y="150"/>
                  </a:lnTo>
                  <a:lnTo>
                    <a:pt x="170" y="268"/>
                  </a:lnTo>
                  <a:lnTo>
                    <a:pt x="128" y="268"/>
                  </a:lnTo>
                  <a:lnTo>
                    <a:pt x="52" y="128"/>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9" name="Freeform 4"/>
            <p:cNvSpPr>
              <a:spLocks/>
            </p:cNvSpPr>
            <p:nvPr/>
          </p:nvSpPr>
          <p:spPr bwMode="auto">
            <a:xfrm>
              <a:off x="1559" y="404"/>
              <a:ext cx="233" cy="290"/>
            </a:xfrm>
            <a:custGeom>
              <a:avLst/>
              <a:gdLst/>
              <a:ahLst/>
              <a:cxnLst>
                <a:cxn ang="0">
                  <a:pos x="0" y="0"/>
                </a:cxn>
                <a:cxn ang="0">
                  <a:pos x="198" y="202"/>
                </a:cxn>
                <a:cxn ang="0">
                  <a:pos x="198" y="12"/>
                </a:cxn>
                <a:cxn ang="0">
                  <a:pos x="234" y="12"/>
                </a:cxn>
                <a:cxn ang="0">
                  <a:pos x="234" y="290"/>
                </a:cxn>
                <a:cxn ang="0">
                  <a:pos x="38" y="88"/>
                </a:cxn>
                <a:cxn ang="0">
                  <a:pos x="38" y="280"/>
                </a:cxn>
                <a:cxn ang="0">
                  <a:pos x="0" y="280"/>
                </a:cxn>
                <a:cxn ang="0">
                  <a:pos x="0" y="0"/>
                </a:cxn>
              </a:cxnLst>
              <a:rect l="0" t="0" r="r" b="b"/>
              <a:pathLst>
                <a:path w="234" h="290">
                  <a:moveTo>
                    <a:pt x="0" y="0"/>
                  </a:moveTo>
                  <a:lnTo>
                    <a:pt x="198" y="202"/>
                  </a:lnTo>
                  <a:lnTo>
                    <a:pt x="198" y="12"/>
                  </a:lnTo>
                  <a:lnTo>
                    <a:pt x="234" y="12"/>
                  </a:lnTo>
                  <a:lnTo>
                    <a:pt x="234" y="290"/>
                  </a:lnTo>
                  <a:lnTo>
                    <a:pt x="38" y="88"/>
                  </a:lnTo>
                  <a:lnTo>
                    <a:pt x="38" y="280"/>
                  </a:lnTo>
                  <a:lnTo>
                    <a:pt x="0" y="280"/>
                  </a:lnTo>
                  <a:lnTo>
                    <a:pt x="0" y="0"/>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0" name="Freeform 5"/>
            <p:cNvSpPr>
              <a:spLocks/>
            </p:cNvSpPr>
            <p:nvPr/>
          </p:nvSpPr>
          <p:spPr bwMode="auto">
            <a:xfrm>
              <a:off x="1828" y="413"/>
              <a:ext cx="209" cy="276"/>
            </a:xfrm>
            <a:custGeom>
              <a:avLst/>
              <a:gdLst/>
              <a:ahLst/>
              <a:cxnLst>
                <a:cxn ang="0">
                  <a:pos x="210" y="56"/>
                </a:cxn>
                <a:cxn ang="0">
                  <a:pos x="176" y="38"/>
                </a:cxn>
                <a:cxn ang="0">
                  <a:pos x="138" y="32"/>
                </a:cxn>
                <a:cxn ang="0">
                  <a:pos x="118" y="34"/>
                </a:cxn>
                <a:cxn ang="0">
                  <a:pos x="82" y="50"/>
                </a:cxn>
                <a:cxn ang="0">
                  <a:pos x="54" y="80"/>
                </a:cxn>
                <a:cxn ang="0">
                  <a:pos x="40" y="118"/>
                </a:cxn>
                <a:cxn ang="0">
                  <a:pos x="38" y="138"/>
                </a:cxn>
                <a:cxn ang="0">
                  <a:pos x="46" y="180"/>
                </a:cxn>
                <a:cxn ang="0">
                  <a:pos x="68" y="214"/>
                </a:cxn>
                <a:cxn ang="0">
                  <a:pos x="100" y="236"/>
                </a:cxn>
                <a:cxn ang="0">
                  <a:pos x="138" y="244"/>
                </a:cxn>
                <a:cxn ang="0">
                  <a:pos x="158" y="242"/>
                </a:cxn>
                <a:cxn ang="0">
                  <a:pos x="194" y="230"/>
                </a:cxn>
                <a:cxn ang="0">
                  <a:pos x="210" y="258"/>
                </a:cxn>
                <a:cxn ang="0">
                  <a:pos x="192" y="266"/>
                </a:cxn>
                <a:cxn ang="0">
                  <a:pos x="158" y="276"/>
                </a:cxn>
                <a:cxn ang="0">
                  <a:pos x="140" y="278"/>
                </a:cxn>
                <a:cxn ang="0">
                  <a:pos x="112" y="274"/>
                </a:cxn>
                <a:cxn ang="0">
                  <a:pos x="86" y="268"/>
                </a:cxn>
                <a:cxn ang="0">
                  <a:pos x="62" y="254"/>
                </a:cxn>
                <a:cxn ang="0">
                  <a:pos x="42" y="238"/>
                </a:cxn>
                <a:cxn ang="0">
                  <a:pos x="24" y="218"/>
                </a:cxn>
                <a:cxn ang="0">
                  <a:pos x="12" y="194"/>
                </a:cxn>
                <a:cxn ang="0">
                  <a:pos x="2" y="168"/>
                </a:cxn>
                <a:cxn ang="0">
                  <a:pos x="0" y="140"/>
                </a:cxn>
                <a:cxn ang="0">
                  <a:pos x="0" y="124"/>
                </a:cxn>
                <a:cxn ang="0">
                  <a:pos x="6" y="96"/>
                </a:cxn>
                <a:cxn ang="0">
                  <a:pos x="18" y="72"/>
                </a:cxn>
                <a:cxn ang="0">
                  <a:pos x="32" y="48"/>
                </a:cxn>
                <a:cxn ang="0">
                  <a:pos x="52" y="30"/>
                </a:cxn>
                <a:cxn ang="0">
                  <a:pos x="74" y="16"/>
                </a:cxn>
                <a:cxn ang="0">
                  <a:pos x="100" y="6"/>
                </a:cxn>
                <a:cxn ang="0">
                  <a:pos x="128" y="0"/>
                </a:cxn>
                <a:cxn ang="0">
                  <a:pos x="142" y="0"/>
                </a:cxn>
                <a:cxn ang="0">
                  <a:pos x="176" y="4"/>
                </a:cxn>
                <a:cxn ang="0">
                  <a:pos x="210" y="18"/>
                </a:cxn>
              </a:cxnLst>
              <a:rect l="0" t="0" r="r" b="b"/>
              <a:pathLst>
                <a:path w="210" h="278">
                  <a:moveTo>
                    <a:pt x="210" y="56"/>
                  </a:moveTo>
                  <a:lnTo>
                    <a:pt x="210" y="56"/>
                  </a:lnTo>
                  <a:lnTo>
                    <a:pt x="194" y="46"/>
                  </a:lnTo>
                  <a:lnTo>
                    <a:pt x="176" y="38"/>
                  </a:lnTo>
                  <a:lnTo>
                    <a:pt x="158" y="34"/>
                  </a:lnTo>
                  <a:lnTo>
                    <a:pt x="138" y="32"/>
                  </a:lnTo>
                  <a:lnTo>
                    <a:pt x="138" y="32"/>
                  </a:lnTo>
                  <a:lnTo>
                    <a:pt x="118" y="34"/>
                  </a:lnTo>
                  <a:lnTo>
                    <a:pt x="98" y="40"/>
                  </a:lnTo>
                  <a:lnTo>
                    <a:pt x="82" y="50"/>
                  </a:lnTo>
                  <a:lnTo>
                    <a:pt x="66" y="64"/>
                  </a:lnTo>
                  <a:lnTo>
                    <a:pt x="54" y="80"/>
                  </a:lnTo>
                  <a:lnTo>
                    <a:pt x="46" y="98"/>
                  </a:lnTo>
                  <a:lnTo>
                    <a:pt x="40" y="118"/>
                  </a:lnTo>
                  <a:lnTo>
                    <a:pt x="38" y="138"/>
                  </a:lnTo>
                  <a:lnTo>
                    <a:pt x="38" y="138"/>
                  </a:lnTo>
                  <a:lnTo>
                    <a:pt x="40" y="160"/>
                  </a:lnTo>
                  <a:lnTo>
                    <a:pt x="46" y="180"/>
                  </a:lnTo>
                  <a:lnTo>
                    <a:pt x="56" y="198"/>
                  </a:lnTo>
                  <a:lnTo>
                    <a:pt x="68" y="214"/>
                  </a:lnTo>
                  <a:lnTo>
                    <a:pt x="84" y="226"/>
                  </a:lnTo>
                  <a:lnTo>
                    <a:pt x="100" y="236"/>
                  </a:lnTo>
                  <a:lnTo>
                    <a:pt x="118" y="242"/>
                  </a:lnTo>
                  <a:lnTo>
                    <a:pt x="138" y="244"/>
                  </a:lnTo>
                  <a:lnTo>
                    <a:pt x="138" y="244"/>
                  </a:lnTo>
                  <a:lnTo>
                    <a:pt x="158" y="242"/>
                  </a:lnTo>
                  <a:lnTo>
                    <a:pt x="176" y="238"/>
                  </a:lnTo>
                  <a:lnTo>
                    <a:pt x="194" y="230"/>
                  </a:lnTo>
                  <a:lnTo>
                    <a:pt x="210" y="218"/>
                  </a:lnTo>
                  <a:lnTo>
                    <a:pt x="210" y="258"/>
                  </a:lnTo>
                  <a:lnTo>
                    <a:pt x="210" y="258"/>
                  </a:lnTo>
                  <a:lnTo>
                    <a:pt x="192" y="266"/>
                  </a:lnTo>
                  <a:lnTo>
                    <a:pt x="176" y="272"/>
                  </a:lnTo>
                  <a:lnTo>
                    <a:pt x="158" y="276"/>
                  </a:lnTo>
                  <a:lnTo>
                    <a:pt x="140" y="278"/>
                  </a:lnTo>
                  <a:lnTo>
                    <a:pt x="140" y="278"/>
                  </a:lnTo>
                  <a:lnTo>
                    <a:pt x="126" y="276"/>
                  </a:lnTo>
                  <a:lnTo>
                    <a:pt x="112" y="274"/>
                  </a:lnTo>
                  <a:lnTo>
                    <a:pt x="98" y="272"/>
                  </a:lnTo>
                  <a:lnTo>
                    <a:pt x="86" y="268"/>
                  </a:lnTo>
                  <a:lnTo>
                    <a:pt x="74" y="262"/>
                  </a:lnTo>
                  <a:lnTo>
                    <a:pt x="62" y="254"/>
                  </a:lnTo>
                  <a:lnTo>
                    <a:pt x="52" y="248"/>
                  </a:lnTo>
                  <a:lnTo>
                    <a:pt x="42" y="238"/>
                  </a:lnTo>
                  <a:lnTo>
                    <a:pt x="32" y="228"/>
                  </a:lnTo>
                  <a:lnTo>
                    <a:pt x="24" y="218"/>
                  </a:lnTo>
                  <a:lnTo>
                    <a:pt x="18" y="208"/>
                  </a:lnTo>
                  <a:lnTo>
                    <a:pt x="12" y="194"/>
                  </a:lnTo>
                  <a:lnTo>
                    <a:pt x="6" y="182"/>
                  </a:lnTo>
                  <a:lnTo>
                    <a:pt x="2" y="168"/>
                  </a:lnTo>
                  <a:lnTo>
                    <a:pt x="0" y="154"/>
                  </a:lnTo>
                  <a:lnTo>
                    <a:pt x="0" y="140"/>
                  </a:lnTo>
                  <a:lnTo>
                    <a:pt x="0" y="140"/>
                  </a:lnTo>
                  <a:lnTo>
                    <a:pt x="0" y="124"/>
                  </a:lnTo>
                  <a:lnTo>
                    <a:pt x="4" y="110"/>
                  </a:lnTo>
                  <a:lnTo>
                    <a:pt x="6" y="96"/>
                  </a:lnTo>
                  <a:lnTo>
                    <a:pt x="12" y="84"/>
                  </a:lnTo>
                  <a:lnTo>
                    <a:pt x="18" y="72"/>
                  </a:lnTo>
                  <a:lnTo>
                    <a:pt x="24" y="60"/>
                  </a:lnTo>
                  <a:lnTo>
                    <a:pt x="32" y="48"/>
                  </a:lnTo>
                  <a:lnTo>
                    <a:pt x="42" y="38"/>
                  </a:lnTo>
                  <a:lnTo>
                    <a:pt x="52" y="30"/>
                  </a:lnTo>
                  <a:lnTo>
                    <a:pt x="62" y="22"/>
                  </a:lnTo>
                  <a:lnTo>
                    <a:pt x="74" y="16"/>
                  </a:lnTo>
                  <a:lnTo>
                    <a:pt x="86" y="10"/>
                  </a:lnTo>
                  <a:lnTo>
                    <a:pt x="100" y="6"/>
                  </a:lnTo>
                  <a:lnTo>
                    <a:pt x="114" y="2"/>
                  </a:lnTo>
                  <a:lnTo>
                    <a:pt x="128" y="0"/>
                  </a:lnTo>
                  <a:lnTo>
                    <a:pt x="142" y="0"/>
                  </a:lnTo>
                  <a:lnTo>
                    <a:pt x="142" y="0"/>
                  </a:lnTo>
                  <a:lnTo>
                    <a:pt x="160" y="0"/>
                  </a:lnTo>
                  <a:lnTo>
                    <a:pt x="176" y="4"/>
                  </a:lnTo>
                  <a:lnTo>
                    <a:pt x="194" y="10"/>
                  </a:lnTo>
                  <a:lnTo>
                    <a:pt x="210" y="18"/>
                  </a:lnTo>
                  <a:lnTo>
                    <a:pt x="210" y="56"/>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1" name="Freeform 6"/>
            <p:cNvSpPr>
              <a:spLocks noEditPoints="1"/>
            </p:cNvSpPr>
            <p:nvPr/>
          </p:nvSpPr>
          <p:spPr bwMode="auto">
            <a:xfrm>
              <a:off x="2052" y="413"/>
              <a:ext cx="281" cy="276"/>
            </a:xfrm>
            <a:custGeom>
              <a:avLst/>
              <a:gdLst/>
              <a:ahLst/>
              <a:cxnLst>
                <a:cxn ang="0">
                  <a:pos x="280" y="138"/>
                </a:cxn>
                <a:cxn ang="0">
                  <a:pos x="278" y="166"/>
                </a:cxn>
                <a:cxn ang="0">
                  <a:pos x="268" y="194"/>
                </a:cxn>
                <a:cxn ang="0">
                  <a:pos x="256" y="218"/>
                </a:cxn>
                <a:cxn ang="0">
                  <a:pos x="238" y="238"/>
                </a:cxn>
                <a:cxn ang="0">
                  <a:pos x="218" y="254"/>
                </a:cxn>
                <a:cxn ang="0">
                  <a:pos x="194" y="266"/>
                </a:cxn>
                <a:cxn ang="0">
                  <a:pos x="168" y="274"/>
                </a:cxn>
                <a:cxn ang="0">
                  <a:pos x="140" y="278"/>
                </a:cxn>
                <a:cxn ang="0">
                  <a:pos x="126" y="276"/>
                </a:cxn>
                <a:cxn ang="0">
                  <a:pos x="98" y="272"/>
                </a:cxn>
                <a:cxn ang="0">
                  <a:pos x="74" y="262"/>
                </a:cxn>
                <a:cxn ang="0">
                  <a:pos x="52" y="246"/>
                </a:cxn>
                <a:cxn ang="0">
                  <a:pos x="32" y="228"/>
                </a:cxn>
                <a:cxn ang="0">
                  <a:pos x="18" y="206"/>
                </a:cxn>
                <a:cxn ang="0">
                  <a:pos x="6" y="180"/>
                </a:cxn>
                <a:cxn ang="0">
                  <a:pos x="2" y="152"/>
                </a:cxn>
                <a:cxn ang="0">
                  <a:pos x="0" y="138"/>
                </a:cxn>
                <a:cxn ang="0">
                  <a:pos x="4" y="110"/>
                </a:cxn>
                <a:cxn ang="0">
                  <a:pos x="12" y="84"/>
                </a:cxn>
                <a:cxn ang="0">
                  <a:pos x="24" y="60"/>
                </a:cxn>
                <a:cxn ang="0">
                  <a:pos x="42" y="40"/>
                </a:cxn>
                <a:cxn ang="0">
                  <a:pos x="62" y="22"/>
                </a:cxn>
                <a:cxn ang="0">
                  <a:pos x="86" y="10"/>
                </a:cxn>
                <a:cxn ang="0">
                  <a:pos x="112" y="2"/>
                </a:cxn>
                <a:cxn ang="0">
                  <a:pos x="140" y="0"/>
                </a:cxn>
                <a:cxn ang="0">
                  <a:pos x="154" y="0"/>
                </a:cxn>
                <a:cxn ang="0">
                  <a:pos x="182" y="6"/>
                </a:cxn>
                <a:cxn ang="0">
                  <a:pos x="206" y="16"/>
                </a:cxn>
                <a:cxn ang="0">
                  <a:pos x="228" y="32"/>
                </a:cxn>
                <a:cxn ang="0">
                  <a:pos x="248" y="50"/>
                </a:cxn>
                <a:cxn ang="0">
                  <a:pos x="262" y="72"/>
                </a:cxn>
                <a:cxn ang="0">
                  <a:pos x="274" y="96"/>
                </a:cxn>
                <a:cxn ang="0">
                  <a:pos x="280" y="124"/>
                </a:cxn>
                <a:cxn ang="0">
                  <a:pos x="280" y="138"/>
                </a:cxn>
                <a:cxn ang="0">
                  <a:pos x="242" y="138"/>
                </a:cxn>
                <a:cxn ang="0">
                  <a:pos x="234" y="98"/>
                </a:cxn>
                <a:cxn ang="0">
                  <a:pos x="214" y="64"/>
                </a:cxn>
                <a:cxn ang="0">
                  <a:pos x="182" y="40"/>
                </a:cxn>
                <a:cxn ang="0">
                  <a:pos x="140" y="32"/>
                </a:cxn>
                <a:cxn ang="0">
                  <a:pos x="118" y="34"/>
                </a:cxn>
                <a:cxn ang="0">
                  <a:pos x="82" y="50"/>
                </a:cxn>
                <a:cxn ang="0">
                  <a:pos x="54" y="80"/>
                </a:cxn>
                <a:cxn ang="0">
                  <a:pos x="40" y="118"/>
                </a:cxn>
                <a:cxn ang="0">
                  <a:pos x="38" y="138"/>
                </a:cxn>
                <a:cxn ang="0">
                  <a:pos x="46" y="180"/>
                </a:cxn>
                <a:cxn ang="0">
                  <a:pos x="68" y="214"/>
                </a:cxn>
                <a:cxn ang="0">
                  <a:pos x="100" y="236"/>
                </a:cxn>
                <a:cxn ang="0">
                  <a:pos x="140" y="244"/>
                </a:cxn>
                <a:cxn ang="0">
                  <a:pos x="160" y="242"/>
                </a:cxn>
                <a:cxn ang="0">
                  <a:pos x="196" y="226"/>
                </a:cxn>
                <a:cxn ang="0">
                  <a:pos x="224" y="198"/>
                </a:cxn>
                <a:cxn ang="0">
                  <a:pos x="240" y="160"/>
                </a:cxn>
                <a:cxn ang="0">
                  <a:pos x="242" y="138"/>
                </a:cxn>
              </a:cxnLst>
              <a:rect l="0" t="0" r="r" b="b"/>
              <a:pathLst>
                <a:path w="280" h="278">
                  <a:moveTo>
                    <a:pt x="280" y="138"/>
                  </a:moveTo>
                  <a:lnTo>
                    <a:pt x="280" y="138"/>
                  </a:lnTo>
                  <a:lnTo>
                    <a:pt x="280" y="152"/>
                  </a:lnTo>
                  <a:lnTo>
                    <a:pt x="278" y="166"/>
                  </a:lnTo>
                  <a:lnTo>
                    <a:pt x="274" y="180"/>
                  </a:lnTo>
                  <a:lnTo>
                    <a:pt x="268" y="194"/>
                  </a:lnTo>
                  <a:lnTo>
                    <a:pt x="264" y="206"/>
                  </a:lnTo>
                  <a:lnTo>
                    <a:pt x="256" y="218"/>
                  </a:lnTo>
                  <a:lnTo>
                    <a:pt x="248" y="228"/>
                  </a:lnTo>
                  <a:lnTo>
                    <a:pt x="238" y="238"/>
                  </a:lnTo>
                  <a:lnTo>
                    <a:pt x="230" y="246"/>
                  </a:lnTo>
                  <a:lnTo>
                    <a:pt x="218" y="254"/>
                  </a:lnTo>
                  <a:lnTo>
                    <a:pt x="206" y="262"/>
                  </a:lnTo>
                  <a:lnTo>
                    <a:pt x="194" y="266"/>
                  </a:lnTo>
                  <a:lnTo>
                    <a:pt x="182" y="272"/>
                  </a:lnTo>
                  <a:lnTo>
                    <a:pt x="168" y="274"/>
                  </a:lnTo>
                  <a:lnTo>
                    <a:pt x="154" y="276"/>
                  </a:lnTo>
                  <a:lnTo>
                    <a:pt x="140" y="278"/>
                  </a:lnTo>
                  <a:lnTo>
                    <a:pt x="140" y="278"/>
                  </a:lnTo>
                  <a:lnTo>
                    <a:pt x="126" y="276"/>
                  </a:lnTo>
                  <a:lnTo>
                    <a:pt x="112" y="274"/>
                  </a:lnTo>
                  <a:lnTo>
                    <a:pt x="98" y="272"/>
                  </a:lnTo>
                  <a:lnTo>
                    <a:pt x="86" y="266"/>
                  </a:lnTo>
                  <a:lnTo>
                    <a:pt x="74" y="262"/>
                  </a:lnTo>
                  <a:lnTo>
                    <a:pt x="62" y="254"/>
                  </a:lnTo>
                  <a:lnTo>
                    <a:pt x="52" y="246"/>
                  </a:lnTo>
                  <a:lnTo>
                    <a:pt x="42" y="238"/>
                  </a:lnTo>
                  <a:lnTo>
                    <a:pt x="32" y="228"/>
                  </a:lnTo>
                  <a:lnTo>
                    <a:pt x="24" y="218"/>
                  </a:lnTo>
                  <a:lnTo>
                    <a:pt x="18" y="206"/>
                  </a:lnTo>
                  <a:lnTo>
                    <a:pt x="12" y="194"/>
                  </a:lnTo>
                  <a:lnTo>
                    <a:pt x="6" y="180"/>
                  </a:lnTo>
                  <a:lnTo>
                    <a:pt x="4" y="166"/>
                  </a:lnTo>
                  <a:lnTo>
                    <a:pt x="2" y="152"/>
                  </a:lnTo>
                  <a:lnTo>
                    <a:pt x="0" y="138"/>
                  </a:lnTo>
                  <a:lnTo>
                    <a:pt x="0" y="138"/>
                  </a:lnTo>
                  <a:lnTo>
                    <a:pt x="2" y="124"/>
                  </a:lnTo>
                  <a:lnTo>
                    <a:pt x="4" y="110"/>
                  </a:lnTo>
                  <a:lnTo>
                    <a:pt x="6" y="96"/>
                  </a:lnTo>
                  <a:lnTo>
                    <a:pt x="12" y="84"/>
                  </a:lnTo>
                  <a:lnTo>
                    <a:pt x="18" y="72"/>
                  </a:lnTo>
                  <a:lnTo>
                    <a:pt x="24" y="60"/>
                  </a:lnTo>
                  <a:lnTo>
                    <a:pt x="32" y="50"/>
                  </a:lnTo>
                  <a:lnTo>
                    <a:pt x="42" y="40"/>
                  </a:lnTo>
                  <a:lnTo>
                    <a:pt x="52" y="32"/>
                  </a:lnTo>
                  <a:lnTo>
                    <a:pt x="62" y="22"/>
                  </a:lnTo>
                  <a:lnTo>
                    <a:pt x="74" y="16"/>
                  </a:lnTo>
                  <a:lnTo>
                    <a:pt x="86" y="10"/>
                  </a:lnTo>
                  <a:lnTo>
                    <a:pt x="98" y="6"/>
                  </a:lnTo>
                  <a:lnTo>
                    <a:pt x="112" y="2"/>
                  </a:lnTo>
                  <a:lnTo>
                    <a:pt x="126" y="0"/>
                  </a:lnTo>
                  <a:lnTo>
                    <a:pt x="140" y="0"/>
                  </a:lnTo>
                  <a:lnTo>
                    <a:pt x="140" y="0"/>
                  </a:lnTo>
                  <a:lnTo>
                    <a:pt x="154" y="0"/>
                  </a:lnTo>
                  <a:lnTo>
                    <a:pt x="168" y="2"/>
                  </a:lnTo>
                  <a:lnTo>
                    <a:pt x="182" y="6"/>
                  </a:lnTo>
                  <a:lnTo>
                    <a:pt x="194" y="10"/>
                  </a:lnTo>
                  <a:lnTo>
                    <a:pt x="206" y="16"/>
                  </a:lnTo>
                  <a:lnTo>
                    <a:pt x="218" y="22"/>
                  </a:lnTo>
                  <a:lnTo>
                    <a:pt x="228" y="32"/>
                  </a:lnTo>
                  <a:lnTo>
                    <a:pt x="238" y="40"/>
                  </a:lnTo>
                  <a:lnTo>
                    <a:pt x="248" y="50"/>
                  </a:lnTo>
                  <a:lnTo>
                    <a:pt x="256" y="60"/>
                  </a:lnTo>
                  <a:lnTo>
                    <a:pt x="262" y="72"/>
                  </a:lnTo>
                  <a:lnTo>
                    <a:pt x="268" y="84"/>
                  </a:lnTo>
                  <a:lnTo>
                    <a:pt x="274" y="96"/>
                  </a:lnTo>
                  <a:lnTo>
                    <a:pt x="278" y="110"/>
                  </a:lnTo>
                  <a:lnTo>
                    <a:pt x="280" y="124"/>
                  </a:lnTo>
                  <a:lnTo>
                    <a:pt x="280" y="138"/>
                  </a:lnTo>
                  <a:lnTo>
                    <a:pt x="280" y="138"/>
                  </a:lnTo>
                  <a:close/>
                  <a:moveTo>
                    <a:pt x="242" y="138"/>
                  </a:moveTo>
                  <a:lnTo>
                    <a:pt x="242" y="138"/>
                  </a:lnTo>
                  <a:lnTo>
                    <a:pt x="240" y="118"/>
                  </a:lnTo>
                  <a:lnTo>
                    <a:pt x="234" y="98"/>
                  </a:lnTo>
                  <a:lnTo>
                    <a:pt x="226" y="80"/>
                  </a:lnTo>
                  <a:lnTo>
                    <a:pt x="214" y="64"/>
                  </a:lnTo>
                  <a:lnTo>
                    <a:pt x="198" y="50"/>
                  </a:lnTo>
                  <a:lnTo>
                    <a:pt x="182" y="40"/>
                  </a:lnTo>
                  <a:lnTo>
                    <a:pt x="162" y="34"/>
                  </a:lnTo>
                  <a:lnTo>
                    <a:pt x="140" y="32"/>
                  </a:lnTo>
                  <a:lnTo>
                    <a:pt x="140" y="32"/>
                  </a:lnTo>
                  <a:lnTo>
                    <a:pt x="118" y="34"/>
                  </a:lnTo>
                  <a:lnTo>
                    <a:pt x="98" y="40"/>
                  </a:lnTo>
                  <a:lnTo>
                    <a:pt x="82" y="50"/>
                  </a:lnTo>
                  <a:lnTo>
                    <a:pt x="66" y="64"/>
                  </a:lnTo>
                  <a:lnTo>
                    <a:pt x="54" y="80"/>
                  </a:lnTo>
                  <a:lnTo>
                    <a:pt x="46" y="98"/>
                  </a:lnTo>
                  <a:lnTo>
                    <a:pt x="40" y="118"/>
                  </a:lnTo>
                  <a:lnTo>
                    <a:pt x="38" y="138"/>
                  </a:lnTo>
                  <a:lnTo>
                    <a:pt x="38" y="138"/>
                  </a:lnTo>
                  <a:lnTo>
                    <a:pt x="40" y="160"/>
                  </a:lnTo>
                  <a:lnTo>
                    <a:pt x="46" y="180"/>
                  </a:lnTo>
                  <a:lnTo>
                    <a:pt x="56" y="198"/>
                  </a:lnTo>
                  <a:lnTo>
                    <a:pt x="68" y="214"/>
                  </a:lnTo>
                  <a:lnTo>
                    <a:pt x="84" y="226"/>
                  </a:lnTo>
                  <a:lnTo>
                    <a:pt x="100" y="236"/>
                  </a:lnTo>
                  <a:lnTo>
                    <a:pt x="120" y="242"/>
                  </a:lnTo>
                  <a:lnTo>
                    <a:pt x="140" y="244"/>
                  </a:lnTo>
                  <a:lnTo>
                    <a:pt x="140" y="244"/>
                  </a:lnTo>
                  <a:lnTo>
                    <a:pt x="160" y="242"/>
                  </a:lnTo>
                  <a:lnTo>
                    <a:pt x="180" y="236"/>
                  </a:lnTo>
                  <a:lnTo>
                    <a:pt x="196" y="226"/>
                  </a:lnTo>
                  <a:lnTo>
                    <a:pt x="212" y="214"/>
                  </a:lnTo>
                  <a:lnTo>
                    <a:pt x="224" y="198"/>
                  </a:lnTo>
                  <a:lnTo>
                    <a:pt x="234" y="180"/>
                  </a:lnTo>
                  <a:lnTo>
                    <a:pt x="240" y="160"/>
                  </a:lnTo>
                  <a:lnTo>
                    <a:pt x="242" y="138"/>
                  </a:lnTo>
                  <a:lnTo>
                    <a:pt x="242" y="138"/>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2" name="Freeform 7"/>
            <p:cNvSpPr>
              <a:spLocks noEditPoints="1"/>
            </p:cNvSpPr>
            <p:nvPr/>
          </p:nvSpPr>
          <p:spPr bwMode="auto">
            <a:xfrm>
              <a:off x="1248" y="413"/>
              <a:ext cx="279" cy="276"/>
            </a:xfrm>
            <a:custGeom>
              <a:avLst/>
              <a:gdLst/>
              <a:ahLst/>
              <a:cxnLst>
                <a:cxn ang="0">
                  <a:pos x="280" y="138"/>
                </a:cxn>
                <a:cxn ang="0">
                  <a:pos x="276" y="166"/>
                </a:cxn>
                <a:cxn ang="0">
                  <a:pos x="268" y="194"/>
                </a:cxn>
                <a:cxn ang="0">
                  <a:pos x="256" y="218"/>
                </a:cxn>
                <a:cxn ang="0">
                  <a:pos x="238" y="238"/>
                </a:cxn>
                <a:cxn ang="0">
                  <a:pos x="218" y="254"/>
                </a:cxn>
                <a:cxn ang="0">
                  <a:pos x="194" y="266"/>
                </a:cxn>
                <a:cxn ang="0">
                  <a:pos x="168" y="274"/>
                </a:cxn>
                <a:cxn ang="0">
                  <a:pos x="140" y="278"/>
                </a:cxn>
                <a:cxn ang="0">
                  <a:pos x="126" y="276"/>
                </a:cxn>
                <a:cxn ang="0">
                  <a:pos x="98" y="272"/>
                </a:cxn>
                <a:cxn ang="0">
                  <a:pos x="72" y="262"/>
                </a:cxn>
                <a:cxn ang="0">
                  <a:pos x="50" y="246"/>
                </a:cxn>
                <a:cxn ang="0">
                  <a:pos x="32" y="228"/>
                </a:cxn>
                <a:cxn ang="0">
                  <a:pos x="16" y="206"/>
                </a:cxn>
                <a:cxn ang="0">
                  <a:pos x="6" y="180"/>
                </a:cxn>
                <a:cxn ang="0">
                  <a:pos x="0" y="152"/>
                </a:cxn>
                <a:cxn ang="0">
                  <a:pos x="0" y="138"/>
                </a:cxn>
                <a:cxn ang="0">
                  <a:pos x="2" y="110"/>
                </a:cxn>
                <a:cxn ang="0">
                  <a:pos x="10" y="84"/>
                </a:cxn>
                <a:cxn ang="0">
                  <a:pos x="24" y="60"/>
                </a:cxn>
                <a:cxn ang="0">
                  <a:pos x="40" y="40"/>
                </a:cxn>
                <a:cxn ang="0">
                  <a:pos x="62" y="22"/>
                </a:cxn>
                <a:cxn ang="0">
                  <a:pos x="86" y="10"/>
                </a:cxn>
                <a:cxn ang="0">
                  <a:pos x="112" y="2"/>
                </a:cxn>
                <a:cxn ang="0">
                  <a:pos x="140" y="0"/>
                </a:cxn>
                <a:cxn ang="0">
                  <a:pos x="154" y="0"/>
                </a:cxn>
                <a:cxn ang="0">
                  <a:pos x="180" y="6"/>
                </a:cxn>
                <a:cxn ang="0">
                  <a:pos x="206" y="16"/>
                </a:cxn>
                <a:cxn ang="0">
                  <a:pos x="228" y="32"/>
                </a:cxn>
                <a:cxn ang="0">
                  <a:pos x="248" y="50"/>
                </a:cxn>
                <a:cxn ang="0">
                  <a:pos x="262" y="72"/>
                </a:cxn>
                <a:cxn ang="0">
                  <a:pos x="272" y="96"/>
                </a:cxn>
                <a:cxn ang="0">
                  <a:pos x="278" y="124"/>
                </a:cxn>
                <a:cxn ang="0">
                  <a:pos x="280" y="138"/>
                </a:cxn>
                <a:cxn ang="0">
                  <a:pos x="242" y="138"/>
                </a:cxn>
                <a:cxn ang="0">
                  <a:pos x="234" y="98"/>
                </a:cxn>
                <a:cxn ang="0">
                  <a:pos x="214" y="64"/>
                </a:cxn>
                <a:cxn ang="0">
                  <a:pos x="180" y="40"/>
                </a:cxn>
                <a:cxn ang="0">
                  <a:pos x="140" y="32"/>
                </a:cxn>
                <a:cxn ang="0">
                  <a:pos x="118" y="34"/>
                </a:cxn>
                <a:cxn ang="0">
                  <a:pos x="80" y="50"/>
                </a:cxn>
                <a:cxn ang="0">
                  <a:pos x="54" y="80"/>
                </a:cxn>
                <a:cxn ang="0">
                  <a:pos x="40" y="118"/>
                </a:cxn>
                <a:cxn ang="0">
                  <a:pos x="38" y="138"/>
                </a:cxn>
                <a:cxn ang="0">
                  <a:pos x="46" y="180"/>
                </a:cxn>
                <a:cxn ang="0">
                  <a:pos x="68" y="214"/>
                </a:cxn>
                <a:cxn ang="0">
                  <a:pos x="100" y="236"/>
                </a:cxn>
                <a:cxn ang="0">
                  <a:pos x="140" y="244"/>
                </a:cxn>
                <a:cxn ang="0">
                  <a:pos x="160" y="242"/>
                </a:cxn>
                <a:cxn ang="0">
                  <a:pos x="196" y="226"/>
                </a:cxn>
                <a:cxn ang="0">
                  <a:pos x="224" y="198"/>
                </a:cxn>
                <a:cxn ang="0">
                  <a:pos x="240" y="160"/>
                </a:cxn>
                <a:cxn ang="0">
                  <a:pos x="242" y="138"/>
                </a:cxn>
              </a:cxnLst>
              <a:rect l="0" t="0" r="r" b="b"/>
              <a:pathLst>
                <a:path w="280" h="278">
                  <a:moveTo>
                    <a:pt x="280" y="138"/>
                  </a:moveTo>
                  <a:lnTo>
                    <a:pt x="280" y="138"/>
                  </a:lnTo>
                  <a:lnTo>
                    <a:pt x="278" y="152"/>
                  </a:lnTo>
                  <a:lnTo>
                    <a:pt x="276" y="166"/>
                  </a:lnTo>
                  <a:lnTo>
                    <a:pt x="272" y="180"/>
                  </a:lnTo>
                  <a:lnTo>
                    <a:pt x="268" y="194"/>
                  </a:lnTo>
                  <a:lnTo>
                    <a:pt x="262" y="206"/>
                  </a:lnTo>
                  <a:lnTo>
                    <a:pt x="256" y="218"/>
                  </a:lnTo>
                  <a:lnTo>
                    <a:pt x="248" y="228"/>
                  </a:lnTo>
                  <a:lnTo>
                    <a:pt x="238" y="238"/>
                  </a:lnTo>
                  <a:lnTo>
                    <a:pt x="228" y="246"/>
                  </a:lnTo>
                  <a:lnTo>
                    <a:pt x="218" y="254"/>
                  </a:lnTo>
                  <a:lnTo>
                    <a:pt x="206" y="262"/>
                  </a:lnTo>
                  <a:lnTo>
                    <a:pt x="194" y="266"/>
                  </a:lnTo>
                  <a:lnTo>
                    <a:pt x="180" y="272"/>
                  </a:lnTo>
                  <a:lnTo>
                    <a:pt x="168" y="274"/>
                  </a:lnTo>
                  <a:lnTo>
                    <a:pt x="154" y="276"/>
                  </a:lnTo>
                  <a:lnTo>
                    <a:pt x="140" y="278"/>
                  </a:lnTo>
                  <a:lnTo>
                    <a:pt x="140" y="278"/>
                  </a:lnTo>
                  <a:lnTo>
                    <a:pt x="126" y="276"/>
                  </a:lnTo>
                  <a:lnTo>
                    <a:pt x="112" y="274"/>
                  </a:lnTo>
                  <a:lnTo>
                    <a:pt x="98" y="272"/>
                  </a:lnTo>
                  <a:lnTo>
                    <a:pt x="84" y="266"/>
                  </a:lnTo>
                  <a:lnTo>
                    <a:pt x="72" y="262"/>
                  </a:lnTo>
                  <a:lnTo>
                    <a:pt x="62" y="254"/>
                  </a:lnTo>
                  <a:lnTo>
                    <a:pt x="50" y="246"/>
                  </a:lnTo>
                  <a:lnTo>
                    <a:pt x="40" y="238"/>
                  </a:lnTo>
                  <a:lnTo>
                    <a:pt x="32" y="228"/>
                  </a:lnTo>
                  <a:lnTo>
                    <a:pt x="24" y="218"/>
                  </a:lnTo>
                  <a:lnTo>
                    <a:pt x="16" y="206"/>
                  </a:lnTo>
                  <a:lnTo>
                    <a:pt x="10" y="194"/>
                  </a:lnTo>
                  <a:lnTo>
                    <a:pt x="6" y="180"/>
                  </a:lnTo>
                  <a:lnTo>
                    <a:pt x="2" y="166"/>
                  </a:lnTo>
                  <a:lnTo>
                    <a:pt x="0" y="152"/>
                  </a:lnTo>
                  <a:lnTo>
                    <a:pt x="0" y="138"/>
                  </a:lnTo>
                  <a:lnTo>
                    <a:pt x="0" y="138"/>
                  </a:lnTo>
                  <a:lnTo>
                    <a:pt x="0" y="124"/>
                  </a:lnTo>
                  <a:lnTo>
                    <a:pt x="2" y="110"/>
                  </a:lnTo>
                  <a:lnTo>
                    <a:pt x="6" y="96"/>
                  </a:lnTo>
                  <a:lnTo>
                    <a:pt x="10" y="84"/>
                  </a:lnTo>
                  <a:lnTo>
                    <a:pt x="16" y="72"/>
                  </a:lnTo>
                  <a:lnTo>
                    <a:pt x="24" y="60"/>
                  </a:lnTo>
                  <a:lnTo>
                    <a:pt x="32" y="50"/>
                  </a:lnTo>
                  <a:lnTo>
                    <a:pt x="40" y="40"/>
                  </a:lnTo>
                  <a:lnTo>
                    <a:pt x="50" y="32"/>
                  </a:lnTo>
                  <a:lnTo>
                    <a:pt x="62" y="22"/>
                  </a:lnTo>
                  <a:lnTo>
                    <a:pt x="74" y="16"/>
                  </a:lnTo>
                  <a:lnTo>
                    <a:pt x="86" y="10"/>
                  </a:lnTo>
                  <a:lnTo>
                    <a:pt x="98" y="6"/>
                  </a:lnTo>
                  <a:lnTo>
                    <a:pt x="112" y="2"/>
                  </a:lnTo>
                  <a:lnTo>
                    <a:pt x="126" y="0"/>
                  </a:lnTo>
                  <a:lnTo>
                    <a:pt x="140" y="0"/>
                  </a:lnTo>
                  <a:lnTo>
                    <a:pt x="140" y="0"/>
                  </a:lnTo>
                  <a:lnTo>
                    <a:pt x="154" y="0"/>
                  </a:lnTo>
                  <a:lnTo>
                    <a:pt x="168" y="2"/>
                  </a:lnTo>
                  <a:lnTo>
                    <a:pt x="180" y="6"/>
                  </a:lnTo>
                  <a:lnTo>
                    <a:pt x="194" y="10"/>
                  </a:lnTo>
                  <a:lnTo>
                    <a:pt x="206" y="16"/>
                  </a:lnTo>
                  <a:lnTo>
                    <a:pt x="218" y="22"/>
                  </a:lnTo>
                  <a:lnTo>
                    <a:pt x="228" y="32"/>
                  </a:lnTo>
                  <a:lnTo>
                    <a:pt x="238" y="40"/>
                  </a:lnTo>
                  <a:lnTo>
                    <a:pt x="248" y="50"/>
                  </a:lnTo>
                  <a:lnTo>
                    <a:pt x="256" y="60"/>
                  </a:lnTo>
                  <a:lnTo>
                    <a:pt x="262" y="72"/>
                  </a:lnTo>
                  <a:lnTo>
                    <a:pt x="268" y="84"/>
                  </a:lnTo>
                  <a:lnTo>
                    <a:pt x="272" y="96"/>
                  </a:lnTo>
                  <a:lnTo>
                    <a:pt x="276" y="110"/>
                  </a:lnTo>
                  <a:lnTo>
                    <a:pt x="278" y="124"/>
                  </a:lnTo>
                  <a:lnTo>
                    <a:pt x="280" y="138"/>
                  </a:lnTo>
                  <a:lnTo>
                    <a:pt x="280" y="138"/>
                  </a:lnTo>
                  <a:close/>
                  <a:moveTo>
                    <a:pt x="242" y="138"/>
                  </a:moveTo>
                  <a:lnTo>
                    <a:pt x="242" y="138"/>
                  </a:lnTo>
                  <a:lnTo>
                    <a:pt x="240" y="118"/>
                  </a:lnTo>
                  <a:lnTo>
                    <a:pt x="234" y="98"/>
                  </a:lnTo>
                  <a:lnTo>
                    <a:pt x="226" y="80"/>
                  </a:lnTo>
                  <a:lnTo>
                    <a:pt x="214" y="64"/>
                  </a:lnTo>
                  <a:lnTo>
                    <a:pt x="198" y="50"/>
                  </a:lnTo>
                  <a:lnTo>
                    <a:pt x="180" y="40"/>
                  </a:lnTo>
                  <a:lnTo>
                    <a:pt x="162" y="34"/>
                  </a:lnTo>
                  <a:lnTo>
                    <a:pt x="140" y="32"/>
                  </a:lnTo>
                  <a:lnTo>
                    <a:pt x="140" y="32"/>
                  </a:lnTo>
                  <a:lnTo>
                    <a:pt x="118" y="34"/>
                  </a:lnTo>
                  <a:lnTo>
                    <a:pt x="98" y="40"/>
                  </a:lnTo>
                  <a:lnTo>
                    <a:pt x="80" y="50"/>
                  </a:lnTo>
                  <a:lnTo>
                    <a:pt x="66" y="64"/>
                  </a:lnTo>
                  <a:lnTo>
                    <a:pt x="54" y="80"/>
                  </a:lnTo>
                  <a:lnTo>
                    <a:pt x="44" y="98"/>
                  </a:lnTo>
                  <a:lnTo>
                    <a:pt x="40" y="118"/>
                  </a:lnTo>
                  <a:lnTo>
                    <a:pt x="38" y="138"/>
                  </a:lnTo>
                  <a:lnTo>
                    <a:pt x="38" y="138"/>
                  </a:lnTo>
                  <a:lnTo>
                    <a:pt x="40" y="160"/>
                  </a:lnTo>
                  <a:lnTo>
                    <a:pt x="46" y="180"/>
                  </a:lnTo>
                  <a:lnTo>
                    <a:pt x="54" y="198"/>
                  </a:lnTo>
                  <a:lnTo>
                    <a:pt x="68" y="214"/>
                  </a:lnTo>
                  <a:lnTo>
                    <a:pt x="82" y="226"/>
                  </a:lnTo>
                  <a:lnTo>
                    <a:pt x="100" y="236"/>
                  </a:lnTo>
                  <a:lnTo>
                    <a:pt x="120" y="242"/>
                  </a:lnTo>
                  <a:lnTo>
                    <a:pt x="140" y="244"/>
                  </a:lnTo>
                  <a:lnTo>
                    <a:pt x="140" y="244"/>
                  </a:lnTo>
                  <a:lnTo>
                    <a:pt x="160" y="242"/>
                  </a:lnTo>
                  <a:lnTo>
                    <a:pt x="178" y="236"/>
                  </a:lnTo>
                  <a:lnTo>
                    <a:pt x="196" y="226"/>
                  </a:lnTo>
                  <a:lnTo>
                    <a:pt x="212" y="214"/>
                  </a:lnTo>
                  <a:lnTo>
                    <a:pt x="224" y="198"/>
                  </a:lnTo>
                  <a:lnTo>
                    <a:pt x="234" y="180"/>
                  </a:lnTo>
                  <a:lnTo>
                    <a:pt x="240" y="160"/>
                  </a:lnTo>
                  <a:lnTo>
                    <a:pt x="242" y="138"/>
                  </a:lnTo>
                  <a:lnTo>
                    <a:pt x="242" y="138"/>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3" name="Freeform 8"/>
            <p:cNvSpPr>
              <a:spLocks/>
            </p:cNvSpPr>
            <p:nvPr/>
          </p:nvSpPr>
          <p:spPr bwMode="auto">
            <a:xfrm>
              <a:off x="1384" y="144"/>
              <a:ext cx="666" cy="406"/>
            </a:xfrm>
            <a:custGeom>
              <a:avLst/>
              <a:gdLst/>
              <a:ahLst/>
              <a:cxnLst>
                <a:cxn ang="0">
                  <a:pos x="418" y="32"/>
                </a:cxn>
                <a:cxn ang="0">
                  <a:pos x="418" y="32"/>
                </a:cxn>
                <a:cxn ang="0">
                  <a:pos x="450" y="32"/>
                </a:cxn>
                <a:cxn ang="0">
                  <a:pos x="484" y="36"/>
                </a:cxn>
                <a:cxn ang="0">
                  <a:pos x="516" y="40"/>
                </a:cxn>
                <a:cxn ang="0">
                  <a:pos x="546" y="48"/>
                </a:cxn>
                <a:cxn ang="0">
                  <a:pos x="576" y="58"/>
                </a:cxn>
                <a:cxn ang="0">
                  <a:pos x="604" y="72"/>
                </a:cxn>
                <a:cxn ang="0">
                  <a:pos x="632" y="86"/>
                </a:cxn>
                <a:cxn ang="0">
                  <a:pos x="658" y="102"/>
                </a:cxn>
                <a:cxn ang="0">
                  <a:pos x="666" y="94"/>
                </a:cxn>
                <a:cxn ang="0">
                  <a:pos x="666" y="94"/>
                </a:cxn>
                <a:cxn ang="0">
                  <a:pos x="638" y="74"/>
                </a:cxn>
                <a:cxn ang="0">
                  <a:pos x="610" y="54"/>
                </a:cxn>
                <a:cxn ang="0">
                  <a:pos x="578" y="38"/>
                </a:cxn>
                <a:cxn ang="0">
                  <a:pos x="546" y="26"/>
                </a:cxn>
                <a:cxn ang="0">
                  <a:pos x="512" y="14"/>
                </a:cxn>
                <a:cxn ang="0">
                  <a:pos x="478" y="6"/>
                </a:cxn>
                <a:cxn ang="0">
                  <a:pos x="442" y="2"/>
                </a:cxn>
                <a:cxn ang="0">
                  <a:pos x="406" y="0"/>
                </a:cxn>
                <a:cxn ang="0">
                  <a:pos x="406" y="0"/>
                </a:cxn>
                <a:cxn ang="0">
                  <a:pos x="364" y="2"/>
                </a:cxn>
                <a:cxn ang="0">
                  <a:pos x="324" y="8"/>
                </a:cxn>
                <a:cxn ang="0">
                  <a:pos x="284" y="18"/>
                </a:cxn>
                <a:cxn ang="0">
                  <a:pos x="248" y="32"/>
                </a:cxn>
                <a:cxn ang="0">
                  <a:pos x="212" y="50"/>
                </a:cxn>
                <a:cxn ang="0">
                  <a:pos x="178" y="70"/>
                </a:cxn>
                <a:cxn ang="0">
                  <a:pos x="148" y="92"/>
                </a:cxn>
                <a:cxn ang="0">
                  <a:pos x="118" y="120"/>
                </a:cxn>
                <a:cxn ang="0">
                  <a:pos x="92" y="148"/>
                </a:cxn>
                <a:cxn ang="0">
                  <a:pos x="68" y="180"/>
                </a:cxn>
                <a:cxn ang="0">
                  <a:pos x="48" y="212"/>
                </a:cxn>
                <a:cxn ang="0">
                  <a:pos x="32" y="248"/>
                </a:cxn>
                <a:cxn ang="0">
                  <a:pos x="18" y="286"/>
                </a:cxn>
                <a:cxn ang="0">
                  <a:pos x="8" y="324"/>
                </a:cxn>
                <a:cxn ang="0">
                  <a:pos x="2" y="364"/>
                </a:cxn>
                <a:cxn ang="0">
                  <a:pos x="0" y="406"/>
                </a:cxn>
                <a:cxn ang="0">
                  <a:pos x="12" y="406"/>
                </a:cxn>
                <a:cxn ang="0">
                  <a:pos x="12" y="406"/>
                </a:cxn>
                <a:cxn ang="0">
                  <a:pos x="16" y="370"/>
                </a:cxn>
                <a:cxn ang="0">
                  <a:pos x="24" y="332"/>
                </a:cxn>
                <a:cxn ang="0">
                  <a:pos x="36" y="298"/>
                </a:cxn>
                <a:cxn ang="0">
                  <a:pos x="50" y="264"/>
                </a:cxn>
                <a:cxn ang="0">
                  <a:pos x="68" y="232"/>
                </a:cxn>
                <a:cxn ang="0">
                  <a:pos x="90" y="202"/>
                </a:cxn>
                <a:cxn ang="0">
                  <a:pos x="114" y="172"/>
                </a:cxn>
                <a:cxn ang="0">
                  <a:pos x="140" y="146"/>
                </a:cxn>
                <a:cxn ang="0">
                  <a:pos x="168" y="122"/>
                </a:cxn>
                <a:cxn ang="0">
                  <a:pos x="198" y="100"/>
                </a:cxn>
                <a:cxn ang="0">
                  <a:pos x="232" y="82"/>
                </a:cxn>
                <a:cxn ang="0">
                  <a:pos x="266" y="66"/>
                </a:cxn>
                <a:cxn ang="0">
                  <a:pos x="302" y="52"/>
                </a:cxn>
                <a:cxn ang="0">
                  <a:pos x="338" y="42"/>
                </a:cxn>
                <a:cxn ang="0">
                  <a:pos x="378" y="36"/>
                </a:cxn>
                <a:cxn ang="0">
                  <a:pos x="418" y="32"/>
                </a:cxn>
                <a:cxn ang="0">
                  <a:pos x="418" y="32"/>
                </a:cxn>
              </a:cxnLst>
              <a:rect l="0" t="0" r="r" b="b"/>
              <a:pathLst>
                <a:path w="666" h="406">
                  <a:moveTo>
                    <a:pt x="418" y="32"/>
                  </a:moveTo>
                  <a:lnTo>
                    <a:pt x="418" y="32"/>
                  </a:lnTo>
                  <a:lnTo>
                    <a:pt x="450" y="32"/>
                  </a:lnTo>
                  <a:lnTo>
                    <a:pt x="484" y="36"/>
                  </a:lnTo>
                  <a:lnTo>
                    <a:pt x="516" y="40"/>
                  </a:lnTo>
                  <a:lnTo>
                    <a:pt x="546" y="48"/>
                  </a:lnTo>
                  <a:lnTo>
                    <a:pt x="576" y="58"/>
                  </a:lnTo>
                  <a:lnTo>
                    <a:pt x="604" y="72"/>
                  </a:lnTo>
                  <a:lnTo>
                    <a:pt x="632" y="86"/>
                  </a:lnTo>
                  <a:lnTo>
                    <a:pt x="658" y="102"/>
                  </a:lnTo>
                  <a:lnTo>
                    <a:pt x="666" y="94"/>
                  </a:lnTo>
                  <a:lnTo>
                    <a:pt x="666" y="94"/>
                  </a:lnTo>
                  <a:lnTo>
                    <a:pt x="638" y="74"/>
                  </a:lnTo>
                  <a:lnTo>
                    <a:pt x="610" y="54"/>
                  </a:lnTo>
                  <a:lnTo>
                    <a:pt x="578" y="38"/>
                  </a:lnTo>
                  <a:lnTo>
                    <a:pt x="546" y="26"/>
                  </a:lnTo>
                  <a:lnTo>
                    <a:pt x="512" y="14"/>
                  </a:lnTo>
                  <a:lnTo>
                    <a:pt x="478" y="6"/>
                  </a:lnTo>
                  <a:lnTo>
                    <a:pt x="442" y="2"/>
                  </a:lnTo>
                  <a:lnTo>
                    <a:pt x="406" y="0"/>
                  </a:lnTo>
                  <a:lnTo>
                    <a:pt x="406" y="0"/>
                  </a:lnTo>
                  <a:lnTo>
                    <a:pt x="364" y="2"/>
                  </a:lnTo>
                  <a:lnTo>
                    <a:pt x="324" y="8"/>
                  </a:lnTo>
                  <a:lnTo>
                    <a:pt x="284" y="18"/>
                  </a:lnTo>
                  <a:lnTo>
                    <a:pt x="248" y="32"/>
                  </a:lnTo>
                  <a:lnTo>
                    <a:pt x="212" y="50"/>
                  </a:lnTo>
                  <a:lnTo>
                    <a:pt x="178" y="70"/>
                  </a:lnTo>
                  <a:lnTo>
                    <a:pt x="148" y="92"/>
                  </a:lnTo>
                  <a:lnTo>
                    <a:pt x="118" y="120"/>
                  </a:lnTo>
                  <a:lnTo>
                    <a:pt x="92" y="148"/>
                  </a:lnTo>
                  <a:lnTo>
                    <a:pt x="68" y="180"/>
                  </a:lnTo>
                  <a:lnTo>
                    <a:pt x="48" y="212"/>
                  </a:lnTo>
                  <a:lnTo>
                    <a:pt x="32" y="248"/>
                  </a:lnTo>
                  <a:lnTo>
                    <a:pt x="18" y="286"/>
                  </a:lnTo>
                  <a:lnTo>
                    <a:pt x="8" y="324"/>
                  </a:lnTo>
                  <a:lnTo>
                    <a:pt x="2" y="364"/>
                  </a:lnTo>
                  <a:lnTo>
                    <a:pt x="0" y="406"/>
                  </a:lnTo>
                  <a:lnTo>
                    <a:pt x="12" y="406"/>
                  </a:lnTo>
                  <a:lnTo>
                    <a:pt x="12" y="406"/>
                  </a:lnTo>
                  <a:lnTo>
                    <a:pt x="16" y="370"/>
                  </a:lnTo>
                  <a:lnTo>
                    <a:pt x="24" y="332"/>
                  </a:lnTo>
                  <a:lnTo>
                    <a:pt x="36" y="298"/>
                  </a:lnTo>
                  <a:lnTo>
                    <a:pt x="50" y="264"/>
                  </a:lnTo>
                  <a:lnTo>
                    <a:pt x="68" y="232"/>
                  </a:lnTo>
                  <a:lnTo>
                    <a:pt x="90" y="202"/>
                  </a:lnTo>
                  <a:lnTo>
                    <a:pt x="114" y="172"/>
                  </a:lnTo>
                  <a:lnTo>
                    <a:pt x="140" y="146"/>
                  </a:lnTo>
                  <a:lnTo>
                    <a:pt x="168" y="122"/>
                  </a:lnTo>
                  <a:lnTo>
                    <a:pt x="198" y="100"/>
                  </a:lnTo>
                  <a:lnTo>
                    <a:pt x="232" y="82"/>
                  </a:lnTo>
                  <a:lnTo>
                    <a:pt x="266" y="66"/>
                  </a:lnTo>
                  <a:lnTo>
                    <a:pt x="302" y="52"/>
                  </a:lnTo>
                  <a:lnTo>
                    <a:pt x="338" y="42"/>
                  </a:lnTo>
                  <a:lnTo>
                    <a:pt x="378" y="36"/>
                  </a:lnTo>
                  <a:lnTo>
                    <a:pt x="418" y="32"/>
                  </a:lnTo>
                  <a:lnTo>
                    <a:pt x="418" y="32"/>
                  </a:lnTo>
                  <a:close/>
                </a:path>
              </a:pathLst>
            </a:custGeom>
            <a:solidFill>
              <a:srgbClr val="FF0000"/>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4" name="Freeform 9"/>
            <p:cNvSpPr>
              <a:spLocks/>
            </p:cNvSpPr>
            <p:nvPr/>
          </p:nvSpPr>
          <p:spPr bwMode="auto">
            <a:xfrm>
              <a:off x="1529" y="550"/>
              <a:ext cx="666" cy="406"/>
            </a:xfrm>
            <a:custGeom>
              <a:avLst/>
              <a:gdLst/>
              <a:ahLst/>
              <a:cxnLst>
                <a:cxn ang="0">
                  <a:pos x="248" y="374"/>
                </a:cxn>
                <a:cxn ang="0">
                  <a:pos x="248" y="374"/>
                </a:cxn>
                <a:cxn ang="0">
                  <a:pos x="214" y="374"/>
                </a:cxn>
                <a:cxn ang="0">
                  <a:pos x="182" y="372"/>
                </a:cxn>
                <a:cxn ang="0">
                  <a:pos x="150" y="366"/>
                </a:cxn>
                <a:cxn ang="0">
                  <a:pos x="120" y="358"/>
                </a:cxn>
                <a:cxn ang="0">
                  <a:pos x="90" y="348"/>
                </a:cxn>
                <a:cxn ang="0">
                  <a:pos x="60" y="336"/>
                </a:cxn>
                <a:cxn ang="0">
                  <a:pos x="34" y="322"/>
                </a:cxn>
                <a:cxn ang="0">
                  <a:pos x="8" y="304"/>
                </a:cxn>
                <a:cxn ang="0">
                  <a:pos x="0" y="314"/>
                </a:cxn>
                <a:cxn ang="0">
                  <a:pos x="0" y="314"/>
                </a:cxn>
                <a:cxn ang="0">
                  <a:pos x="28" y="334"/>
                </a:cxn>
                <a:cxn ang="0">
                  <a:pos x="56" y="352"/>
                </a:cxn>
                <a:cxn ang="0">
                  <a:pos x="88" y="368"/>
                </a:cxn>
                <a:cxn ang="0">
                  <a:pos x="120" y="382"/>
                </a:cxn>
                <a:cxn ang="0">
                  <a:pos x="152" y="392"/>
                </a:cxn>
                <a:cxn ang="0">
                  <a:pos x="188" y="400"/>
                </a:cxn>
                <a:cxn ang="0">
                  <a:pos x="224" y="406"/>
                </a:cxn>
                <a:cxn ang="0">
                  <a:pos x="260" y="406"/>
                </a:cxn>
                <a:cxn ang="0">
                  <a:pos x="260" y="406"/>
                </a:cxn>
                <a:cxn ang="0">
                  <a:pos x="302" y="404"/>
                </a:cxn>
                <a:cxn ang="0">
                  <a:pos x="342" y="398"/>
                </a:cxn>
                <a:cxn ang="0">
                  <a:pos x="380" y="388"/>
                </a:cxn>
                <a:cxn ang="0">
                  <a:pos x="418" y="374"/>
                </a:cxn>
                <a:cxn ang="0">
                  <a:pos x="454" y="358"/>
                </a:cxn>
                <a:cxn ang="0">
                  <a:pos x="486" y="338"/>
                </a:cxn>
                <a:cxn ang="0">
                  <a:pos x="518" y="314"/>
                </a:cxn>
                <a:cxn ang="0">
                  <a:pos x="548" y="288"/>
                </a:cxn>
                <a:cxn ang="0">
                  <a:pos x="574" y="260"/>
                </a:cxn>
                <a:cxn ang="0">
                  <a:pos x="596" y="228"/>
                </a:cxn>
                <a:cxn ang="0">
                  <a:pos x="618" y="194"/>
                </a:cxn>
                <a:cxn ang="0">
                  <a:pos x="634" y="158"/>
                </a:cxn>
                <a:cxn ang="0">
                  <a:pos x="648" y="122"/>
                </a:cxn>
                <a:cxn ang="0">
                  <a:pos x="658" y="82"/>
                </a:cxn>
                <a:cxn ang="0">
                  <a:pos x="664" y="42"/>
                </a:cxn>
                <a:cxn ang="0">
                  <a:pos x="666" y="0"/>
                </a:cxn>
                <a:cxn ang="0">
                  <a:pos x="654" y="0"/>
                </a:cxn>
                <a:cxn ang="0">
                  <a:pos x="654" y="0"/>
                </a:cxn>
                <a:cxn ang="0">
                  <a:pos x="650" y="38"/>
                </a:cxn>
                <a:cxn ang="0">
                  <a:pos x="642" y="74"/>
                </a:cxn>
                <a:cxn ang="0">
                  <a:pos x="630" y="110"/>
                </a:cxn>
                <a:cxn ang="0">
                  <a:pos x="614" y="142"/>
                </a:cxn>
                <a:cxn ang="0">
                  <a:pos x="596" y="176"/>
                </a:cxn>
                <a:cxn ang="0">
                  <a:pos x="576" y="206"/>
                </a:cxn>
                <a:cxn ang="0">
                  <a:pos x="552" y="234"/>
                </a:cxn>
                <a:cxn ang="0">
                  <a:pos x="526" y="260"/>
                </a:cxn>
                <a:cxn ang="0">
                  <a:pos x="498" y="284"/>
                </a:cxn>
                <a:cxn ang="0">
                  <a:pos x="466" y="306"/>
                </a:cxn>
                <a:cxn ang="0">
                  <a:pos x="434" y="326"/>
                </a:cxn>
                <a:cxn ang="0">
                  <a:pos x="400" y="342"/>
                </a:cxn>
                <a:cxn ang="0">
                  <a:pos x="364" y="356"/>
                </a:cxn>
                <a:cxn ang="0">
                  <a:pos x="326" y="366"/>
                </a:cxn>
                <a:cxn ang="0">
                  <a:pos x="288" y="372"/>
                </a:cxn>
                <a:cxn ang="0">
                  <a:pos x="248" y="374"/>
                </a:cxn>
                <a:cxn ang="0">
                  <a:pos x="248" y="374"/>
                </a:cxn>
              </a:cxnLst>
              <a:rect l="0" t="0" r="r" b="b"/>
              <a:pathLst>
                <a:path w="666" h="406">
                  <a:moveTo>
                    <a:pt x="248" y="374"/>
                  </a:moveTo>
                  <a:lnTo>
                    <a:pt x="248" y="374"/>
                  </a:lnTo>
                  <a:lnTo>
                    <a:pt x="214" y="374"/>
                  </a:lnTo>
                  <a:lnTo>
                    <a:pt x="182" y="372"/>
                  </a:lnTo>
                  <a:lnTo>
                    <a:pt x="150" y="366"/>
                  </a:lnTo>
                  <a:lnTo>
                    <a:pt x="120" y="358"/>
                  </a:lnTo>
                  <a:lnTo>
                    <a:pt x="90" y="348"/>
                  </a:lnTo>
                  <a:lnTo>
                    <a:pt x="60" y="336"/>
                  </a:lnTo>
                  <a:lnTo>
                    <a:pt x="34" y="322"/>
                  </a:lnTo>
                  <a:lnTo>
                    <a:pt x="8" y="304"/>
                  </a:lnTo>
                  <a:lnTo>
                    <a:pt x="0" y="314"/>
                  </a:lnTo>
                  <a:lnTo>
                    <a:pt x="0" y="314"/>
                  </a:lnTo>
                  <a:lnTo>
                    <a:pt x="28" y="334"/>
                  </a:lnTo>
                  <a:lnTo>
                    <a:pt x="56" y="352"/>
                  </a:lnTo>
                  <a:lnTo>
                    <a:pt x="88" y="368"/>
                  </a:lnTo>
                  <a:lnTo>
                    <a:pt x="120" y="382"/>
                  </a:lnTo>
                  <a:lnTo>
                    <a:pt x="152" y="392"/>
                  </a:lnTo>
                  <a:lnTo>
                    <a:pt x="188" y="400"/>
                  </a:lnTo>
                  <a:lnTo>
                    <a:pt x="224" y="406"/>
                  </a:lnTo>
                  <a:lnTo>
                    <a:pt x="260" y="406"/>
                  </a:lnTo>
                  <a:lnTo>
                    <a:pt x="260" y="406"/>
                  </a:lnTo>
                  <a:lnTo>
                    <a:pt x="302" y="404"/>
                  </a:lnTo>
                  <a:lnTo>
                    <a:pt x="342" y="398"/>
                  </a:lnTo>
                  <a:lnTo>
                    <a:pt x="380" y="388"/>
                  </a:lnTo>
                  <a:lnTo>
                    <a:pt x="418" y="374"/>
                  </a:lnTo>
                  <a:lnTo>
                    <a:pt x="454" y="358"/>
                  </a:lnTo>
                  <a:lnTo>
                    <a:pt x="486" y="338"/>
                  </a:lnTo>
                  <a:lnTo>
                    <a:pt x="518" y="314"/>
                  </a:lnTo>
                  <a:lnTo>
                    <a:pt x="548" y="288"/>
                  </a:lnTo>
                  <a:lnTo>
                    <a:pt x="574" y="260"/>
                  </a:lnTo>
                  <a:lnTo>
                    <a:pt x="596" y="228"/>
                  </a:lnTo>
                  <a:lnTo>
                    <a:pt x="618" y="194"/>
                  </a:lnTo>
                  <a:lnTo>
                    <a:pt x="634" y="158"/>
                  </a:lnTo>
                  <a:lnTo>
                    <a:pt x="648" y="122"/>
                  </a:lnTo>
                  <a:lnTo>
                    <a:pt x="658" y="82"/>
                  </a:lnTo>
                  <a:lnTo>
                    <a:pt x="664" y="42"/>
                  </a:lnTo>
                  <a:lnTo>
                    <a:pt x="666" y="0"/>
                  </a:lnTo>
                  <a:lnTo>
                    <a:pt x="654" y="0"/>
                  </a:lnTo>
                  <a:lnTo>
                    <a:pt x="654" y="0"/>
                  </a:lnTo>
                  <a:lnTo>
                    <a:pt x="650" y="38"/>
                  </a:lnTo>
                  <a:lnTo>
                    <a:pt x="642" y="74"/>
                  </a:lnTo>
                  <a:lnTo>
                    <a:pt x="630" y="110"/>
                  </a:lnTo>
                  <a:lnTo>
                    <a:pt x="614" y="142"/>
                  </a:lnTo>
                  <a:lnTo>
                    <a:pt x="596" y="176"/>
                  </a:lnTo>
                  <a:lnTo>
                    <a:pt x="576" y="206"/>
                  </a:lnTo>
                  <a:lnTo>
                    <a:pt x="552" y="234"/>
                  </a:lnTo>
                  <a:lnTo>
                    <a:pt x="526" y="260"/>
                  </a:lnTo>
                  <a:lnTo>
                    <a:pt x="498" y="284"/>
                  </a:lnTo>
                  <a:lnTo>
                    <a:pt x="466" y="306"/>
                  </a:lnTo>
                  <a:lnTo>
                    <a:pt x="434" y="326"/>
                  </a:lnTo>
                  <a:lnTo>
                    <a:pt x="400" y="342"/>
                  </a:lnTo>
                  <a:lnTo>
                    <a:pt x="364" y="356"/>
                  </a:lnTo>
                  <a:lnTo>
                    <a:pt x="326" y="366"/>
                  </a:lnTo>
                  <a:lnTo>
                    <a:pt x="288" y="372"/>
                  </a:lnTo>
                  <a:lnTo>
                    <a:pt x="248" y="374"/>
                  </a:lnTo>
                  <a:lnTo>
                    <a:pt x="248" y="374"/>
                  </a:lnTo>
                  <a:close/>
                </a:path>
              </a:pathLst>
            </a:custGeom>
            <a:solidFill>
              <a:srgbClr val="FF0000"/>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grpSp>
      <p:sp>
        <p:nvSpPr>
          <p:cNvPr id="15" name="TextBox 16"/>
          <p:cNvSpPr txBox="1"/>
          <p:nvPr userDrawn="1"/>
        </p:nvSpPr>
        <p:spPr bwMode="auto">
          <a:xfrm>
            <a:off x="71438" y="6640513"/>
            <a:ext cx="985837" cy="169862"/>
          </a:xfrm>
          <a:prstGeom prst="rect">
            <a:avLst/>
          </a:prstGeom>
          <a:noFill/>
          <a:ln w="9525" algn="ctr">
            <a:noFill/>
            <a:miter lim="800000"/>
            <a:headEnd/>
            <a:tailEnd/>
          </a:ln>
        </p:spPr>
        <p:txBody>
          <a:bodyPr wrap="none" lIns="0" tIns="0" rIns="0" bIns="0">
            <a:spAutoFit/>
          </a:bodyPr>
          <a:lstStyle/>
          <a:p>
            <a:pPr marL="1588" indent="-1588" defTabSz="1016000" fontAlgn="auto">
              <a:spcBef>
                <a:spcPts val="0"/>
              </a:spcBef>
              <a:spcAft>
                <a:spcPct val="50000"/>
              </a:spcAft>
              <a:buSzPct val="120000"/>
              <a:defRPr/>
            </a:pPr>
            <a:r>
              <a:rPr lang="en-US" sz="1100" dirty="0">
                <a:solidFill>
                  <a:srgbClr val="000000"/>
                </a:solidFill>
                <a:latin typeface="Arial"/>
                <a:ea typeface="+mn-ea"/>
                <a:cs typeface="+mn-cs"/>
              </a:rPr>
              <a:t>18-October-2010</a:t>
            </a:r>
          </a:p>
        </p:txBody>
      </p:sp>
      <p:sp>
        <p:nvSpPr>
          <p:cNvPr id="8" name="Title 1"/>
          <p:cNvSpPr>
            <a:spLocks noGrp="1"/>
          </p:cNvSpPr>
          <p:nvPr>
            <p:ph type="title"/>
          </p:nvPr>
        </p:nvSpPr>
        <p:spPr>
          <a:xfrm>
            <a:off x="259689" y="114300"/>
            <a:ext cx="6271758" cy="748145"/>
          </a:xfrm>
        </p:spPr>
        <p:txBody>
          <a:bodyPr/>
          <a:lstStyle>
            <a:lvl1pPr>
              <a:defRPr sz="3200">
                <a:solidFill>
                  <a:schemeClr val="tx1"/>
                </a:solidFill>
              </a:defRPr>
            </a:lvl1pPr>
          </a:lstStyle>
          <a:p>
            <a:r>
              <a:rPr lang="en-US" dirty="0"/>
              <a:t>Click to edit Master title style</a:t>
            </a:r>
          </a:p>
        </p:txBody>
      </p:sp>
      <p:sp>
        <p:nvSpPr>
          <p:cNvPr id="16" name="Slide Number Placeholder 5"/>
          <p:cNvSpPr>
            <a:spLocks noGrp="1" noChangeArrowheads="1"/>
          </p:cNvSpPr>
          <p:nvPr>
            <p:ph type="sldNum" sz="quarter" idx="10"/>
          </p:nvPr>
        </p:nvSpPr>
        <p:spPr>
          <a:xfrm>
            <a:off x="8515350" y="6572250"/>
            <a:ext cx="457200" cy="306388"/>
          </a:xfrm>
          <a:prstGeom prst="rect">
            <a:avLst/>
          </a:prstGeom>
        </p:spPr>
        <p:txBody>
          <a:bodyPr/>
          <a:lstStyle>
            <a:lvl1pPr fontAlgn="auto">
              <a:spcBef>
                <a:spcPts val="0"/>
              </a:spcBef>
              <a:spcAft>
                <a:spcPts val="0"/>
              </a:spcAft>
              <a:defRPr sz="1100" b="0">
                <a:latin typeface="+mn-lt"/>
              </a:defRPr>
            </a:lvl1pPr>
          </a:lstStyle>
          <a:p>
            <a:pPr>
              <a:defRPr/>
            </a:pPr>
            <a:fld id="{CE8247CB-45F8-4435-8995-7AD33D49C527}" type="slidenum">
              <a:rPr lang="en-US">
                <a:solidFill>
                  <a:srgbClr val="000000"/>
                </a:solidFill>
                <a:ea typeface="+mn-ea"/>
                <a:cs typeface="+mn-cs"/>
              </a:rPr>
              <a:pPr>
                <a:defRPr/>
              </a:pPr>
              <a:t>‹#›</a:t>
            </a:fld>
            <a:endParaRPr lang="en-US" dirty="0">
              <a:solidFill>
                <a:srgbClr val="000000"/>
              </a:solidFill>
              <a:ea typeface="+mn-ea"/>
              <a:cs typeface="+mn-cs"/>
            </a:endParaRPr>
          </a:p>
        </p:txBody>
      </p:sp>
    </p:spTree>
    <p:extLst>
      <p:ext uri="{BB962C8B-B14F-4D97-AF65-F5344CB8AC3E}">
        <p14:creationId xmlns:p14="http://schemas.microsoft.com/office/powerpoint/2010/main" val="182887797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cxnSp>
        <p:nvCxnSpPr>
          <p:cNvPr id="3" name="Straight Connector 2"/>
          <p:cNvCxnSpPr/>
          <p:nvPr userDrawn="1"/>
        </p:nvCxnSpPr>
        <p:spPr bwMode="auto">
          <a:xfrm>
            <a:off x="0" y="666750"/>
            <a:ext cx="9144000" cy="0"/>
          </a:xfrm>
          <a:prstGeom prst="line">
            <a:avLst/>
          </a:prstGeom>
          <a:ln>
            <a:solidFill>
              <a:srgbClr val="C000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4" name="Text Box 7"/>
          <p:cNvSpPr txBox="1">
            <a:spLocks noChangeArrowheads="1"/>
          </p:cNvSpPr>
          <p:nvPr userDrawn="1"/>
        </p:nvSpPr>
        <p:spPr bwMode="auto">
          <a:xfrm>
            <a:off x="2684463" y="6605588"/>
            <a:ext cx="3775075" cy="276225"/>
          </a:xfrm>
          <a:prstGeom prst="rect">
            <a:avLst/>
          </a:prstGeom>
          <a:noFill/>
          <a:ln w="9525" algn="ctr">
            <a:noFill/>
            <a:miter lim="800000"/>
            <a:headEnd/>
            <a:tailEnd/>
          </a:ln>
        </p:spPr>
        <p:txBody>
          <a:bodyPr lIns="0" tIns="0" rIns="0" bIns="0">
            <a:spAutoFit/>
          </a:bodyPr>
          <a:lstStyle/>
          <a:p>
            <a:pPr marL="1588" indent="-1588" algn="ctr" defTabSz="1016000" fontAlgn="auto">
              <a:spcBef>
                <a:spcPts val="0"/>
              </a:spcBef>
              <a:spcAft>
                <a:spcPts val="0"/>
              </a:spcAft>
              <a:buSzPct val="120000"/>
              <a:defRPr/>
            </a:pPr>
            <a:r>
              <a:rPr lang="en-US" sz="900" dirty="0">
                <a:solidFill>
                  <a:srgbClr val="000000"/>
                </a:solidFill>
                <a:latin typeface="Arial"/>
                <a:ea typeface="+mn-ea"/>
                <a:cs typeface="+mn-cs"/>
              </a:rPr>
              <a:t>ONCOR ELECTRIC DELIVERY</a:t>
            </a:r>
          </a:p>
          <a:p>
            <a:pPr marL="1588" indent="-1588" algn="ctr" defTabSz="1016000" fontAlgn="auto">
              <a:spcBef>
                <a:spcPts val="0"/>
              </a:spcBef>
              <a:spcAft>
                <a:spcPts val="0"/>
              </a:spcAft>
              <a:buSzPct val="120000"/>
              <a:defRPr/>
            </a:pPr>
            <a:r>
              <a:rPr lang="en-US" sz="900" dirty="0">
                <a:solidFill>
                  <a:srgbClr val="000000"/>
                </a:solidFill>
                <a:latin typeface="Arial"/>
                <a:ea typeface="+mn-ea"/>
                <a:cs typeface="+mn-cs"/>
              </a:rPr>
              <a:t> PRIVILEGED &amp; CONFIDENTIAL</a:t>
            </a:r>
          </a:p>
        </p:txBody>
      </p:sp>
      <p:cxnSp>
        <p:nvCxnSpPr>
          <p:cNvPr id="5" name="Straight Connector 4"/>
          <p:cNvCxnSpPr/>
          <p:nvPr userDrawn="1"/>
        </p:nvCxnSpPr>
        <p:spPr bwMode="auto">
          <a:xfrm>
            <a:off x="0" y="6572250"/>
            <a:ext cx="9144000" cy="0"/>
          </a:xfrm>
          <a:prstGeom prst="line">
            <a:avLst/>
          </a:prstGeom>
          <a:ln w="12700">
            <a:solidFill>
              <a:srgbClr val="C00000">
                <a:alpha val="50000"/>
              </a:srgb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nvGrpSpPr>
          <p:cNvPr id="6" name="Group 2"/>
          <p:cNvGrpSpPr>
            <a:grpSpLocks/>
          </p:cNvGrpSpPr>
          <p:nvPr userDrawn="1"/>
        </p:nvGrpSpPr>
        <p:grpSpPr bwMode="auto">
          <a:xfrm>
            <a:off x="8012113" y="47625"/>
            <a:ext cx="1025525" cy="546100"/>
            <a:chOff x="1248" y="144"/>
            <a:chExt cx="1288" cy="812"/>
          </a:xfrm>
        </p:grpSpPr>
        <p:sp>
          <p:nvSpPr>
            <p:cNvPr id="7" name="Freeform 3"/>
            <p:cNvSpPr>
              <a:spLocks/>
            </p:cNvSpPr>
            <p:nvPr/>
          </p:nvSpPr>
          <p:spPr bwMode="auto">
            <a:xfrm>
              <a:off x="2367" y="415"/>
              <a:ext cx="169" cy="269"/>
            </a:xfrm>
            <a:custGeom>
              <a:avLst/>
              <a:gdLst/>
              <a:ahLst/>
              <a:cxnLst>
                <a:cxn ang="0">
                  <a:pos x="52" y="128"/>
                </a:cxn>
                <a:cxn ang="0">
                  <a:pos x="52" y="128"/>
                </a:cxn>
                <a:cxn ang="0">
                  <a:pos x="68" y="126"/>
                </a:cxn>
                <a:cxn ang="0">
                  <a:pos x="82" y="124"/>
                </a:cxn>
                <a:cxn ang="0">
                  <a:pos x="96" y="122"/>
                </a:cxn>
                <a:cxn ang="0">
                  <a:pos x="106" y="116"/>
                </a:cxn>
                <a:cxn ang="0">
                  <a:pos x="116" y="110"/>
                </a:cxn>
                <a:cxn ang="0">
                  <a:pos x="122" y="102"/>
                </a:cxn>
                <a:cxn ang="0">
                  <a:pos x="126" y="90"/>
                </a:cxn>
                <a:cxn ang="0">
                  <a:pos x="128" y="76"/>
                </a:cxn>
                <a:cxn ang="0">
                  <a:pos x="128" y="76"/>
                </a:cxn>
                <a:cxn ang="0">
                  <a:pos x="126" y="66"/>
                </a:cxn>
                <a:cxn ang="0">
                  <a:pos x="124" y="56"/>
                </a:cxn>
                <a:cxn ang="0">
                  <a:pos x="118" y="48"/>
                </a:cxn>
                <a:cxn ang="0">
                  <a:pos x="112" y="42"/>
                </a:cxn>
                <a:cxn ang="0">
                  <a:pos x="104" y="38"/>
                </a:cxn>
                <a:cxn ang="0">
                  <a:pos x="92" y="34"/>
                </a:cxn>
                <a:cxn ang="0">
                  <a:pos x="82" y="32"/>
                </a:cxn>
                <a:cxn ang="0">
                  <a:pos x="68" y="32"/>
                </a:cxn>
                <a:cxn ang="0">
                  <a:pos x="36" y="32"/>
                </a:cxn>
                <a:cxn ang="0">
                  <a:pos x="36" y="268"/>
                </a:cxn>
                <a:cxn ang="0">
                  <a:pos x="0" y="268"/>
                </a:cxn>
                <a:cxn ang="0">
                  <a:pos x="0" y="0"/>
                </a:cxn>
                <a:cxn ang="0">
                  <a:pos x="66" y="0"/>
                </a:cxn>
                <a:cxn ang="0">
                  <a:pos x="66" y="0"/>
                </a:cxn>
                <a:cxn ang="0">
                  <a:pos x="94" y="2"/>
                </a:cxn>
                <a:cxn ang="0">
                  <a:pos x="114" y="6"/>
                </a:cxn>
                <a:cxn ang="0">
                  <a:pos x="130" y="14"/>
                </a:cxn>
                <a:cxn ang="0">
                  <a:pos x="144" y="24"/>
                </a:cxn>
                <a:cxn ang="0">
                  <a:pos x="144" y="24"/>
                </a:cxn>
                <a:cxn ang="0">
                  <a:pos x="152" y="34"/>
                </a:cxn>
                <a:cxn ang="0">
                  <a:pos x="158" y="46"/>
                </a:cxn>
                <a:cxn ang="0">
                  <a:pos x="162" y="60"/>
                </a:cxn>
                <a:cxn ang="0">
                  <a:pos x="164" y="76"/>
                </a:cxn>
                <a:cxn ang="0">
                  <a:pos x="164" y="76"/>
                </a:cxn>
                <a:cxn ang="0">
                  <a:pos x="162" y="90"/>
                </a:cxn>
                <a:cxn ang="0">
                  <a:pos x="160" y="102"/>
                </a:cxn>
                <a:cxn ang="0">
                  <a:pos x="154" y="114"/>
                </a:cxn>
                <a:cxn ang="0">
                  <a:pos x="148" y="124"/>
                </a:cxn>
                <a:cxn ang="0">
                  <a:pos x="138" y="134"/>
                </a:cxn>
                <a:cxn ang="0">
                  <a:pos x="128" y="140"/>
                </a:cxn>
                <a:cxn ang="0">
                  <a:pos x="116" y="146"/>
                </a:cxn>
                <a:cxn ang="0">
                  <a:pos x="104" y="150"/>
                </a:cxn>
                <a:cxn ang="0">
                  <a:pos x="170" y="268"/>
                </a:cxn>
                <a:cxn ang="0">
                  <a:pos x="128" y="268"/>
                </a:cxn>
                <a:cxn ang="0">
                  <a:pos x="52" y="128"/>
                </a:cxn>
              </a:cxnLst>
              <a:rect l="0" t="0" r="r" b="b"/>
              <a:pathLst>
                <a:path w="170" h="268">
                  <a:moveTo>
                    <a:pt x="52" y="128"/>
                  </a:moveTo>
                  <a:lnTo>
                    <a:pt x="52" y="128"/>
                  </a:lnTo>
                  <a:lnTo>
                    <a:pt x="68" y="126"/>
                  </a:lnTo>
                  <a:lnTo>
                    <a:pt x="82" y="124"/>
                  </a:lnTo>
                  <a:lnTo>
                    <a:pt x="96" y="122"/>
                  </a:lnTo>
                  <a:lnTo>
                    <a:pt x="106" y="116"/>
                  </a:lnTo>
                  <a:lnTo>
                    <a:pt x="116" y="110"/>
                  </a:lnTo>
                  <a:lnTo>
                    <a:pt x="122" y="102"/>
                  </a:lnTo>
                  <a:lnTo>
                    <a:pt x="126" y="90"/>
                  </a:lnTo>
                  <a:lnTo>
                    <a:pt x="128" y="76"/>
                  </a:lnTo>
                  <a:lnTo>
                    <a:pt x="128" y="76"/>
                  </a:lnTo>
                  <a:lnTo>
                    <a:pt x="126" y="66"/>
                  </a:lnTo>
                  <a:lnTo>
                    <a:pt x="124" y="56"/>
                  </a:lnTo>
                  <a:lnTo>
                    <a:pt x="118" y="48"/>
                  </a:lnTo>
                  <a:lnTo>
                    <a:pt x="112" y="42"/>
                  </a:lnTo>
                  <a:lnTo>
                    <a:pt x="104" y="38"/>
                  </a:lnTo>
                  <a:lnTo>
                    <a:pt x="92" y="34"/>
                  </a:lnTo>
                  <a:lnTo>
                    <a:pt x="82" y="32"/>
                  </a:lnTo>
                  <a:lnTo>
                    <a:pt x="68" y="32"/>
                  </a:lnTo>
                  <a:lnTo>
                    <a:pt x="36" y="32"/>
                  </a:lnTo>
                  <a:lnTo>
                    <a:pt x="36" y="268"/>
                  </a:lnTo>
                  <a:lnTo>
                    <a:pt x="0" y="268"/>
                  </a:lnTo>
                  <a:lnTo>
                    <a:pt x="0" y="0"/>
                  </a:lnTo>
                  <a:lnTo>
                    <a:pt x="66" y="0"/>
                  </a:lnTo>
                  <a:lnTo>
                    <a:pt x="66" y="0"/>
                  </a:lnTo>
                  <a:lnTo>
                    <a:pt x="94" y="2"/>
                  </a:lnTo>
                  <a:lnTo>
                    <a:pt x="114" y="6"/>
                  </a:lnTo>
                  <a:lnTo>
                    <a:pt x="130" y="14"/>
                  </a:lnTo>
                  <a:lnTo>
                    <a:pt x="144" y="24"/>
                  </a:lnTo>
                  <a:lnTo>
                    <a:pt x="144" y="24"/>
                  </a:lnTo>
                  <a:lnTo>
                    <a:pt x="152" y="34"/>
                  </a:lnTo>
                  <a:lnTo>
                    <a:pt x="158" y="46"/>
                  </a:lnTo>
                  <a:lnTo>
                    <a:pt x="162" y="60"/>
                  </a:lnTo>
                  <a:lnTo>
                    <a:pt x="164" y="76"/>
                  </a:lnTo>
                  <a:lnTo>
                    <a:pt x="164" y="76"/>
                  </a:lnTo>
                  <a:lnTo>
                    <a:pt x="162" y="90"/>
                  </a:lnTo>
                  <a:lnTo>
                    <a:pt x="160" y="102"/>
                  </a:lnTo>
                  <a:lnTo>
                    <a:pt x="154" y="114"/>
                  </a:lnTo>
                  <a:lnTo>
                    <a:pt x="148" y="124"/>
                  </a:lnTo>
                  <a:lnTo>
                    <a:pt x="138" y="134"/>
                  </a:lnTo>
                  <a:lnTo>
                    <a:pt x="128" y="140"/>
                  </a:lnTo>
                  <a:lnTo>
                    <a:pt x="116" y="146"/>
                  </a:lnTo>
                  <a:lnTo>
                    <a:pt x="104" y="150"/>
                  </a:lnTo>
                  <a:lnTo>
                    <a:pt x="170" y="268"/>
                  </a:lnTo>
                  <a:lnTo>
                    <a:pt x="128" y="268"/>
                  </a:lnTo>
                  <a:lnTo>
                    <a:pt x="52" y="128"/>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9" name="Freeform 4"/>
            <p:cNvSpPr>
              <a:spLocks/>
            </p:cNvSpPr>
            <p:nvPr/>
          </p:nvSpPr>
          <p:spPr bwMode="auto">
            <a:xfrm>
              <a:off x="1559" y="404"/>
              <a:ext cx="233" cy="290"/>
            </a:xfrm>
            <a:custGeom>
              <a:avLst/>
              <a:gdLst/>
              <a:ahLst/>
              <a:cxnLst>
                <a:cxn ang="0">
                  <a:pos x="0" y="0"/>
                </a:cxn>
                <a:cxn ang="0">
                  <a:pos x="198" y="202"/>
                </a:cxn>
                <a:cxn ang="0">
                  <a:pos x="198" y="12"/>
                </a:cxn>
                <a:cxn ang="0">
                  <a:pos x="234" y="12"/>
                </a:cxn>
                <a:cxn ang="0">
                  <a:pos x="234" y="290"/>
                </a:cxn>
                <a:cxn ang="0">
                  <a:pos x="38" y="88"/>
                </a:cxn>
                <a:cxn ang="0">
                  <a:pos x="38" y="280"/>
                </a:cxn>
                <a:cxn ang="0">
                  <a:pos x="0" y="280"/>
                </a:cxn>
                <a:cxn ang="0">
                  <a:pos x="0" y="0"/>
                </a:cxn>
              </a:cxnLst>
              <a:rect l="0" t="0" r="r" b="b"/>
              <a:pathLst>
                <a:path w="234" h="290">
                  <a:moveTo>
                    <a:pt x="0" y="0"/>
                  </a:moveTo>
                  <a:lnTo>
                    <a:pt x="198" y="202"/>
                  </a:lnTo>
                  <a:lnTo>
                    <a:pt x="198" y="12"/>
                  </a:lnTo>
                  <a:lnTo>
                    <a:pt x="234" y="12"/>
                  </a:lnTo>
                  <a:lnTo>
                    <a:pt x="234" y="290"/>
                  </a:lnTo>
                  <a:lnTo>
                    <a:pt x="38" y="88"/>
                  </a:lnTo>
                  <a:lnTo>
                    <a:pt x="38" y="280"/>
                  </a:lnTo>
                  <a:lnTo>
                    <a:pt x="0" y="280"/>
                  </a:lnTo>
                  <a:lnTo>
                    <a:pt x="0" y="0"/>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0" name="Freeform 5"/>
            <p:cNvSpPr>
              <a:spLocks/>
            </p:cNvSpPr>
            <p:nvPr/>
          </p:nvSpPr>
          <p:spPr bwMode="auto">
            <a:xfrm>
              <a:off x="1828" y="413"/>
              <a:ext cx="209" cy="276"/>
            </a:xfrm>
            <a:custGeom>
              <a:avLst/>
              <a:gdLst/>
              <a:ahLst/>
              <a:cxnLst>
                <a:cxn ang="0">
                  <a:pos x="210" y="56"/>
                </a:cxn>
                <a:cxn ang="0">
                  <a:pos x="176" y="38"/>
                </a:cxn>
                <a:cxn ang="0">
                  <a:pos x="138" y="32"/>
                </a:cxn>
                <a:cxn ang="0">
                  <a:pos x="118" y="34"/>
                </a:cxn>
                <a:cxn ang="0">
                  <a:pos x="82" y="50"/>
                </a:cxn>
                <a:cxn ang="0">
                  <a:pos x="54" y="80"/>
                </a:cxn>
                <a:cxn ang="0">
                  <a:pos x="40" y="118"/>
                </a:cxn>
                <a:cxn ang="0">
                  <a:pos x="38" y="138"/>
                </a:cxn>
                <a:cxn ang="0">
                  <a:pos x="46" y="180"/>
                </a:cxn>
                <a:cxn ang="0">
                  <a:pos x="68" y="214"/>
                </a:cxn>
                <a:cxn ang="0">
                  <a:pos x="100" y="236"/>
                </a:cxn>
                <a:cxn ang="0">
                  <a:pos x="138" y="244"/>
                </a:cxn>
                <a:cxn ang="0">
                  <a:pos x="158" y="242"/>
                </a:cxn>
                <a:cxn ang="0">
                  <a:pos x="194" y="230"/>
                </a:cxn>
                <a:cxn ang="0">
                  <a:pos x="210" y="258"/>
                </a:cxn>
                <a:cxn ang="0">
                  <a:pos x="192" y="266"/>
                </a:cxn>
                <a:cxn ang="0">
                  <a:pos x="158" y="276"/>
                </a:cxn>
                <a:cxn ang="0">
                  <a:pos x="140" y="278"/>
                </a:cxn>
                <a:cxn ang="0">
                  <a:pos x="112" y="274"/>
                </a:cxn>
                <a:cxn ang="0">
                  <a:pos x="86" y="268"/>
                </a:cxn>
                <a:cxn ang="0">
                  <a:pos x="62" y="254"/>
                </a:cxn>
                <a:cxn ang="0">
                  <a:pos x="42" y="238"/>
                </a:cxn>
                <a:cxn ang="0">
                  <a:pos x="24" y="218"/>
                </a:cxn>
                <a:cxn ang="0">
                  <a:pos x="12" y="194"/>
                </a:cxn>
                <a:cxn ang="0">
                  <a:pos x="2" y="168"/>
                </a:cxn>
                <a:cxn ang="0">
                  <a:pos x="0" y="140"/>
                </a:cxn>
                <a:cxn ang="0">
                  <a:pos x="0" y="124"/>
                </a:cxn>
                <a:cxn ang="0">
                  <a:pos x="6" y="96"/>
                </a:cxn>
                <a:cxn ang="0">
                  <a:pos x="18" y="72"/>
                </a:cxn>
                <a:cxn ang="0">
                  <a:pos x="32" y="48"/>
                </a:cxn>
                <a:cxn ang="0">
                  <a:pos x="52" y="30"/>
                </a:cxn>
                <a:cxn ang="0">
                  <a:pos x="74" y="16"/>
                </a:cxn>
                <a:cxn ang="0">
                  <a:pos x="100" y="6"/>
                </a:cxn>
                <a:cxn ang="0">
                  <a:pos x="128" y="0"/>
                </a:cxn>
                <a:cxn ang="0">
                  <a:pos x="142" y="0"/>
                </a:cxn>
                <a:cxn ang="0">
                  <a:pos x="176" y="4"/>
                </a:cxn>
                <a:cxn ang="0">
                  <a:pos x="210" y="18"/>
                </a:cxn>
              </a:cxnLst>
              <a:rect l="0" t="0" r="r" b="b"/>
              <a:pathLst>
                <a:path w="210" h="278">
                  <a:moveTo>
                    <a:pt x="210" y="56"/>
                  </a:moveTo>
                  <a:lnTo>
                    <a:pt x="210" y="56"/>
                  </a:lnTo>
                  <a:lnTo>
                    <a:pt x="194" y="46"/>
                  </a:lnTo>
                  <a:lnTo>
                    <a:pt x="176" y="38"/>
                  </a:lnTo>
                  <a:lnTo>
                    <a:pt x="158" y="34"/>
                  </a:lnTo>
                  <a:lnTo>
                    <a:pt x="138" y="32"/>
                  </a:lnTo>
                  <a:lnTo>
                    <a:pt x="138" y="32"/>
                  </a:lnTo>
                  <a:lnTo>
                    <a:pt x="118" y="34"/>
                  </a:lnTo>
                  <a:lnTo>
                    <a:pt x="98" y="40"/>
                  </a:lnTo>
                  <a:lnTo>
                    <a:pt x="82" y="50"/>
                  </a:lnTo>
                  <a:lnTo>
                    <a:pt x="66" y="64"/>
                  </a:lnTo>
                  <a:lnTo>
                    <a:pt x="54" y="80"/>
                  </a:lnTo>
                  <a:lnTo>
                    <a:pt x="46" y="98"/>
                  </a:lnTo>
                  <a:lnTo>
                    <a:pt x="40" y="118"/>
                  </a:lnTo>
                  <a:lnTo>
                    <a:pt x="38" y="138"/>
                  </a:lnTo>
                  <a:lnTo>
                    <a:pt x="38" y="138"/>
                  </a:lnTo>
                  <a:lnTo>
                    <a:pt x="40" y="160"/>
                  </a:lnTo>
                  <a:lnTo>
                    <a:pt x="46" y="180"/>
                  </a:lnTo>
                  <a:lnTo>
                    <a:pt x="56" y="198"/>
                  </a:lnTo>
                  <a:lnTo>
                    <a:pt x="68" y="214"/>
                  </a:lnTo>
                  <a:lnTo>
                    <a:pt x="84" y="226"/>
                  </a:lnTo>
                  <a:lnTo>
                    <a:pt x="100" y="236"/>
                  </a:lnTo>
                  <a:lnTo>
                    <a:pt x="118" y="242"/>
                  </a:lnTo>
                  <a:lnTo>
                    <a:pt x="138" y="244"/>
                  </a:lnTo>
                  <a:lnTo>
                    <a:pt x="138" y="244"/>
                  </a:lnTo>
                  <a:lnTo>
                    <a:pt x="158" y="242"/>
                  </a:lnTo>
                  <a:lnTo>
                    <a:pt x="176" y="238"/>
                  </a:lnTo>
                  <a:lnTo>
                    <a:pt x="194" y="230"/>
                  </a:lnTo>
                  <a:lnTo>
                    <a:pt x="210" y="218"/>
                  </a:lnTo>
                  <a:lnTo>
                    <a:pt x="210" y="258"/>
                  </a:lnTo>
                  <a:lnTo>
                    <a:pt x="210" y="258"/>
                  </a:lnTo>
                  <a:lnTo>
                    <a:pt x="192" y="266"/>
                  </a:lnTo>
                  <a:lnTo>
                    <a:pt x="176" y="272"/>
                  </a:lnTo>
                  <a:lnTo>
                    <a:pt x="158" y="276"/>
                  </a:lnTo>
                  <a:lnTo>
                    <a:pt x="140" y="278"/>
                  </a:lnTo>
                  <a:lnTo>
                    <a:pt x="140" y="278"/>
                  </a:lnTo>
                  <a:lnTo>
                    <a:pt x="126" y="276"/>
                  </a:lnTo>
                  <a:lnTo>
                    <a:pt x="112" y="274"/>
                  </a:lnTo>
                  <a:lnTo>
                    <a:pt x="98" y="272"/>
                  </a:lnTo>
                  <a:lnTo>
                    <a:pt x="86" y="268"/>
                  </a:lnTo>
                  <a:lnTo>
                    <a:pt x="74" y="262"/>
                  </a:lnTo>
                  <a:lnTo>
                    <a:pt x="62" y="254"/>
                  </a:lnTo>
                  <a:lnTo>
                    <a:pt x="52" y="248"/>
                  </a:lnTo>
                  <a:lnTo>
                    <a:pt x="42" y="238"/>
                  </a:lnTo>
                  <a:lnTo>
                    <a:pt x="32" y="228"/>
                  </a:lnTo>
                  <a:lnTo>
                    <a:pt x="24" y="218"/>
                  </a:lnTo>
                  <a:lnTo>
                    <a:pt x="18" y="208"/>
                  </a:lnTo>
                  <a:lnTo>
                    <a:pt x="12" y="194"/>
                  </a:lnTo>
                  <a:lnTo>
                    <a:pt x="6" y="182"/>
                  </a:lnTo>
                  <a:lnTo>
                    <a:pt x="2" y="168"/>
                  </a:lnTo>
                  <a:lnTo>
                    <a:pt x="0" y="154"/>
                  </a:lnTo>
                  <a:lnTo>
                    <a:pt x="0" y="140"/>
                  </a:lnTo>
                  <a:lnTo>
                    <a:pt x="0" y="140"/>
                  </a:lnTo>
                  <a:lnTo>
                    <a:pt x="0" y="124"/>
                  </a:lnTo>
                  <a:lnTo>
                    <a:pt x="4" y="110"/>
                  </a:lnTo>
                  <a:lnTo>
                    <a:pt x="6" y="96"/>
                  </a:lnTo>
                  <a:lnTo>
                    <a:pt x="12" y="84"/>
                  </a:lnTo>
                  <a:lnTo>
                    <a:pt x="18" y="72"/>
                  </a:lnTo>
                  <a:lnTo>
                    <a:pt x="24" y="60"/>
                  </a:lnTo>
                  <a:lnTo>
                    <a:pt x="32" y="48"/>
                  </a:lnTo>
                  <a:lnTo>
                    <a:pt x="42" y="38"/>
                  </a:lnTo>
                  <a:lnTo>
                    <a:pt x="52" y="30"/>
                  </a:lnTo>
                  <a:lnTo>
                    <a:pt x="62" y="22"/>
                  </a:lnTo>
                  <a:lnTo>
                    <a:pt x="74" y="16"/>
                  </a:lnTo>
                  <a:lnTo>
                    <a:pt x="86" y="10"/>
                  </a:lnTo>
                  <a:lnTo>
                    <a:pt x="100" y="6"/>
                  </a:lnTo>
                  <a:lnTo>
                    <a:pt x="114" y="2"/>
                  </a:lnTo>
                  <a:lnTo>
                    <a:pt x="128" y="0"/>
                  </a:lnTo>
                  <a:lnTo>
                    <a:pt x="142" y="0"/>
                  </a:lnTo>
                  <a:lnTo>
                    <a:pt x="142" y="0"/>
                  </a:lnTo>
                  <a:lnTo>
                    <a:pt x="160" y="0"/>
                  </a:lnTo>
                  <a:lnTo>
                    <a:pt x="176" y="4"/>
                  </a:lnTo>
                  <a:lnTo>
                    <a:pt x="194" y="10"/>
                  </a:lnTo>
                  <a:lnTo>
                    <a:pt x="210" y="18"/>
                  </a:lnTo>
                  <a:lnTo>
                    <a:pt x="210" y="56"/>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1" name="Freeform 6"/>
            <p:cNvSpPr>
              <a:spLocks noEditPoints="1"/>
            </p:cNvSpPr>
            <p:nvPr/>
          </p:nvSpPr>
          <p:spPr bwMode="auto">
            <a:xfrm>
              <a:off x="2052" y="413"/>
              <a:ext cx="281" cy="276"/>
            </a:xfrm>
            <a:custGeom>
              <a:avLst/>
              <a:gdLst/>
              <a:ahLst/>
              <a:cxnLst>
                <a:cxn ang="0">
                  <a:pos x="280" y="138"/>
                </a:cxn>
                <a:cxn ang="0">
                  <a:pos x="278" y="166"/>
                </a:cxn>
                <a:cxn ang="0">
                  <a:pos x="268" y="194"/>
                </a:cxn>
                <a:cxn ang="0">
                  <a:pos x="256" y="218"/>
                </a:cxn>
                <a:cxn ang="0">
                  <a:pos x="238" y="238"/>
                </a:cxn>
                <a:cxn ang="0">
                  <a:pos x="218" y="254"/>
                </a:cxn>
                <a:cxn ang="0">
                  <a:pos x="194" y="266"/>
                </a:cxn>
                <a:cxn ang="0">
                  <a:pos x="168" y="274"/>
                </a:cxn>
                <a:cxn ang="0">
                  <a:pos x="140" y="278"/>
                </a:cxn>
                <a:cxn ang="0">
                  <a:pos x="126" y="276"/>
                </a:cxn>
                <a:cxn ang="0">
                  <a:pos x="98" y="272"/>
                </a:cxn>
                <a:cxn ang="0">
                  <a:pos x="74" y="262"/>
                </a:cxn>
                <a:cxn ang="0">
                  <a:pos x="52" y="246"/>
                </a:cxn>
                <a:cxn ang="0">
                  <a:pos x="32" y="228"/>
                </a:cxn>
                <a:cxn ang="0">
                  <a:pos x="18" y="206"/>
                </a:cxn>
                <a:cxn ang="0">
                  <a:pos x="6" y="180"/>
                </a:cxn>
                <a:cxn ang="0">
                  <a:pos x="2" y="152"/>
                </a:cxn>
                <a:cxn ang="0">
                  <a:pos x="0" y="138"/>
                </a:cxn>
                <a:cxn ang="0">
                  <a:pos x="4" y="110"/>
                </a:cxn>
                <a:cxn ang="0">
                  <a:pos x="12" y="84"/>
                </a:cxn>
                <a:cxn ang="0">
                  <a:pos x="24" y="60"/>
                </a:cxn>
                <a:cxn ang="0">
                  <a:pos x="42" y="40"/>
                </a:cxn>
                <a:cxn ang="0">
                  <a:pos x="62" y="22"/>
                </a:cxn>
                <a:cxn ang="0">
                  <a:pos x="86" y="10"/>
                </a:cxn>
                <a:cxn ang="0">
                  <a:pos x="112" y="2"/>
                </a:cxn>
                <a:cxn ang="0">
                  <a:pos x="140" y="0"/>
                </a:cxn>
                <a:cxn ang="0">
                  <a:pos x="154" y="0"/>
                </a:cxn>
                <a:cxn ang="0">
                  <a:pos x="182" y="6"/>
                </a:cxn>
                <a:cxn ang="0">
                  <a:pos x="206" y="16"/>
                </a:cxn>
                <a:cxn ang="0">
                  <a:pos x="228" y="32"/>
                </a:cxn>
                <a:cxn ang="0">
                  <a:pos x="248" y="50"/>
                </a:cxn>
                <a:cxn ang="0">
                  <a:pos x="262" y="72"/>
                </a:cxn>
                <a:cxn ang="0">
                  <a:pos x="274" y="96"/>
                </a:cxn>
                <a:cxn ang="0">
                  <a:pos x="280" y="124"/>
                </a:cxn>
                <a:cxn ang="0">
                  <a:pos x="280" y="138"/>
                </a:cxn>
                <a:cxn ang="0">
                  <a:pos x="242" y="138"/>
                </a:cxn>
                <a:cxn ang="0">
                  <a:pos x="234" y="98"/>
                </a:cxn>
                <a:cxn ang="0">
                  <a:pos x="214" y="64"/>
                </a:cxn>
                <a:cxn ang="0">
                  <a:pos x="182" y="40"/>
                </a:cxn>
                <a:cxn ang="0">
                  <a:pos x="140" y="32"/>
                </a:cxn>
                <a:cxn ang="0">
                  <a:pos x="118" y="34"/>
                </a:cxn>
                <a:cxn ang="0">
                  <a:pos x="82" y="50"/>
                </a:cxn>
                <a:cxn ang="0">
                  <a:pos x="54" y="80"/>
                </a:cxn>
                <a:cxn ang="0">
                  <a:pos x="40" y="118"/>
                </a:cxn>
                <a:cxn ang="0">
                  <a:pos x="38" y="138"/>
                </a:cxn>
                <a:cxn ang="0">
                  <a:pos x="46" y="180"/>
                </a:cxn>
                <a:cxn ang="0">
                  <a:pos x="68" y="214"/>
                </a:cxn>
                <a:cxn ang="0">
                  <a:pos x="100" y="236"/>
                </a:cxn>
                <a:cxn ang="0">
                  <a:pos x="140" y="244"/>
                </a:cxn>
                <a:cxn ang="0">
                  <a:pos x="160" y="242"/>
                </a:cxn>
                <a:cxn ang="0">
                  <a:pos x="196" y="226"/>
                </a:cxn>
                <a:cxn ang="0">
                  <a:pos x="224" y="198"/>
                </a:cxn>
                <a:cxn ang="0">
                  <a:pos x="240" y="160"/>
                </a:cxn>
                <a:cxn ang="0">
                  <a:pos x="242" y="138"/>
                </a:cxn>
              </a:cxnLst>
              <a:rect l="0" t="0" r="r" b="b"/>
              <a:pathLst>
                <a:path w="280" h="278">
                  <a:moveTo>
                    <a:pt x="280" y="138"/>
                  </a:moveTo>
                  <a:lnTo>
                    <a:pt x="280" y="138"/>
                  </a:lnTo>
                  <a:lnTo>
                    <a:pt x="280" y="152"/>
                  </a:lnTo>
                  <a:lnTo>
                    <a:pt x="278" y="166"/>
                  </a:lnTo>
                  <a:lnTo>
                    <a:pt x="274" y="180"/>
                  </a:lnTo>
                  <a:lnTo>
                    <a:pt x="268" y="194"/>
                  </a:lnTo>
                  <a:lnTo>
                    <a:pt x="264" y="206"/>
                  </a:lnTo>
                  <a:lnTo>
                    <a:pt x="256" y="218"/>
                  </a:lnTo>
                  <a:lnTo>
                    <a:pt x="248" y="228"/>
                  </a:lnTo>
                  <a:lnTo>
                    <a:pt x="238" y="238"/>
                  </a:lnTo>
                  <a:lnTo>
                    <a:pt x="230" y="246"/>
                  </a:lnTo>
                  <a:lnTo>
                    <a:pt x="218" y="254"/>
                  </a:lnTo>
                  <a:lnTo>
                    <a:pt x="206" y="262"/>
                  </a:lnTo>
                  <a:lnTo>
                    <a:pt x="194" y="266"/>
                  </a:lnTo>
                  <a:lnTo>
                    <a:pt x="182" y="272"/>
                  </a:lnTo>
                  <a:lnTo>
                    <a:pt x="168" y="274"/>
                  </a:lnTo>
                  <a:lnTo>
                    <a:pt x="154" y="276"/>
                  </a:lnTo>
                  <a:lnTo>
                    <a:pt x="140" y="278"/>
                  </a:lnTo>
                  <a:lnTo>
                    <a:pt x="140" y="278"/>
                  </a:lnTo>
                  <a:lnTo>
                    <a:pt x="126" y="276"/>
                  </a:lnTo>
                  <a:lnTo>
                    <a:pt x="112" y="274"/>
                  </a:lnTo>
                  <a:lnTo>
                    <a:pt x="98" y="272"/>
                  </a:lnTo>
                  <a:lnTo>
                    <a:pt x="86" y="266"/>
                  </a:lnTo>
                  <a:lnTo>
                    <a:pt x="74" y="262"/>
                  </a:lnTo>
                  <a:lnTo>
                    <a:pt x="62" y="254"/>
                  </a:lnTo>
                  <a:lnTo>
                    <a:pt x="52" y="246"/>
                  </a:lnTo>
                  <a:lnTo>
                    <a:pt x="42" y="238"/>
                  </a:lnTo>
                  <a:lnTo>
                    <a:pt x="32" y="228"/>
                  </a:lnTo>
                  <a:lnTo>
                    <a:pt x="24" y="218"/>
                  </a:lnTo>
                  <a:lnTo>
                    <a:pt x="18" y="206"/>
                  </a:lnTo>
                  <a:lnTo>
                    <a:pt x="12" y="194"/>
                  </a:lnTo>
                  <a:lnTo>
                    <a:pt x="6" y="180"/>
                  </a:lnTo>
                  <a:lnTo>
                    <a:pt x="4" y="166"/>
                  </a:lnTo>
                  <a:lnTo>
                    <a:pt x="2" y="152"/>
                  </a:lnTo>
                  <a:lnTo>
                    <a:pt x="0" y="138"/>
                  </a:lnTo>
                  <a:lnTo>
                    <a:pt x="0" y="138"/>
                  </a:lnTo>
                  <a:lnTo>
                    <a:pt x="2" y="124"/>
                  </a:lnTo>
                  <a:lnTo>
                    <a:pt x="4" y="110"/>
                  </a:lnTo>
                  <a:lnTo>
                    <a:pt x="6" y="96"/>
                  </a:lnTo>
                  <a:lnTo>
                    <a:pt x="12" y="84"/>
                  </a:lnTo>
                  <a:lnTo>
                    <a:pt x="18" y="72"/>
                  </a:lnTo>
                  <a:lnTo>
                    <a:pt x="24" y="60"/>
                  </a:lnTo>
                  <a:lnTo>
                    <a:pt x="32" y="50"/>
                  </a:lnTo>
                  <a:lnTo>
                    <a:pt x="42" y="40"/>
                  </a:lnTo>
                  <a:lnTo>
                    <a:pt x="52" y="32"/>
                  </a:lnTo>
                  <a:lnTo>
                    <a:pt x="62" y="22"/>
                  </a:lnTo>
                  <a:lnTo>
                    <a:pt x="74" y="16"/>
                  </a:lnTo>
                  <a:lnTo>
                    <a:pt x="86" y="10"/>
                  </a:lnTo>
                  <a:lnTo>
                    <a:pt x="98" y="6"/>
                  </a:lnTo>
                  <a:lnTo>
                    <a:pt x="112" y="2"/>
                  </a:lnTo>
                  <a:lnTo>
                    <a:pt x="126" y="0"/>
                  </a:lnTo>
                  <a:lnTo>
                    <a:pt x="140" y="0"/>
                  </a:lnTo>
                  <a:lnTo>
                    <a:pt x="140" y="0"/>
                  </a:lnTo>
                  <a:lnTo>
                    <a:pt x="154" y="0"/>
                  </a:lnTo>
                  <a:lnTo>
                    <a:pt x="168" y="2"/>
                  </a:lnTo>
                  <a:lnTo>
                    <a:pt x="182" y="6"/>
                  </a:lnTo>
                  <a:lnTo>
                    <a:pt x="194" y="10"/>
                  </a:lnTo>
                  <a:lnTo>
                    <a:pt x="206" y="16"/>
                  </a:lnTo>
                  <a:lnTo>
                    <a:pt x="218" y="22"/>
                  </a:lnTo>
                  <a:lnTo>
                    <a:pt x="228" y="32"/>
                  </a:lnTo>
                  <a:lnTo>
                    <a:pt x="238" y="40"/>
                  </a:lnTo>
                  <a:lnTo>
                    <a:pt x="248" y="50"/>
                  </a:lnTo>
                  <a:lnTo>
                    <a:pt x="256" y="60"/>
                  </a:lnTo>
                  <a:lnTo>
                    <a:pt x="262" y="72"/>
                  </a:lnTo>
                  <a:lnTo>
                    <a:pt x="268" y="84"/>
                  </a:lnTo>
                  <a:lnTo>
                    <a:pt x="274" y="96"/>
                  </a:lnTo>
                  <a:lnTo>
                    <a:pt x="278" y="110"/>
                  </a:lnTo>
                  <a:lnTo>
                    <a:pt x="280" y="124"/>
                  </a:lnTo>
                  <a:lnTo>
                    <a:pt x="280" y="138"/>
                  </a:lnTo>
                  <a:lnTo>
                    <a:pt x="280" y="138"/>
                  </a:lnTo>
                  <a:close/>
                  <a:moveTo>
                    <a:pt x="242" y="138"/>
                  </a:moveTo>
                  <a:lnTo>
                    <a:pt x="242" y="138"/>
                  </a:lnTo>
                  <a:lnTo>
                    <a:pt x="240" y="118"/>
                  </a:lnTo>
                  <a:lnTo>
                    <a:pt x="234" y="98"/>
                  </a:lnTo>
                  <a:lnTo>
                    <a:pt x="226" y="80"/>
                  </a:lnTo>
                  <a:lnTo>
                    <a:pt x="214" y="64"/>
                  </a:lnTo>
                  <a:lnTo>
                    <a:pt x="198" y="50"/>
                  </a:lnTo>
                  <a:lnTo>
                    <a:pt x="182" y="40"/>
                  </a:lnTo>
                  <a:lnTo>
                    <a:pt x="162" y="34"/>
                  </a:lnTo>
                  <a:lnTo>
                    <a:pt x="140" y="32"/>
                  </a:lnTo>
                  <a:lnTo>
                    <a:pt x="140" y="32"/>
                  </a:lnTo>
                  <a:lnTo>
                    <a:pt x="118" y="34"/>
                  </a:lnTo>
                  <a:lnTo>
                    <a:pt x="98" y="40"/>
                  </a:lnTo>
                  <a:lnTo>
                    <a:pt x="82" y="50"/>
                  </a:lnTo>
                  <a:lnTo>
                    <a:pt x="66" y="64"/>
                  </a:lnTo>
                  <a:lnTo>
                    <a:pt x="54" y="80"/>
                  </a:lnTo>
                  <a:lnTo>
                    <a:pt x="46" y="98"/>
                  </a:lnTo>
                  <a:lnTo>
                    <a:pt x="40" y="118"/>
                  </a:lnTo>
                  <a:lnTo>
                    <a:pt x="38" y="138"/>
                  </a:lnTo>
                  <a:lnTo>
                    <a:pt x="38" y="138"/>
                  </a:lnTo>
                  <a:lnTo>
                    <a:pt x="40" y="160"/>
                  </a:lnTo>
                  <a:lnTo>
                    <a:pt x="46" y="180"/>
                  </a:lnTo>
                  <a:lnTo>
                    <a:pt x="56" y="198"/>
                  </a:lnTo>
                  <a:lnTo>
                    <a:pt x="68" y="214"/>
                  </a:lnTo>
                  <a:lnTo>
                    <a:pt x="84" y="226"/>
                  </a:lnTo>
                  <a:lnTo>
                    <a:pt x="100" y="236"/>
                  </a:lnTo>
                  <a:lnTo>
                    <a:pt x="120" y="242"/>
                  </a:lnTo>
                  <a:lnTo>
                    <a:pt x="140" y="244"/>
                  </a:lnTo>
                  <a:lnTo>
                    <a:pt x="140" y="244"/>
                  </a:lnTo>
                  <a:lnTo>
                    <a:pt x="160" y="242"/>
                  </a:lnTo>
                  <a:lnTo>
                    <a:pt x="180" y="236"/>
                  </a:lnTo>
                  <a:lnTo>
                    <a:pt x="196" y="226"/>
                  </a:lnTo>
                  <a:lnTo>
                    <a:pt x="212" y="214"/>
                  </a:lnTo>
                  <a:lnTo>
                    <a:pt x="224" y="198"/>
                  </a:lnTo>
                  <a:lnTo>
                    <a:pt x="234" y="180"/>
                  </a:lnTo>
                  <a:lnTo>
                    <a:pt x="240" y="160"/>
                  </a:lnTo>
                  <a:lnTo>
                    <a:pt x="242" y="138"/>
                  </a:lnTo>
                  <a:lnTo>
                    <a:pt x="242" y="138"/>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2" name="Freeform 7"/>
            <p:cNvSpPr>
              <a:spLocks noEditPoints="1"/>
            </p:cNvSpPr>
            <p:nvPr/>
          </p:nvSpPr>
          <p:spPr bwMode="auto">
            <a:xfrm>
              <a:off x="1248" y="413"/>
              <a:ext cx="279" cy="276"/>
            </a:xfrm>
            <a:custGeom>
              <a:avLst/>
              <a:gdLst/>
              <a:ahLst/>
              <a:cxnLst>
                <a:cxn ang="0">
                  <a:pos x="280" y="138"/>
                </a:cxn>
                <a:cxn ang="0">
                  <a:pos x="276" y="166"/>
                </a:cxn>
                <a:cxn ang="0">
                  <a:pos x="268" y="194"/>
                </a:cxn>
                <a:cxn ang="0">
                  <a:pos x="256" y="218"/>
                </a:cxn>
                <a:cxn ang="0">
                  <a:pos x="238" y="238"/>
                </a:cxn>
                <a:cxn ang="0">
                  <a:pos x="218" y="254"/>
                </a:cxn>
                <a:cxn ang="0">
                  <a:pos x="194" y="266"/>
                </a:cxn>
                <a:cxn ang="0">
                  <a:pos x="168" y="274"/>
                </a:cxn>
                <a:cxn ang="0">
                  <a:pos x="140" y="278"/>
                </a:cxn>
                <a:cxn ang="0">
                  <a:pos x="126" y="276"/>
                </a:cxn>
                <a:cxn ang="0">
                  <a:pos x="98" y="272"/>
                </a:cxn>
                <a:cxn ang="0">
                  <a:pos x="72" y="262"/>
                </a:cxn>
                <a:cxn ang="0">
                  <a:pos x="50" y="246"/>
                </a:cxn>
                <a:cxn ang="0">
                  <a:pos x="32" y="228"/>
                </a:cxn>
                <a:cxn ang="0">
                  <a:pos x="16" y="206"/>
                </a:cxn>
                <a:cxn ang="0">
                  <a:pos x="6" y="180"/>
                </a:cxn>
                <a:cxn ang="0">
                  <a:pos x="0" y="152"/>
                </a:cxn>
                <a:cxn ang="0">
                  <a:pos x="0" y="138"/>
                </a:cxn>
                <a:cxn ang="0">
                  <a:pos x="2" y="110"/>
                </a:cxn>
                <a:cxn ang="0">
                  <a:pos x="10" y="84"/>
                </a:cxn>
                <a:cxn ang="0">
                  <a:pos x="24" y="60"/>
                </a:cxn>
                <a:cxn ang="0">
                  <a:pos x="40" y="40"/>
                </a:cxn>
                <a:cxn ang="0">
                  <a:pos x="62" y="22"/>
                </a:cxn>
                <a:cxn ang="0">
                  <a:pos x="86" y="10"/>
                </a:cxn>
                <a:cxn ang="0">
                  <a:pos x="112" y="2"/>
                </a:cxn>
                <a:cxn ang="0">
                  <a:pos x="140" y="0"/>
                </a:cxn>
                <a:cxn ang="0">
                  <a:pos x="154" y="0"/>
                </a:cxn>
                <a:cxn ang="0">
                  <a:pos x="180" y="6"/>
                </a:cxn>
                <a:cxn ang="0">
                  <a:pos x="206" y="16"/>
                </a:cxn>
                <a:cxn ang="0">
                  <a:pos x="228" y="32"/>
                </a:cxn>
                <a:cxn ang="0">
                  <a:pos x="248" y="50"/>
                </a:cxn>
                <a:cxn ang="0">
                  <a:pos x="262" y="72"/>
                </a:cxn>
                <a:cxn ang="0">
                  <a:pos x="272" y="96"/>
                </a:cxn>
                <a:cxn ang="0">
                  <a:pos x="278" y="124"/>
                </a:cxn>
                <a:cxn ang="0">
                  <a:pos x="280" y="138"/>
                </a:cxn>
                <a:cxn ang="0">
                  <a:pos x="242" y="138"/>
                </a:cxn>
                <a:cxn ang="0">
                  <a:pos x="234" y="98"/>
                </a:cxn>
                <a:cxn ang="0">
                  <a:pos x="214" y="64"/>
                </a:cxn>
                <a:cxn ang="0">
                  <a:pos x="180" y="40"/>
                </a:cxn>
                <a:cxn ang="0">
                  <a:pos x="140" y="32"/>
                </a:cxn>
                <a:cxn ang="0">
                  <a:pos x="118" y="34"/>
                </a:cxn>
                <a:cxn ang="0">
                  <a:pos x="80" y="50"/>
                </a:cxn>
                <a:cxn ang="0">
                  <a:pos x="54" y="80"/>
                </a:cxn>
                <a:cxn ang="0">
                  <a:pos x="40" y="118"/>
                </a:cxn>
                <a:cxn ang="0">
                  <a:pos x="38" y="138"/>
                </a:cxn>
                <a:cxn ang="0">
                  <a:pos x="46" y="180"/>
                </a:cxn>
                <a:cxn ang="0">
                  <a:pos x="68" y="214"/>
                </a:cxn>
                <a:cxn ang="0">
                  <a:pos x="100" y="236"/>
                </a:cxn>
                <a:cxn ang="0">
                  <a:pos x="140" y="244"/>
                </a:cxn>
                <a:cxn ang="0">
                  <a:pos x="160" y="242"/>
                </a:cxn>
                <a:cxn ang="0">
                  <a:pos x="196" y="226"/>
                </a:cxn>
                <a:cxn ang="0">
                  <a:pos x="224" y="198"/>
                </a:cxn>
                <a:cxn ang="0">
                  <a:pos x="240" y="160"/>
                </a:cxn>
                <a:cxn ang="0">
                  <a:pos x="242" y="138"/>
                </a:cxn>
              </a:cxnLst>
              <a:rect l="0" t="0" r="r" b="b"/>
              <a:pathLst>
                <a:path w="280" h="278">
                  <a:moveTo>
                    <a:pt x="280" y="138"/>
                  </a:moveTo>
                  <a:lnTo>
                    <a:pt x="280" y="138"/>
                  </a:lnTo>
                  <a:lnTo>
                    <a:pt x="278" y="152"/>
                  </a:lnTo>
                  <a:lnTo>
                    <a:pt x="276" y="166"/>
                  </a:lnTo>
                  <a:lnTo>
                    <a:pt x="272" y="180"/>
                  </a:lnTo>
                  <a:lnTo>
                    <a:pt x="268" y="194"/>
                  </a:lnTo>
                  <a:lnTo>
                    <a:pt x="262" y="206"/>
                  </a:lnTo>
                  <a:lnTo>
                    <a:pt x="256" y="218"/>
                  </a:lnTo>
                  <a:lnTo>
                    <a:pt x="248" y="228"/>
                  </a:lnTo>
                  <a:lnTo>
                    <a:pt x="238" y="238"/>
                  </a:lnTo>
                  <a:lnTo>
                    <a:pt x="228" y="246"/>
                  </a:lnTo>
                  <a:lnTo>
                    <a:pt x="218" y="254"/>
                  </a:lnTo>
                  <a:lnTo>
                    <a:pt x="206" y="262"/>
                  </a:lnTo>
                  <a:lnTo>
                    <a:pt x="194" y="266"/>
                  </a:lnTo>
                  <a:lnTo>
                    <a:pt x="180" y="272"/>
                  </a:lnTo>
                  <a:lnTo>
                    <a:pt x="168" y="274"/>
                  </a:lnTo>
                  <a:lnTo>
                    <a:pt x="154" y="276"/>
                  </a:lnTo>
                  <a:lnTo>
                    <a:pt x="140" y="278"/>
                  </a:lnTo>
                  <a:lnTo>
                    <a:pt x="140" y="278"/>
                  </a:lnTo>
                  <a:lnTo>
                    <a:pt x="126" y="276"/>
                  </a:lnTo>
                  <a:lnTo>
                    <a:pt x="112" y="274"/>
                  </a:lnTo>
                  <a:lnTo>
                    <a:pt x="98" y="272"/>
                  </a:lnTo>
                  <a:lnTo>
                    <a:pt x="84" y="266"/>
                  </a:lnTo>
                  <a:lnTo>
                    <a:pt x="72" y="262"/>
                  </a:lnTo>
                  <a:lnTo>
                    <a:pt x="62" y="254"/>
                  </a:lnTo>
                  <a:lnTo>
                    <a:pt x="50" y="246"/>
                  </a:lnTo>
                  <a:lnTo>
                    <a:pt x="40" y="238"/>
                  </a:lnTo>
                  <a:lnTo>
                    <a:pt x="32" y="228"/>
                  </a:lnTo>
                  <a:lnTo>
                    <a:pt x="24" y="218"/>
                  </a:lnTo>
                  <a:lnTo>
                    <a:pt x="16" y="206"/>
                  </a:lnTo>
                  <a:lnTo>
                    <a:pt x="10" y="194"/>
                  </a:lnTo>
                  <a:lnTo>
                    <a:pt x="6" y="180"/>
                  </a:lnTo>
                  <a:lnTo>
                    <a:pt x="2" y="166"/>
                  </a:lnTo>
                  <a:lnTo>
                    <a:pt x="0" y="152"/>
                  </a:lnTo>
                  <a:lnTo>
                    <a:pt x="0" y="138"/>
                  </a:lnTo>
                  <a:lnTo>
                    <a:pt x="0" y="138"/>
                  </a:lnTo>
                  <a:lnTo>
                    <a:pt x="0" y="124"/>
                  </a:lnTo>
                  <a:lnTo>
                    <a:pt x="2" y="110"/>
                  </a:lnTo>
                  <a:lnTo>
                    <a:pt x="6" y="96"/>
                  </a:lnTo>
                  <a:lnTo>
                    <a:pt x="10" y="84"/>
                  </a:lnTo>
                  <a:lnTo>
                    <a:pt x="16" y="72"/>
                  </a:lnTo>
                  <a:lnTo>
                    <a:pt x="24" y="60"/>
                  </a:lnTo>
                  <a:lnTo>
                    <a:pt x="32" y="50"/>
                  </a:lnTo>
                  <a:lnTo>
                    <a:pt x="40" y="40"/>
                  </a:lnTo>
                  <a:lnTo>
                    <a:pt x="50" y="32"/>
                  </a:lnTo>
                  <a:lnTo>
                    <a:pt x="62" y="22"/>
                  </a:lnTo>
                  <a:lnTo>
                    <a:pt x="74" y="16"/>
                  </a:lnTo>
                  <a:lnTo>
                    <a:pt x="86" y="10"/>
                  </a:lnTo>
                  <a:lnTo>
                    <a:pt x="98" y="6"/>
                  </a:lnTo>
                  <a:lnTo>
                    <a:pt x="112" y="2"/>
                  </a:lnTo>
                  <a:lnTo>
                    <a:pt x="126" y="0"/>
                  </a:lnTo>
                  <a:lnTo>
                    <a:pt x="140" y="0"/>
                  </a:lnTo>
                  <a:lnTo>
                    <a:pt x="140" y="0"/>
                  </a:lnTo>
                  <a:lnTo>
                    <a:pt x="154" y="0"/>
                  </a:lnTo>
                  <a:lnTo>
                    <a:pt x="168" y="2"/>
                  </a:lnTo>
                  <a:lnTo>
                    <a:pt x="180" y="6"/>
                  </a:lnTo>
                  <a:lnTo>
                    <a:pt x="194" y="10"/>
                  </a:lnTo>
                  <a:lnTo>
                    <a:pt x="206" y="16"/>
                  </a:lnTo>
                  <a:lnTo>
                    <a:pt x="218" y="22"/>
                  </a:lnTo>
                  <a:lnTo>
                    <a:pt x="228" y="32"/>
                  </a:lnTo>
                  <a:lnTo>
                    <a:pt x="238" y="40"/>
                  </a:lnTo>
                  <a:lnTo>
                    <a:pt x="248" y="50"/>
                  </a:lnTo>
                  <a:lnTo>
                    <a:pt x="256" y="60"/>
                  </a:lnTo>
                  <a:lnTo>
                    <a:pt x="262" y="72"/>
                  </a:lnTo>
                  <a:lnTo>
                    <a:pt x="268" y="84"/>
                  </a:lnTo>
                  <a:lnTo>
                    <a:pt x="272" y="96"/>
                  </a:lnTo>
                  <a:lnTo>
                    <a:pt x="276" y="110"/>
                  </a:lnTo>
                  <a:lnTo>
                    <a:pt x="278" y="124"/>
                  </a:lnTo>
                  <a:lnTo>
                    <a:pt x="280" y="138"/>
                  </a:lnTo>
                  <a:lnTo>
                    <a:pt x="280" y="138"/>
                  </a:lnTo>
                  <a:close/>
                  <a:moveTo>
                    <a:pt x="242" y="138"/>
                  </a:moveTo>
                  <a:lnTo>
                    <a:pt x="242" y="138"/>
                  </a:lnTo>
                  <a:lnTo>
                    <a:pt x="240" y="118"/>
                  </a:lnTo>
                  <a:lnTo>
                    <a:pt x="234" y="98"/>
                  </a:lnTo>
                  <a:lnTo>
                    <a:pt x="226" y="80"/>
                  </a:lnTo>
                  <a:lnTo>
                    <a:pt x="214" y="64"/>
                  </a:lnTo>
                  <a:lnTo>
                    <a:pt x="198" y="50"/>
                  </a:lnTo>
                  <a:lnTo>
                    <a:pt x="180" y="40"/>
                  </a:lnTo>
                  <a:lnTo>
                    <a:pt x="162" y="34"/>
                  </a:lnTo>
                  <a:lnTo>
                    <a:pt x="140" y="32"/>
                  </a:lnTo>
                  <a:lnTo>
                    <a:pt x="140" y="32"/>
                  </a:lnTo>
                  <a:lnTo>
                    <a:pt x="118" y="34"/>
                  </a:lnTo>
                  <a:lnTo>
                    <a:pt x="98" y="40"/>
                  </a:lnTo>
                  <a:lnTo>
                    <a:pt x="80" y="50"/>
                  </a:lnTo>
                  <a:lnTo>
                    <a:pt x="66" y="64"/>
                  </a:lnTo>
                  <a:lnTo>
                    <a:pt x="54" y="80"/>
                  </a:lnTo>
                  <a:lnTo>
                    <a:pt x="44" y="98"/>
                  </a:lnTo>
                  <a:lnTo>
                    <a:pt x="40" y="118"/>
                  </a:lnTo>
                  <a:lnTo>
                    <a:pt x="38" y="138"/>
                  </a:lnTo>
                  <a:lnTo>
                    <a:pt x="38" y="138"/>
                  </a:lnTo>
                  <a:lnTo>
                    <a:pt x="40" y="160"/>
                  </a:lnTo>
                  <a:lnTo>
                    <a:pt x="46" y="180"/>
                  </a:lnTo>
                  <a:lnTo>
                    <a:pt x="54" y="198"/>
                  </a:lnTo>
                  <a:lnTo>
                    <a:pt x="68" y="214"/>
                  </a:lnTo>
                  <a:lnTo>
                    <a:pt x="82" y="226"/>
                  </a:lnTo>
                  <a:lnTo>
                    <a:pt x="100" y="236"/>
                  </a:lnTo>
                  <a:lnTo>
                    <a:pt x="120" y="242"/>
                  </a:lnTo>
                  <a:lnTo>
                    <a:pt x="140" y="244"/>
                  </a:lnTo>
                  <a:lnTo>
                    <a:pt x="140" y="244"/>
                  </a:lnTo>
                  <a:lnTo>
                    <a:pt x="160" y="242"/>
                  </a:lnTo>
                  <a:lnTo>
                    <a:pt x="178" y="236"/>
                  </a:lnTo>
                  <a:lnTo>
                    <a:pt x="196" y="226"/>
                  </a:lnTo>
                  <a:lnTo>
                    <a:pt x="212" y="214"/>
                  </a:lnTo>
                  <a:lnTo>
                    <a:pt x="224" y="198"/>
                  </a:lnTo>
                  <a:lnTo>
                    <a:pt x="234" y="180"/>
                  </a:lnTo>
                  <a:lnTo>
                    <a:pt x="240" y="160"/>
                  </a:lnTo>
                  <a:lnTo>
                    <a:pt x="242" y="138"/>
                  </a:lnTo>
                  <a:lnTo>
                    <a:pt x="242" y="138"/>
                  </a:lnTo>
                  <a:close/>
                </a:path>
              </a:pathLst>
            </a:custGeom>
            <a:solidFill>
              <a:srgbClr val="730027"/>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3" name="Freeform 8"/>
            <p:cNvSpPr>
              <a:spLocks/>
            </p:cNvSpPr>
            <p:nvPr/>
          </p:nvSpPr>
          <p:spPr bwMode="auto">
            <a:xfrm>
              <a:off x="1384" y="144"/>
              <a:ext cx="666" cy="406"/>
            </a:xfrm>
            <a:custGeom>
              <a:avLst/>
              <a:gdLst/>
              <a:ahLst/>
              <a:cxnLst>
                <a:cxn ang="0">
                  <a:pos x="418" y="32"/>
                </a:cxn>
                <a:cxn ang="0">
                  <a:pos x="418" y="32"/>
                </a:cxn>
                <a:cxn ang="0">
                  <a:pos x="450" y="32"/>
                </a:cxn>
                <a:cxn ang="0">
                  <a:pos x="484" y="36"/>
                </a:cxn>
                <a:cxn ang="0">
                  <a:pos x="516" y="40"/>
                </a:cxn>
                <a:cxn ang="0">
                  <a:pos x="546" y="48"/>
                </a:cxn>
                <a:cxn ang="0">
                  <a:pos x="576" y="58"/>
                </a:cxn>
                <a:cxn ang="0">
                  <a:pos x="604" y="72"/>
                </a:cxn>
                <a:cxn ang="0">
                  <a:pos x="632" y="86"/>
                </a:cxn>
                <a:cxn ang="0">
                  <a:pos x="658" y="102"/>
                </a:cxn>
                <a:cxn ang="0">
                  <a:pos x="666" y="94"/>
                </a:cxn>
                <a:cxn ang="0">
                  <a:pos x="666" y="94"/>
                </a:cxn>
                <a:cxn ang="0">
                  <a:pos x="638" y="74"/>
                </a:cxn>
                <a:cxn ang="0">
                  <a:pos x="610" y="54"/>
                </a:cxn>
                <a:cxn ang="0">
                  <a:pos x="578" y="38"/>
                </a:cxn>
                <a:cxn ang="0">
                  <a:pos x="546" y="26"/>
                </a:cxn>
                <a:cxn ang="0">
                  <a:pos x="512" y="14"/>
                </a:cxn>
                <a:cxn ang="0">
                  <a:pos x="478" y="6"/>
                </a:cxn>
                <a:cxn ang="0">
                  <a:pos x="442" y="2"/>
                </a:cxn>
                <a:cxn ang="0">
                  <a:pos x="406" y="0"/>
                </a:cxn>
                <a:cxn ang="0">
                  <a:pos x="406" y="0"/>
                </a:cxn>
                <a:cxn ang="0">
                  <a:pos x="364" y="2"/>
                </a:cxn>
                <a:cxn ang="0">
                  <a:pos x="324" y="8"/>
                </a:cxn>
                <a:cxn ang="0">
                  <a:pos x="284" y="18"/>
                </a:cxn>
                <a:cxn ang="0">
                  <a:pos x="248" y="32"/>
                </a:cxn>
                <a:cxn ang="0">
                  <a:pos x="212" y="50"/>
                </a:cxn>
                <a:cxn ang="0">
                  <a:pos x="178" y="70"/>
                </a:cxn>
                <a:cxn ang="0">
                  <a:pos x="148" y="92"/>
                </a:cxn>
                <a:cxn ang="0">
                  <a:pos x="118" y="120"/>
                </a:cxn>
                <a:cxn ang="0">
                  <a:pos x="92" y="148"/>
                </a:cxn>
                <a:cxn ang="0">
                  <a:pos x="68" y="180"/>
                </a:cxn>
                <a:cxn ang="0">
                  <a:pos x="48" y="212"/>
                </a:cxn>
                <a:cxn ang="0">
                  <a:pos x="32" y="248"/>
                </a:cxn>
                <a:cxn ang="0">
                  <a:pos x="18" y="286"/>
                </a:cxn>
                <a:cxn ang="0">
                  <a:pos x="8" y="324"/>
                </a:cxn>
                <a:cxn ang="0">
                  <a:pos x="2" y="364"/>
                </a:cxn>
                <a:cxn ang="0">
                  <a:pos x="0" y="406"/>
                </a:cxn>
                <a:cxn ang="0">
                  <a:pos x="12" y="406"/>
                </a:cxn>
                <a:cxn ang="0">
                  <a:pos x="12" y="406"/>
                </a:cxn>
                <a:cxn ang="0">
                  <a:pos x="16" y="370"/>
                </a:cxn>
                <a:cxn ang="0">
                  <a:pos x="24" y="332"/>
                </a:cxn>
                <a:cxn ang="0">
                  <a:pos x="36" y="298"/>
                </a:cxn>
                <a:cxn ang="0">
                  <a:pos x="50" y="264"/>
                </a:cxn>
                <a:cxn ang="0">
                  <a:pos x="68" y="232"/>
                </a:cxn>
                <a:cxn ang="0">
                  <a:pos x="90" y="202"/>
                </a:cxn>
                <a:cxn ang="0">
                  <a:pos x="114" y="172"/>
                </a:cxn>
                <a:cxn ang="0">
                  <a:pos x="140" y="146"/>
                </a:cxn>
                <a:cxn ang="0">
                  <a:pos x="168" y="122"/>
                </a:cxn>
                <a:cxn ang="0">
                  <a:pos x="198" y="100"/>
                </a:cxn>
                <a:cxn ang="0">
                  <a:pos x="232" y="82"/>
                </a:cxn>
                <a:cxn ang="0">
                  <a:pos x="266" y="66"/>
                </a:cxn>
                <a:cxn ang="0">
                  <a:pos x="302" y="52"/>
                </a:cxn>
                <a:cxn ang="0">
                  <a:pos x="338" y="42"/>
                </a:cxn>
                <a:cxn ang="0">
                  <a:pos x="378" y="36"/>
                </a:cxn>
                <a:cxn ang="0">
                  <a:pos x="418" y="32"/>
                </a:cxn>
                <a:cxn ang="0">
                  <a:pos x="418" y="32"/>
                </a:cxn>
              </a:cxnLst>
              <a:rect l="0" t="0" r="r" b="b"/>
              <a:pathLst>
                <a:path w="666" h="406">
                  <a:moveTo>
                    <a:pt x="418" y="32"/>
                  </a:moveTo>
                  <a:lnTo>
                    <a:pt x="418" y="32"/>
                  </a:lnTo>
                  <a:lnTo>
                    <a:pt x="450" y="32"/>
                  </a:lnTo>
                  <a:lnTo>
                    <a:pt x="484" y="36"/>
                  </a:lnTo>
                  <a:lnTo>
                    <a:pt x="516" y="40"/>
                  </a:lnTo>
                  <a:lnTo>
                    <a:pt x="546" y="48"/>
                  </a:lnTo>
                  <a:lnTo>
                    <a:pt x="576" y="58"/>
                  </a:lnTo>
                  <a:lnTo>
                    <a:pt x="604" y="72"/>
                  </a:lnTo>
                  <a:lnTo>
                    <a:pt x="632" y="86"/>
                  </a:lnTo>
                  <a:lnTo>
                    <a:pt x="658" y="102"/>
                  </a:lnTo>
                  <a:lnTo>
                    <a:pt x="666" y="94"/>
                  </a:lnTo>
                  <a:lnTo>
                    <a:pt x="666" y="94"/>
                  </a:lnTo>
                  <a:lnTo>
                    <a:pt x="638" y="74"/>
                  </a:lnTo>
                  <a:lnTo>
                    <a:pt x="610" y="54"/>
                  </a:lnTo>
                  <a:lnTo>
                    <a:pt x="578" y="38"/>
                  </a:lnTo>
                  <a:lnTo>
                    <a:pt x="546" y="26"/>
                  </a:lnTo>
                  <a:lnTo>
                    <a:pt x="512" y="14"/>
                  </a:lnTo>
                  <a:lnTo>
                    <a:pt x="478" y="6"/>
                  </a:lnTo>
                  <a:lnTo>
                    <a:pt x="442" y="2"/>
                  </a:lnTo>
                  <a:lnTo>
                    <a:pt x="406" y="0"/>
                  </a:lnTo>
                  <a:lnTo>
                    <a:pt x="406" y="0"/>
                  </a:lnTo>
                  <a:lnTo>
                    <a:pt x="364" y="2"/>
                  </a:lnTo>
                  <a:lnTo>
                    <a:pt x="324" y="8"/>
                  </a:lnTo>
                  <a:lnTo>
                    <a:pt x="284" y="18"/>
                  </a:lnTo>
                  <a:lnTo>
                    <a:pt x="248" y="32"/>
                  </a:lnTo>
                  <a:lnTo>
                    <a:pt x="212" y="50"/>
                  </a:lnTo>
                  <a:lnTo>
                    <a:pt x="178" y="70"/>
                  </a:lnTo>
                  <a:lnTo>
                    <a:pt x="148" y="92"/>
                  </a:lnTo>
                  <a:lnTo>
                    <a:pt x="118" y="120"/>
                  </a:lnTo>
                  <a:lnTo>
                    <a:pt x="92" y="148"/>
                  </a:lnTo>
                  <a:lnTo>
                    <a:pt x="68" y="180"/>
                  </a:lnTo>
                  <a:lnTo>
                    <a:pt x="48" y="212"/>
                  </a:lnTo>
                  <a:lnTo>
                    <a:pt x="32" y="248"/>
                  </a:lnTo>
                  <a:lnTo>
                    <a:pt x="18" y="286"/>
                  </a:lnTo>
                  <a:lnTo>
                    <a:pt x="8" y="324"/>
                  </a:lnTo>
                  <a:lnTo>
                    <a:pt x="2" y="364"/>
                  </a:lnTo>
                  <a:lnTo>
                    <a:pt x="0" y="406"/>
                  </a:lnTo>
                  <a:lnTo>
                    <a:pt x="12" y="406"/>
                  </a:lnTo>
                  <a:lnTo>
                    <a:pt x="12" y="406"/>
                  </a:lnTo>
                  <a:lnTo>
                    <a:pt x="16" y="370"/>
                  </a:lnTo>
                  <a:lnTo>
                    <a:pt x="24" y="332"/>
                  </a:lnTo>
                  <a:lnTo>
                    <a:pt x="36" y="298"/>
                  </a:lnTo>
                  <a:lnTo>
                    <a:pt x="50" y="264"/>
                  </a:lnTo>
                  <a:lnTo>
                    <a:pt x="68" y="232"/>
                  </a:lnTo>
                  <a:lnTo>
                    <a:pt x="90" y="202"/>
                  </a:lnTo>
                  <a:lnTo>
                    <a:pt x="114" y="172"/>
                  </a:lnTo>
                  <a:lnTo>
                    <a:pt x="140" y="146"/>
                  </a:lnTo>
                  <a:lnTo>
                    <a:pt x="168" y="122"/>
                  </a:lnTo>
                  <a:lnTo>
                    <a:pt x="198" y="100"/>
                  </a:lnTo>
                  <a:lnTo>
                    <a:pt x="232" y="82"/>
                  </a:lnTo>
                  <a:lnTo>
                    <a:pt x="266" y="66"/>
                  </a:lnTo>
                  <a:lnTo>
                    <a:pt x="302" y="52"/>
                  </a:lnTo>
                  <a:lnTo>
                    <a:pt x="338" y="42"/>
                  </a:lnTo>
                  <a:lnTo>
                    <a:pt x="378" y="36"/>
                  </a:lnTo>
                  <a:lnTo>
                    <a:pt x="418" y="32"/>
                  </a:lnTo>
                  <a:lnTo>
                    <a:pt x="418" y="32"/>
                  </a:lnTo>
                  <a:close/>
                </a:path>
              </a:pathLst>
            </a:custGeom>
            <a:solidFill>
              <a:srgbClr val="FF0000"/>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sp>
          <p:nvSpPr>
            <p:cNvPr id="14" name="Freeform 9"/>
            <p:cNvSpPr>
              <a:spLocks/>
            </p:cNvSpPr>
            <p:nvPr/>
          </p:nvSpPr>
          <p:spPr bwMode="auto">
            <a:xfrm>
              <a:off x="1529" y="550"/>
              <a:ext cx="666" cy="406"/>
            </a:xfrm>
            <a:custGeom>
              <a:avLst/>
              <a:gdLst/>
              <a:ahLst/>
              <a:cxnLst>
                <a:cxn ang="0">
                  <a:pos x="248" y="374"/>
                </a:cxn>
                <a:cxn ang="0">
                  <a:pos x="248" y="374"/>
                </a:cxn>
                <a:cxn ang="0">
                  <a:pos x="214" y="374"/>
                </a:cxn>
                <a:cxn ang="0">
                  <a:pos x="182" y="372"/>
                </a:cxn>
                <a:cxn ang="0">
                  <a:pos x="150" y="366"/>
                </a:cxn>
                <a:cxn ang="0">
                  <a:pos x="120" y="358"/>
                </a:cxn>
                <a:cxn ang="0">
                  <a:pos x="90" y="348"/>
                </a:cxn>
                <a:cxn ang="0">
                  <a:pos x="60" y="336"/>
                </a:cxn>
                <a:cxn ang="0">
                  <a:pos x="34" y="322"/>
                </a:cxn>
                <a:cxn ang="0">
                  <a:pos x="8" y="304"/>
                </a:cxn>
                <a:cxn ang="0">
                  <a:pos x="0" y="314"/>
                </a:cxn>
                <a:cxn ang="0">
                  <a:pos x="0" y="314"/>
                </a:cxn>
                <a:cxn ang="0">
                  <a:pos x="28" y="334"/>
                </a:cxn>
                <a:cxn ang="0">
                  <a:pos x="56" y="352"/>
                </a:cxn>
                <a:cxn ang="0">
                  <a:pos x="88" y="368"/>
                </a:cxn>
                <a:cxn ang="0">
                  <a:pos x="120" y="382"/>
                </a:cxn>
                <a:cxn ang="0">
                  <a:pos x="152" y="392"/>
                </a:cxn>
                <a:cxn ang="0">
                  <a:pos x="188" y="400"/>
                </a:cxn>
                <a:cxn ang="0">
                  <a:pos x="224" y="406"/>
                </a:cxn>
                <a:cxn ang="0">
                  <a:pos x="260" y="406"/>
                </a:cxn>
                <a:cxn ang="0">
                  <a:pos x="260" y="406"/>
                </a:cxn>
                <a:cxn ang="0">
                  <a:pos x="302" y="404"/>
                </a:cxn>
                <a:cxn ang="0">
                  <a:pos x="342" y="398"/>
                </a:cxn>
                <a:cxn ang="0">
                  <a:pos x="380" y="388"/>
                </a:cxn>
                <a:cxn ang="0">
                  <a:pos x="418" y="374"/>
                </a:cxn>
                <a:cxn ang="0">
                  <a:pos x="454" y="358"/>
                </a:cxn>
                <a:cxn ang="0">
                  <a:pos x="486" y="338"/>
                </a:cxn>
                <a:cxn ang="0">
                  <a:pos x="518" y="314"/>
                </a:cxn>
                <a:cxn ang="0">
                  <a:pos x="548" y="288"/>
                </a:cxn>
                <a:cxn ang="0">
                  <a:pos x="574" y="260"/>
                </a:cxn>
                <a:cxn ang="0">
                  <a:pos x="596" y="228"/>
                </a:cxn>
                <a:cxn ang="0">
                  <a:pos x="618" y="194"/>
                </a:cxn>
                <a:cxn ang="0">
                  <a:pos x="634" y="158"/>
                </a:cxn>
                <a:cxn ang="0">
                  <a:pos x="648" y="122"/>
                </a:cxn>
                <a:cxn ang="0">
                  <a:pos x="658" y="82"/>
                </a:cxn>
                <a:cxn ang="0">
                  <a:pos x="664" y="42"/>
                </a:cxn>
                <a:cxn ang="0">
                  <a:pos x="666" y="0"/>
                </a:cxn>
                <a:cxn ang="0">
                  <a:pos x="654" y="0"/>
                </a:cxn>
                <a:cxn ang="0">
                  <a:pos x="654" y="0"/>
                </a:cxn>
                <a:cxn ang="0">
                  <a:pos x="650" y="38"/>
                </a:cxn>
                <a:cxn ang="0">
                  <a:pos x="642" y="74"/>
                </a:cxn>
                <a:cxn ang="0">
                  <a:pos x="630" y="110"/>
                </a:cxn>
                <a:cxn ang="0">
                  <a:pos x="614" y="142"/>
                </a:cxn>
                <a:cxn ang="0">
                  <a:pos x="596" y="176"/>
                </a:cxn>
                <a:cxn ang="0">
                  <a:pos x="576" y="206"/>
                </a:cxn>
                <a:cxn ang="0">
                  <a:pos x="552" y="234"/>
                </a:cxn>
                <a:cxn ang="0">
                  <a:pos x="526" y="260"/>
                </a:cxn>
                <a:cxn ang="0">
                  <a:pos x="498" y="284"/>
                </a:cxn>
                <a:cxn ang="0">
                  <a:pos x="466" y="306"/>
                </a:cxn>
                <a:cxn ang="0">
                  <a:pos x="434" y="326"/>
                </a:cxn>
                <a:cxn ang="0">
                  <a:pos x="400" y="342"/>
                </a:cxn>
                <a:cxn ang="0">
                  <a:pos x="364" y="356"/>
                </a:cxn>
                <a:cxn ang="0">
                  <a:pos x="326" y="366"/>
                </a:cxn>
                <a:cxn ang="0">
                  <a:pos x="288" y="372"/>
                </a:cxn>
                <a:cxn ang="0">
                  <a:pos x="248" y="374"/>
                </a:cxn>
                <a:cxn ang="0">
                  <a:pos x="248" y="374"/>
                </a:cxn>
              </a:cxnLst>
              <a:rect l="0" t="0" r="r" b="b"/>
              <a:pathLst>
                <a:path w="666" h="406">
                  <a:moveTo>
                    <a:pt x="248" y="374"/>
                  </a:moveTo>
                  <a:lnTo>
                    <a:pt x="248" y="374"/>
                  </a:lnTo>
                  <a:lnTo>
                    <a:pt x="214" y="374"/>
                  </a:lnTo>
                  <a:lnTo>
                    <a:pt x="182" y="372"/>
                  </a:lnTo>
                  <a:lnTo>
                    <a:pt x="150" y="366"/>
                  </a:lnTo>
                  <a:lnTo>
                    <a:pt x="120" y="358"/>
                  </a:lnTo>
                  <a:lnTo>
                    <a:pt x="90" y="348"/>
                  </a:lnTo>
                  <a:lnTo>
                    <a:pt x="60" y="336"/>
                  </a:lnTo>
                  <a:lnTo>
                    <a:pt x="34" y="322"/>
                  </a:lnTo>
                  <a:lnTo>
                    <a:pt x="8" y="304"/>
                  </a:lnTo>
                  <a:lnTo>
                    <a:pt x="0" y="314"/>
                  </a:lnTo>
                  <a:lnTo>
                    <a:pt x="0" y="314"/>
                  </a:lnTo>
                  <a:lnTo>
                    <a:pt x="28" y="334"/>
                  </a:lnTo>
                  <a:lnTo>
                    <a:pt x="56" y="352"/>
                  </a:lnTo>
                  <a:lnTo>
                    <a:pt x="88" y="368"/>
                  </a:lnTo>
                  <a:lnTo>
                    <a:pt x="120" y="382"/>
                  </a:lnTo>
                  <a:lnTo>
                    <a:pt x="152" y="392"/>
                  </a:lnTo>
                  <a:lnTo>
                    <a:pt x="188" y="400"/>
                  </a:lnTo>
                  <a:lnTo>
                    <a:pt x="224" y="406"/>
                  </a:lnTo>
                  <a:lnTo>
                    <a:pt x="260" y="406"/>
                  </a:lnTo>
                  <a:lnTo>
                    <a:pt x="260" y="406"/>
                  </a:lnTo>
                  <a:lnTo>
                    <a:pt x="302" y="404"/>
                  </a:lnTo>
                  <a:lnTo>
                    <a:pt x="342" y="398"/>
                  </a:lnTo>
                  <a:lnTo>
                    <a:pt x="380" y="388"/>
                  </a:lnTo>
                  <a:lnTo>
                    <a:pt x="418" y="374"/>
                  </a:lnTo>
                  <a:lnTo>
                    <a:pt x="454" y="358"/>
                  </a:lnTo>
                  <a:lnTo>
                    <a:pt x="486" y="338"/>
                  </a:lnTo>
                  <a:lnTo>
                    <a:pt x="518" y="314"/>
                  </a:lnTo>
                  <a:lnTo>
                    <a:pt x="548" y="288"/>
                  </a:lnTo>
                  <a:lnTo>
                    <a:pt x="574" y="260"/>
                  </a:lnTo>
                  <a:lnTo>
                    <a:pt x="596" y="228"/>
                  </a:lnTo>
                  <a:lnTo>
                    <a:pt x="618" y="194"/>
                  </a:lnTo>
                  <a:lnTo>
                    <a:pt x="634" y="158"/>
                  </a:lnTo>
                  <a:lnTo>
                    <a:pt x="648" y="122"/>
                  </a:lnTo>
                  <a:lnTo>
                    <a:pt x="658" y="82"/>
                  </a:lnTo>
                  <a:lnTo>
                    <a:pt x="664" y="42"/>
                  </a:lnTo>
                  <a:lnTo>
                    <a:pt x="666" y="0"/>
                  </a:lnTo>
                  <a:lnTo>
                    <a:pt x="654" y="0"/>
                  </a:lnTo>
                  <a:lnTo>
                    <a:pt x="654" y="0"/>
                  </a:lnTo>
                  <a:lnTo>
                    <a:pt x="650" y="38"/>
                  </a:lnTo>
                  <a:lnTo>
                    <a:pt x="642" y="74"/>
                  </a:lnTo>
                  <a:lnTo>
                    <a:pt x="630" y="110"/>
                  </a:lnTo>
                  <a:lnTo>
                    <a:pt x="614" y="142"/>
                  </a:lnTo>
                  <a:lnTo>
                    <a:pt x="596" y="176"/>
                  </a:lnTo>
                  <a:lnTo>
                    <a:pt x="576" y="206"/>
                  </a:lnTo>
                  <a:lnTo>
                    <a:pt x="552" y="234"/>
                  </a:lnTo>
                  <a:lnTo>
                    <a:pt x="526" y="260"/>
                  </a:lnTo>
                  <a:lnTo>
                    <a:pt x="498" y="284"/>
                  </a:lnTo>
                  <a:lnTo>
                    <a:pt x="466" y="306"/>
                  </a:lnTo>
                  <a:lnTo>
                    <a:pt x="434" y="326"/>
                  </a:lnTo>
                  <a:lnTo>
                    <a:pt x="400" y="342"/>
                  </a:lnTo>
                  <a:lnTo>
                    <a:pt x="364" y="356"/>
                  </a:lnTo>
                  <a:lnTo>
                    <a:pt x="326" y="366"/>
                  </a:lnTo>
                  <a:lnTo>
                    <a:pt x="288" y="372"/>
                  </a:lnTo>
                  <a:lnTo>
                    <a:pt x="248" y="374"/>
                  </a:lnTo>
                  <a:lnTo>
                    <a:pt x="248" y="374"/>
                  </a:lnTo>
                  <a:close/>
                </a:path>
              </a:pathLst>
            </a:custGeom>
            <a:solidFill>
              <a:srgbClr val="FF0000"/>
            </a:solidFill>
            <a:ln w="9525">
              <a:noFill/>
              <a:round/>
              <a:headEnd/>
              <a:tailEnd/>
            </a:ln>
          </p:spPr>
          <p:txBody>
            <a:bodyPr/>
            <a:lstStyle/>
            <a:p>
              <a:pPr algn="ctr" fontAlgn="auto">
                <a:spcBef>
                  <a:spcPts val="0"/>
                </a:spcBef>
                <a:spcAft>
                  <a:spcPts val="0"/>
                </a:spcAft>
                <a:defRPr/>
              </a:pPr>
              <a:endParaRPr lang="en-US" sz="1800" dirty="0">
                <a:solidFill>
                  <a:srgbClr val="FF0000"/>
                </a:solidFill>
                <a:latin typeface="Arial"/>
                <a:ea typeface="+mn-ea"/>
                <a:cs typeface="+mn-cs"/>
              </a:endParaRPr>
            </a:p>
          </p:txBody>
        </p:sp>
      </p:grpSp>
      <p:sp>
        <p:nvSpPr>
          <p:cNvPr id="8" name="Title 1"/>
          <p:cNvSpPr>
            <a:spLocks noGrp="1"/>
          </p:cNvSpPr>
          <p:nvPr>
            <p:ph type="title"/>
          </p:nvPr>
        </p:nvSpPr>
        <p:spPr>
          <a:xfrm>
            <a:off x="259689" y="114300"/>
            <a:ext cx="6271758" cy="748145"/>
          </a:xfrm>
        </p:spPr>
        <p:txBody>
          <a:bodyPr/>
          <a:lstStyle>
            <a:lvl1pPr>
              <a:defRPr sz="3200">
                <a:solidFill>
                  <a:schemeClr val="tx1"/>
                </a:solidFill>
              </a:defRPr>
            </a:lvl1pPr>
          </a:lstStyle>
          <a:p>
            <a:r>
              <a:rPr lang="en-US" dirty="0"/>
              <a:t>Click to edit Master title style</a:t>
            </a:r>
          </a:p>
        </p:txBody>
      </p:sp>
      <p:sp>
        <p:nvSpPr>
          <p:cNvPr id="15" name="Slide Number Placeholder 5"/>
          <p:cNvSpPr>
            <a:spLocks noGrp="1" noChangeArrowheads="1"/>
          </p:cNvSpPr>
          <p:nvPr>
            <p:ph type="sldNum" sz="quarter" idx="10"/>
          </p:nvPr>
        </p:nvSpPr>
        <p:spPr>
          <a:xfrm>
            <a:off x="8515350" y="6572250"/>
            <a:ext cx="457200" cy="306388"/>
          </a:xfrm>
          <a:prstGeom prst="rect">
            <a:avLst/>
          </a:prstGeom>
        </p:spPr>
        <p:txBody>
          <a:bodyPr/>
          <a:lstStyle>
            <a:lvl1pPr fontAlgn="auto">
              <a:spcBef>
                <a:spcPts val="0"/>
              </a:spcBef>
              <a:spcAft>
                <a:spcPts val="0"/>
              </a:spcAft>
              <a:defRPr sz="1100" b="0">
                <a:latin typeface="+mn-lt"/>
              </a:defRPr>
            </a:lvl1pPr>
          </a:lstStyle>
          <a:p>
            <a:pPr>
              <a:defRPr/>
            </a:pPr>
            <a:fld id="{6B7D4B6F-5608-440E-AE37-B3510C3E772B}" type="slidenum">
              <a:rPr lang="en-US">
                <a:solidFill>
                  <a:srgbClr val="000000"/>
                </a:solidFill>
                <a:ea typeface="+mn-ea"/>
                <a:cs typeface="+mn-cs"/>
              </a:rPr>
              <a:pPr>
                <a:defRPr/>
              </a:pPr>
              <a:t>‹#›</a:t>
            </a:fld>
            <a:endParaRPr lang="en-US" dirty="0">
              <a:solidFill>
                <a:srgbClr val="000000"/>
              </a:solidFill>
              <a:ea typeface="+mn-ea"/>
              <a:cs typeface="+mn-cs"/>
            </a:endParaRPr>
          </a:p>
        </p:txBody>
      </p:sp>
    </p:spTree>
    <p:extLst>
      <p:ext uri="{BB962C8B-B14F-4D97-AF65-F5344CB8AC3E}">
        <p14:creationId xmlns:p14="http://schemas.microsoft.com/office/powerpoint/2010/main" val="76854243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6402" y="1709739"/>
            <a:ext cx="7916984"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406402" y="4589464"/>
            <a:ext cx="7916984" cy="1600321"/>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0A504A-FEBB-4F33-8786-49B8714AFC54}" type="datetime1">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130038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1029434"/>
            <a:ext cx="7916984" cy="796191"/>
          </a:xfrm>
        </p:spPr>
        <p:txBody>
          <a:bodyPr/>
          <a:lstStyle/>
          <a:p>
            <a:r>
              <a:rPr lang="en-US" dirty="0"/>
              <a:t>Click to edit Master title style</a:t>
            </a:r>
          </a:p>
        </p:txBody>
      </p:sp>
      <p:sp>
        <p:nvSpPr>
          <p:cNvPr id="3" name="Content Placeholder 2"/>
          <p:cNvSpPr>
            <a:spLocks noGrp="1"/>
          </p:cNvSpPr>
          <p:nvPr>
            <p:ph sz="half" idx="1"/>
          </p:nvPr>
        </p:nvSpPr>
        <p:spPr>
          <a:xfrm>
            <a:off x="406400" y="1825625"/>
            <a:ext cx="39052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25945" y="1825625"/>
            <a:ext cx="3897439"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D7118C0-D0F8-4BC2-86AA-B3B03B718AA3}"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340969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648" y="937846"/>
            <a:ext cx="7886700" cy="752843"/>
          </a:xfrm>
        </p:spPr>
        <p:txBody>
          <a:bodyPr/>
          <a:lstStyle/>
          <a:p>
            <a:r>
              <a:rPr lang="en-US" dirty="0"/>
              <a:t>Click to edit Master title style</a:t>
            </a:r>
          </a:p>
        </p:txBody>
      </p:sp>
      <p:sp>
        <p:nvSpPr>
          <p:cNvPr id="3" name="Text Placeholder 2"/>
          <p:cNvSpPr>
            <a:spLocks noGrp="1"/>
          </p:cNvSpPr>
          <p:nvPr>
            <p:ph type="body" idx="1"/>
          </p:nvPr>
        </p:nvSpPr>
        <p:spPr>
          <a:xfrm>
            <a:off x="426649"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649"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25957"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25957"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5B1B9-42B5-4045-B584-AE04E9B95346}" type="datetime1">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146570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EEA093-A949-4E85-994B-63ACF96A7BEF}" type="datetime1">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405816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C3A8-34F7-4031-91AA-946FC4BDBA14}" type="datetime1">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180372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8826" y="1073394"/>
            <a:ext cx="2949178" cy="1617047"/>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676376" y="1073394"/>
            <a:ext cx="4629150" cy="51242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8826" y="2690440"/>
            <a:ext cx="2949178" cy="35071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5079FC0-C0F2-4C61-A805-32F5022A1412}"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46253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8828" y="1066808"/>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676378" y="1057766"/>
            <a:ext cx="4629150" cy="509294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14216" y="2673222"/>
            <a:ext cx="2949178" cy="3477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4E310-1DB6-425D-9903-55B8D723CA98}" type="datetime1">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B4EE3-2181-4252-90CD-E5CAA1D39429}" type="slidenum">
              <a:rPr lang="en-US" smtClean="0"/>
              <a:t>‹#›</a:t>
            </a:fld>
            <a:endParaRPr lang="en-US"/>
          </a:p>
        </p:txBody>
      </p:sp>
    </p:spTree>
    <p:extLst>
      <p:ext uri="{BB962C8B-B14F-4D97-AF65-F5344CB8AC3E}">
        <p14:creationId xmlns:p14="http://schemas.microsoft.com/office/powerpoint/2010/main" val="129266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1" y="1029434"/>
            <a:ext cx="7916984"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6401" y="2544847"/>
            <a:ext cx="7916984" cy="36321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06401" y="6356351"/>
            <a:ext cx="208426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1ED46-E7E9-405D-80F2-15CB72520DC4}" type="datetime1">
              <a:rPr lang="en-US" smtClean="0"/>
              <a:t>3/28/2021</a:t>
            </a:fld>
            <a:endParaRPr lang="en-US" dirty="0"/>
          </a:p>
        </p:txBody>
      </p:sp>
      <p:sp>
        <p:nvSpPr>
          <p:cNvPr id="5" name="Footer Placeholder 4"/>
          <p:cNvSpPr>
            <a:spLocks noGrp="1"/>
          </p:cNvSpPr>
          <p:nvPr>
            <p:ph type="ftr" sz="quarter" idx="3"/>
          </p:nvPr>
        </p:nvSpPr>
        <p:spPr>
          <a:xfrm>
            <a:off x="2833565"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262565" y="6356351"/>
            <a:ext cx="20608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B4EE3-2181-4252-90CD-E5CAA1D39429}" type="slidenum">
              <a:rPr lang="en-US" smtClean="0"/>
              <a:t>‹#›</a:t>
            </a:fld>
            <a:endParaRPr lang="en-US"/>
          </a:p>
        </p:txBody>
      </p:sp>
      <p:pic>
        <p:nvPicPr>
          <p:cNvPr id="7" name="Content Placeholder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
            <a:ext cx="9144000" cy="839585"/>
          </a:xfrm>
          <a:prstGeom prst="rect">
            <a:avLst/>
          </a:prstGeom>
        </p:spPr>
      </p:pic>
    </p:spTree>
    <p:extLst>
      <p:ext uri="{BB962C8B-B14F-4D97-AF65-F5344CB8AC3E}">
        <p14:creationId xmlns:p14="http://schemas.microsoft.com/office/powerpoint/2010/main" val="243820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142875"/>
            <a:ext cx="8816975" cy="365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127000" y="815975"/>
            <a:ext cx="8882063" cy="2058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8197" name="Rectangle 5"/>
          <p:cNvSpPr>
            <a:spLocks noGrp="1" noChangeArrowheads="1"/>
          </p:cNvSpPr>
          <p:nvPr>
            <p:ph type="dt" sz="half" idx="2"/>
          </p:nvPr>
        </p:nvSpPr>
        <p:spPr bwMode="auto">
          <a:xfrm>
            <a:off x="5861050" y="6546850"/>
            <a:ext cx="25923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b="0">
                <a:latin typeface="+mn-lt"/>
              </a:defRPr>
            </a:lvl1pPr>
          </a:lstStyle>
          <a:p>
            <a:pPr>
              <a:defRPr/>
            </a:pPr>
            <a:fld id="{0B0AD3F8-0C93-4BA0-A4B4-58AA74D50A04}" type="datetime1">
              <a:rPr lang="en-US" smtClean="0">
                <a:solidFill>
                  <a:srgbClr val="000000"/>
                </a:solidFill>
                <a:ea typeface="+mn-ea"/>
                <a:cs typeface="+mn-cs"/>
              </a:rPr>
              <a:t>3/28/2021</a:t>
            </a:fld>
            <a:endParaRPr lang="en-US" dirty="0">
              <a:solidFill>
                <a:srgbClr val="000000"/>
              </a:solidFill>
              <a:ea typeface="+mn-ea"/>
              <a:cs typeface="+mn-cs"/>
            </a:endParaRPr>
          </a:p>
        </p:txBody>
      </p:sp>
      <p:sp>
        <p:nvSpPr>
          <p:cNvPr id="648199" name="Rectangle 7"/>
          <p:cNvSpPr>
            <a:spLocks noGrp="1" noChangeArrowheads="1"/>
          </p:cNvSpPr>
          <p:nvPr>
            <p:ph type="ftr" sz="quarter" idx="3"/>
          </p:nvPr>
        </p:nvSpPr>
        <p:spPr bwMode="auto">
          <a:xfrm>
            <a:off x="2127250" y="6546850"/>
            <a:ext cx="3733800" cy="377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b="0">
                <a:latin typeface="+mn-lt"/>
              </a:defRPr>
            </a:lvl1pPr>
          </a:lstStyle>
          <a:p>
            <a:pPr>
              <a:defRPr/>
            </a:pPr>
            <a:endParaRPr lang="en-US" dirty="0">
              <a:solidFill>
                <a:srgbClr val="000000"/>
              </a:solidFill>
              <a:ea typeface="+mn-ea"/>
              <a:cs typeface="+mn-cs"/>
            </a:endParaRPr>
          </a:p>
        </p:txBody>
      </p:sp>
      <p:sp>
        <p:nvSpPr>
          <p:cNvPr id="648200" name="Rectangle 8"/>
          <p:cNvSpPr>
            <a:spLocks noChangeArrowheads="1"/>
          </p:cNvSpPr>
          <p:nvPr/>
        </p:nvSpPr>
        <p:spPr bwMode="auto">
          <a:xfrm>
            <a:off x="8451850" y="6546850"/>
            <a:ext cx="609600" cy="304800"/>
          </a:xfrm>
          <a:prstGeom prst="rect">
            <a:avLst/>
          </a:prstGeom>
          <a:noFill/>
          <a:ln w="9525">
            <a:noFill/>
            <a:miter lim="800000"/>
            <a:headEnd/>
            <a:tailEnd/>
          </a:ln>
          <a:effectLst/>
        </p:spPr>
        <p:txBody>
          <a:bodyPr/>
          <a:lstStyle/>
          <a:p>
            <a:pPr algn="r" fontAlgn="auto">
              <a:spcBef>
                <a:spcPts val="0"/>
              </a:spcBef>
              <a:spcAft>
                <a:spcPts val="0"/>
              </a:spcAft>
              <a:defRPr/>
            </a:pPr>
            <a:fld id="{8F77FD70-870C-4D76-B193-1EFB873281F3}" type="slidenum">
              <a:rPr lang="en-US" sz="1200">
                <a:solidFill>
                  <a:srgbClr val="000000"/>
                </a:solidFill>
                <a:latin typeface="Arial"/>
                <a:ea typeface="+mn-ea"/>
                <a:cs typeface="+mn-cs"/>
              </a:rPr>
              <a:pPr algn="r" fontAlgn="auto">
                <a:spcBef>
                  <a:spcPts val="0"/>
                </a:spcBef>
                <a:spcAft>
                  <a:spcPts val="0"/>
                </a:spcAft>
                <a:defRPr/>
              </a:pPr>
              <a:t>‹#›</a:t>
            </a:fld>
            <a:endParaRPr lang="en-US" sz="1200" dirty="0">
              <a:solidFill>
                <a:srgbClr val="000000"/>
              </a:solidFill>
              <a:latin typeface="Arial"/>
              <a:ea typeface="+mn-ea"/>
              <a:cs typeface="+mn-cs"/>
            </a:endParaRPr>
          </a:p>
        </p:txBody>
      </p:sp>
      <p:sp>
        <p:nvSpPr>
          <p:cNvPr id="648202" name="Text Box 10"/>
          <p:cNvSpPr txBox="1">
            <a:spLocks noChangeArrowheads="1"/>
          </p:cNvSpPr>
          <p:nvPr/>
        </p:nvSpPr>
        <p:spPr bwMode="auto">
          <a:xfrm>
            <a:off x="127000" y="6570663"/>
            <a:ext cx="4316413" cy="276999"/>
          </a:xfrm>
          <a:prstGeom prst="rect">
            <a:avLst/>
          </a:prstGeom>
          <a:noFill/>
          <a:ln w="57150" algn="ctr">
            <a:noFill/>
            <a:miter lim="800000"/>
            <a:headEnd/>
            <a:tailEnd/>
          </a:ln>
          <a:effectLst/>
        </p:spPr>
        <p:txBody>
          <a:bodyPr lIns="0" tIns="0" rIns="0" bIns="0">
            <a:spAutoFit/>
          </a:bodyPr>
          <a:lstStyle/>
          <a:p>
            <a:pPr fontAlgn="auto">
              <a:spcBef>
                <a:spcPct val="50000"/>
              </a:spcBef>
              <a:spcAft>
                <a:spcPts val="0"/>
              </a:spcAft>
              <a:defRPr/>
            </a:pPr>
            <a:r>
              <a:rPr lang="en-US" sz="1800" dirty="0">
                <a:solidFill>
                  <a:srgbClr val="730027"/>
                </a:solidFill>
                <a:latin typeface="Arial"/>
                <a:ea typeface="+mn-ea"/>
                <a:cs typeface="+mn-cs"/>
              </a:rPr>
              <a:t>Oncor </a:t>
            </a:r>
          </a:p>
        </p:txBody>
      </p:sp>
    </p:spTree>
    <p:extLst>
      <p:ext uri="{BB962C8B-B14F-4D97-AF65-F5344CB8AC3E}">
        <p14:creationId xmlns:p14="http://schemas.microsoft.com/office/powerpoint/2010/main" val="11638226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mc:AlternateContent xmlns:mc="http://schemas.openxmlformats.org/markup-compatibility/2006" xmlns:p14="http://schemas.microsoft.com/office/powerpoint/2010/main">
    <mc:Choice Requires="p14">
      <p:transition p14:dur="0" advTm="10000"/>
    </mc:Choice>
    <mc:Fallback xmlns="">
      <p:transition advTm="10000"/>
    </mc:Fallback>
  </mc:AlternateConten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1588" indent="-1588" algn="l" rtl="0" eaLnBrk="0" fontAlgn="base" hangingPunct="0">
        <a:spcBef>
          <a:spcPct val="0"/>
        </a:spcBef>
        <a:spcAft>
          <a:spcPct val="50000"/>
        </a:spcAft>
        <a:buClr>
          <a:schemeClr val="hlink"/>
        </a:buClr>
        <a:defRPr sz="2000" b="1">
          <a:solidFill>
            <a:schemeClr val="tx1"/>
          </a:solidFill>
          <a:latin typeface="+mn-lt"/>
          <a:ea typeface="+mn-ea"/>
          <a:cs typeface="+mn-cs"/>
        </a:defRPr>
      </a:lvl1pPr>
      <a:lvl2pPr marL="454025" indent="-220663" algn="l" rtl="0" eaLnBrk="0" fontAlgn="base" hangingPunct="0">
        <a:spcBef>
          <a:spcPct val="0"/>
        </a:spcBef>
        <a:spcAft>
          <a:spcPct val="50000"/>
        </a:spcAft>
        <a:buClr>
          <a:schemeClr val="tx2"/>
        </a:buClr>
        <a:buSzPct val="120000"/>
        <a:buFont typeface="Wingdings" pitchFamily="2" charset="2"/>
        <a:buChar char="§"/>
        <a:defRPr sz="2000" b="1">
          <a:solidFill>
            <a:schemeClr val="tx1"/>
          </a:solidFill>
          <a:latin typeface="+mn-lt"/>
        </a:defRPr>
      </a:lvl2pPr>
      <a:lvl3pPr marL="798513" indent="-230188" algn="l" rtl="0" eaLnBrk="0" fontAlgn="base" hangingPunct="0">
        <a:spcBef>
          <a:spcPct val="0"/>
        </a:spcBef>
        <a:spcAft>
          <a:spcPct val="50000"/>
        </a:spcAft>
        <a:buClr>
          <a:schemeClr val="tx2"/>
        </a:buClr>
        <a:buFont typeface="Arial" charset="0"/>
        <a:buChar char="–"/>
        <a:defRPr sz="2000" b="1">
          <a:solidFill>
            <a:schemeClr val="tx1"/>
          </a:solidFill>
          <a:latin typeface="+mn-lt"/>
        </a:defRPr>
      </a:lvl3pPr>
      <a:lvl4pPr marL="1154113" indent="-239713" algn="l" rtl="0" eaLnBrk="0" fontAlgn="base" hangingPunct="0">
        <a:spcBef>
          <a:spcPct val="0"/>
        </a:spcBef>
        <a:spcAft>
          <a:spcPct val="50000"/>
        </a:spcAft>
        <a:buClr>
          <a:schemeClr val="tx2"/>
        </a:buClr>
        <a:buChar char="•"/>
        <a:defRPr b="1">
          <a:solidFill>
            <a:schemeClr val="tx1"/>
          </a:solidFill>
          <a:latin typeface="+mn-lt"/>
        </a:defRPr>
      </a:lvl4pPr>
      <a:lvl5pPr marL="1546225" indent="-236538" algn="l" rtl="0" eaLnBrk="0" fontAlgn="base" hangingPunct="0">
        <a:spcBef>
          <a:spcPct val="0"/>
        </a:spcBef>
        <a:spcAft>
          <a:spcPct val="50000"/>
        </a:spcAft>
        <a:buClr>
          <a:schemeClr val="tx2"/>
        </a:buClr>
        <a:buFont typeface="Arial" charset="0"/>
        <a:buChar char="–"/>
        <a:defRPr b="1">
          <a:solidFill>
            <a:schemeClr val="tx1"/>
          </a:solidFill>
          <a:latin typeface="+mn-lt"/>
        </a:defRPr>
      </a:lvl5pPr>
      <a:lvl6pPr marL="2003425" indent="-236538" algn="l" rtl="0" eaLnBrk="1" fontAlgn="base" hangingPunct="1">
        <a:spcBef>
          <a:spcPct val="0"/>
        </a:spcBef>
        <a:spcAft>
          <a:spcPct val="50000"/>
        </a:spcAft>
        <a:buClr>
          <a:schemeClr val="tx2"/>
        </a:buClr>
        <a:buFont typeface="Arial" charset="0"/>
        <a:buChar char="–"/>
        <a:defRPr b="1">
          <a:solidFill>
            <a:schemeClr val="tx1"/>
          </a:solidFill>
          <a:latin typeface="+mn-lt"/>
        </a:defRPr>
      </a:lvl6pPr>
      <a:lvl7pPr marL="2460625" indent="-236538" algn="l" rtl="0" eaLnBrk="1" fontAlgn="base" hangingPunct="1">
        <a:spcBef>
          <a:spcPct val="0"/>
        </a:spcBef>
        <a:spcAft>
          <a:spcPct val="50000"/>
        </a:spcAft>
        <a:buClr>
          <a:schemeClr val="tx2"/>
        </a:buClr>
        <a:buFont typeface="Arial" charset="0"/>
        <a:buChar char="–"/>
        <a:defRPr b="1">
          <a:solidFill>
            <a:schemeClr val="tx1"/>
          </a:solidFill>
          <a:latin typeface="+mn-lt"/>
        </a:defRPr>
      </a:lvl7pPr>
      <a:lvl8pPr marL="2917825" indent="-236538" algn="l" rtl="0" eaLnBrk="1" fontAlgn="base" hangingPunct="1">
        <a:spcBef>
          <a:spcPct val="0"/>
        </a:spcBef>
        <a:spcAft>
          <a:spcPct val="50000"/>
        </a:spcAft>
        <a:buClr>
          <a:schemeClr val="tx2"/>
        </a:buClr>
        <a:buFont typeface="Arial" charset="0"/>
        <a:buChar char="–"/>
        <a:defRPr b="1">
          <a:solidFill>
            <a:schemeClr val="tx1"/>
          </a:solidFill>
          <a:latin typeface="+mn-lt"/>
        </a:defRPr>
      </a:lvl8pPr>
      <a:lvl9pPr marL="3375025" indent="-236538" algn="l" rtl="0" eaLnBrk="1" fontAlgn="base" hangingPunct="1">
        <a:spcBef>
          <a:spcPct val="0"/>
        </a:spcBef>
        <a:spcAft>
          <a:spcPct val="50000"/>
        </a:spcAft>
        <a:buClr>
          <a:schemeClr val="tx2"/>
        </a:buClr>
        <a:buFont typeface="Arial" charset="0"/>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zdnet.com/article/ransomware-is-now-your-biggest-online-security-nightmare-and-its-about-to-get-wors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nticcouncil.org/programs/scowcroft-center-for-strategy-and-security/cyber-statecraft-initiative/breaking-trust/"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atlanticcouncil.org/programs/scowcroft-center-for-strategy-and-security/cyber-statecraft-initiative/breaking-tru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erc.com/pa/Stand/Reliability%20Standards%20Complete%20Set/RSCompleteSet.pdf" TargetMode="External"/><Relationship Id="rId2" Type="http://schemas.openxmlformats.org/officeDocument/2006/relationships/hyperlink" Target="https://www.nerc.com/pa/comp/guidance/EROEndorsedImplementationGuidance/CIP-010-3%20R1.6%20Software%20Integrity%20and%20Authenticity.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library.ferc.gov/idmws/common/opennat.asp?fileID=15561319" TargetMode="External"/><Relationship Id="rId2" Type="http://schemas.openxmlformats.org/officeDocument/2006/relationships/hyperlink" Target="https://doi.org/10.6028/NIST.CSWP.0416201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ei.org/issuesandpolicy/Documents/EEI%20Law%20-%20Model%20Procurement%20Contract%20Languag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Onxj9hw4muo" TargetMode="External"/><Relationship Id="rId2" Type="http://schemas.openxmlformats.org/officeDocument/2006/relationships/hyperlink" Target="https://reliableenergyanalytics.com/cyber-risk-score" TargetMode="External"/><Relationship Id="rId1" Type="http://schemas.openxmlformats.org/officeDocument/2006/relationships/slideLayout" Target="../slideLayouts/slideLayout2.xml"/><Relationship Id="rId4" Type="http://schemas.openxmlformats.org/officeDocument/2006/relationships/hyperlink" Target="https://www.forbes.com/sites/leemathews/2017/08/16/notpetya-ransomware-attack-cost-shipping-giant-maersk-over-200-mill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bloomberg.com/news/features/2020-07-23/how-to-survive-ransomware-attack-without-paying-rans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ei.org/issuesandpolicy/Documents/EEI%20Law%20-%20Model%20Procurement%20Contract%20Language.pdf" TargetMode="External"/><Relationship Id="rId2" Type="http://schemas.openxmlformats.org/officeDocument/2006/relationships/hyperlink" Target="https://docs.google.com/document/d/1IqLsYshdvnxmvAx7hhdEUMRw30PauP5QRkcZh8t1QXI/ed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ycloneDX/sbom-exampl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naesb.org/pdf4/ac_authorities_2020.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nvd.nist.gov/vuln/detail/CVE-2020-2018" TargetMode="External"/><Relationship Id="rId2" Type="http://schemas.openxmlformats.org/officeDocument/2006/relationships/hyperlink" Target="https://www.us-cert.gov/ics/advisories/icsa-20-133-0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ttackerk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zdnet.com/article/lets-encrypt-to-revoke-3-million-certificates-on-march-4-due-to-bu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s-cert.gov/ncas/alerts/aa20-133a"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ripwire.com/state-of-security/featured/asus-security-update-live-update-tool-hacked/" TargetMode="External"/><Relationship Id="rId2" Type="http://schemas.openxmlformats.org/officeDocument/2006/relationships/hyperlink" Target="https://docs.microsoft.com/en-us/security-updates/securityadvisories/2011/2524375" TargetMode="External"/><Relationship Id="rId1" Type="http://schemas.openxmlformats.org/officeDocument/2006/relationships/slideLayout" Target="../slideLayouts/slideLayout2.xml"/><Relationship Id="rId5" Type="http://schemas.openxmlformats.org/officeDocument/2006/relationships/hyperlink" Target="https://www.sophos.com/en-us/labs/security-threat-report.aspx" TargetMode="External"/><Relationship Id="rId4" Type="http://schemas.openxmlformats.org/officeDocument/2006/relationships/hyperlink" Target="https://motherboard.vice.com/en_us/article/pan9wn/hackers-hijacked-asus-software-updates-to-install-backdoors-on-thousands-of-computers"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nvlpubs.nist.gov/nistpubs/CSWP/NIST.CSWP.04232020.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mailto:dick@reliableenergyanalytics.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tomalrichblog.blogspot.com/" TargetMode="External"/><Relationship Id="rId2" Type="http://schemas.openxmlformats.org/officeDocument/2006/relationships/hyperlink" Target="https://www.linkedin.com/in/tom-alrich-6314055/"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reliableenergyanalytics.com/product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ergycentral.com/member/profile/225424/about" TargetMode="External"/><Relationship Id="rId2" Type="http://schemas.openxmlformats.org/officeDocument/2006/relationships/hyperlink" Target="mailto:dick@reliableenergyanalytics.com"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reliableenergyanalytics.com/products"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6028/NIST.CSWP.04162018" TargetMode="External"/><Relationship Id="rId2" Type="http://schemas.openxmlformats.org/officeDocument/2006/relationships/hyperlink" Target="https://otcybersecurity.blog/2020/06/17/consequence-with-capital-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soonline.com/article/3191947/what-is-a-supply-chain-attack-why-you-should-be-wary-of-third-party-providers.html" TargetMode="External"/><Relationship Id="rId2" Type="http://schemas.openxmlformats.org/officeDocument/2006/relationships/hyperlink" Target="http://downloads.microsoft.con/" TargetMode="External"/><Relationship Id="rId1" Type="http://schemas.openxmlformats.org/officeDocument/2006/relationships/slideLayout" Target="../slideLayouts/slideLayout2.xml"/><Relationship Id="rId5" Type="http://schemas.openxmlformats.org/officeDocument/2006/relationships/hyperlink" Target="https://www.sophos.com/en-us/labs/security-threat-report.aspx" TargetMode="External"/><Relationship Id="rId4" Type="http://schemas.openxmlformats.org/officeDocument/2006/relationships/hyperlink" Target="https://www.tripwire.com/state-of-security/featured/asus-security-update-live-update-tool-hack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1310790"/>
            <a:ext cx="7916984" cy="2861534"/>
          </a:xfrm>
        </p:spPr>
        <p:txBody>
          <a:bodyPr>
            <a:normAutofit/>
          </a:bodyPr>
          <a:lstStyle/>
          <a:p>
            <a:pPr algn="ctr"/>
            <a:r>
              <a:rPr lang="en-US" b="1" dirty="0">
                <a:solidFill>
                  <a:schemeClr val="tx1">
                    <a:lumMod val="65000"/>
                    <a:lumOff val="35000"/>
                  </a:schemeClr>
                </a:solidFill>
              </a:rPr>
              <a:t>Software Supply Chain </a:t>
            </a:r>
            <a:br>
              <a:rPr lang="en-US" b="1" dirty="0">
                <a:solidFill>
                  <a:schemeClr val="tx1">
                    <a:lumMod val="65000"/>
                    <a:lumOff val="35000"/>
                  </a:schemeClr>
                </a:solidFill>
              </a:rPr>
            </a:br>
            <a:r>
              <a:rPr lang="en-US" b="1" dirty="0">
                <a:solidFill>
                  <a:schemeClr val="tx1">
                    <a:lumMod val="65000"/>
                    <a:lumOff val="35000"/>
                  </a:schemeClr>
                </a:solidFill>
              </a:rPr>
              <a:t>Risks and Mitigations </a:t>
            </a:r>
            <a:br>
              <a:rPr lang="en-US" b="1" dirty="0">
                <a:solidFill>
                  <a:schemeClr val="tx1">
                    <a:lumMod val="65000"/>
                    <a:lumOff val="35000"/>
                  </a:schemeClr>
                </a:solidFill>
              </a:rPr>
            </a:br>
            <a:r>
              <a:rPr lang="en-US" b="1" dirty="0">
                <a:solidFill>
                  <a:schemeClr val="tx1">
                    <a:lumMod val="65000"/>
                    <a:lumOff val="35000"/>
                  </a:schemeClr>
                </a:solidFill>
              </a:rPr>
              <a:t>for NERC CIP-010-3 R1, 1.6</a:t>
            </a:r>
            <a:endParaRPr lang="en-US" dirty="0">
              <a:solidFill>
                <a:schemeClr val="tx1">
                  <a:lumMod val="65000"/>
                  <a:lumOff val="35000"/>
                </a:schemeClr>
              </a:solidFill>
            </a:endParaRPr>
          </a:p>
        </p:txBody>
      </p:sp>
      <p:sp>
        <p:nvSpPr>
          <p:cNvPr id="3" name="Content Placeholder 2"/>
          <p:cNvSpPr>
            <a:spLocks noGrp="1"/>
          </p:cNvSpPr>
          <p:nvPr>
            <p:ph idx="1"/>
          </p:nvPr>
        </p:nvSpPr>
        <p:spPr>
          <a:xfrm>
            <a:off x="406401" y="4225079"/>
            <a:ext cx="7916984" cy="698616"/>
          </a:xfrm>
        </p:spPr>
        <p:txBody>
          <a:bodyPr/>
          <a:lstStyle/>
          <a:p>
            <a:pPr marL="0" indent="0" algn="ctr">
              <a:buNone/>
            </a:pPr>
            <a:r>
              <a:rPr lang="en-US" dirty="0">
                <a:solidFill>
                  <a:schemeClr val="tx1">
                    <a:lumMod val="65000"/>
                    <a:lumOff val="35000"/>
                  </a:schemeClr>
                </a:solidFill>
              </a:rPr>
              <a:t>August 12, 2020</a:t>
            </a:r>
          </a:p>
        </p:txBody>
      </p:sp>
      <p:sp>
        <p:nvSpPr>
          <p:cNvPr id="6" name="TextBox 5"/>
          <p:cNvSpPr txBox="1"/>
          <p:nvPr/>
        </p:nvSpPr>
        <p:spPr>
          <a:xfrm>
            <a:off x="5535386" y="5177878"/>
            <a:ext cx="2970439" cy="369332"/>
          </a:xfrm>
          <a:prstGeom prst="rect">
            <a:avLst/>
          </a:prstGeom>
          <a:noFill/>
        </p:spPr>
        <p:txBody>
          <a:bodyPr wrap="square" rtlCol="0">
            <a:spAutoFit/>
          </a:bodyPr>
          <a:lstStyle/>
          <a:p>
            <a:pPr algn="ctr"/>
            <a:r>
              <a:rPr lang="en-US" b="1" dirty="0">
                <a:solidFill>
                  <a:schemeClr val="accent1">
                    <a:lumMod val="75000"/>
                  </a:schemeClr>
                </a:solidFill>
              </a:rPr>
              <a:t>Presented by: Energy Central</a:t>
            </a:r>
          </a:p>
        </p:txBody>
      </p:sp>
      <p:sp>
        <p:nvSpPr>
          <p:cNvPr id="5" name="Slide Number Placeholder 4">
            <a:extLst>
              <a:ext uri="{FF2B5EF4-FFF2-40B4-BE49-F238E27FC236}">
                <a16:creationId xmlns:a16="http://schemas.microsoft.com/office/drawing/2014/main" id="{38BACB6B-E37C-4538-9C95-2E36AE6D07EA}"/>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a:t>
            </a:fld>
            <a:endParaRPr lang="en-US"/>
          </a:p>
        </p:txBody>
      </p:sp>
    </p:spTree>
    <p:extLst>
      <p:ext uri="{BB962C8B-B14F-4D97-AF65-F5344CB8AC3E}">
        <p14:creationId xmlns:p14="http://schemas.microsoft.com/office/powerpoint/2010/main" val="232912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77B11B-D484-47E7-89F6-A3DE3EDCC159}"/>
              </a:ext>
            </a:extLst>
          </p:cNvPr>
          <p:cNvPicPr>
            <a:picLocks noChangeAspect="1"/>
          </p:cNvPicPr>
          <p:nvPr/>
        </p:nvPicPr>
        <p:blipFill>
          <a:blip r:embed="rId2"/>
          <a:stretch>
            <a:fillRect/>
          </a:stretch>
        </p:blipFill>
        <p:spPr>
          <a:xfrm>
            <a:off x="559481" y="1045028"/>
            <a:ext cx="7851558" cy="5078185"/>
          </a:xfrm>
          <a:prstGeom prst="rect">
            <a:avLst/>
          </a:prstGeom>
        </p:spPr>
      </p:pic>
      <p:sp>
        <p:nvSpPr>
          <p:cNvPr id="6" name="TextBox 5">
            <a:extLst>
              <a:ext uri="{FF2B5EF4-FFF2-40B4-BE49-F238E27FC236}">
                <a16:creationId xmlns:a16="http://schemas.microsoft.com/office/drawing/2014/main" id="{9564900E-6063-4AA4-A2F2-B551A215B364}"/>
              </a:ext>
            </a:extLst>
          </p:cNvPr>
          <p:cNvSpPr txBox="1"/>
          <p:nvPr/>
        </p:nvSpPr>
        <p:spPr>
          <a:xfrm>
            <a:off x="685798" y="6400794"/>
            <a:ext cx="7708777" cy="276999"/>
          </a:xfrm>
          <a:prstGeom prst="rect">
            <a:avLst/>
          </a:prstGeom>
          <a:noFill/>
        </p:spPr>
        <p:txBody>
          <a:bodyPr wrap="none" rtlCol="0">
            <a:spAutoFit/>
          </a:bodyPr>
          <a:lstStyle/>
          <a:p>
            <a:r>
              <a:rPr lang="en-US" sz="1200" dirty="0">
                <a:hlinkClick r:id="rId3"/>
              </a:rPr>
              <a:t>https://www.zdnet.com/article/ransomware-is-now-your-biggest-online-security-nightmare-and-its-about-to-get-worse/</a:t>
            </a:r>
            <a:r>
              <a:rPr lang="en-US" sz="1200" dirty="0"/>
              <a:t> </a:t>
            </a:r>
          </a:p>
        </p:txBody>
      </p:sp>
      <p:sp>
        <p:nvSpPr>
          <p:cNvPr id="3" name="Slide Number Placeholder 2">
            <a:extLst>
              <a:ext uri="{FF2B5EF4-FFF2-40B4-BE49-F238E27FC236}">
                <a16:creationId xmlns:a16="http://schemas.microsoft.com/office/drawing/2014/main" id="{07CBD18E-C0AB-42F3-A013-6129E640C051}"/>
              </a:ext>
            </a:extLst>
          </p:cNvPr>
          <p:cNvSpPr>
            <a:spLocks noGrp="1"/>
          </p:cNvSpPr>
          <p:nvPr>
            <p:ph type="sldNum" sz="quarter" idx="12"/>
          </p:nvPr>
        </p:nvSpPr>
        <p:spPr/>
        <p:txBody>
          <a:bodyPr/>
          <a:lstStyle/>
          <a:p>
            <a:fld id="{3A7B4EE3-2181-4252-90CD-E5CAA1D39429}" type="slidenum">
              <a:rPr lang="en-US" smtClean="0"/>
              <a:t>10</a:t>
            </a:fld>
            <a:endParaRPr lang="en-US"/>
          </a:p>
        </p:txBody>
      </p:sp>
    </p:spTree>
    <p:extLst>
      <p:ext uri="{BB962C8B-B14F-4D97-AF65-F5344CB8AC3E}">
        <p14:creationId xmlns:p14="http://schemas.microsoft.com/office/powerpoint/2010/main" val="314538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EDBB1-ACAD-4918-9162-B74DCB6DCF9C}"/>
              </a:ext>
            </a:extLst>
          </p:cNvPr>
          <p:cNvPicPr>
            <a:picLocks noChangeAspect="1"/>
          </p:cNvPicPr>
          <p:nvPr/>
        </p:nvPicPr>
        <p:blipFill>
          <a:blip r:embed="rId2"/>
          <a:stretch>
            <a:fillRect/>
          </a:stretch>
        </p:blipFill>
        <p:spPr>
          <a:xfrm>
            <a:off x="0" y="1120832"/>
            <a:ext cx="9144000" cy="3549535"/>
          </a:xfrm>
          <a:prstGeom prst="rect">
            <a:avLst/>
          </a:prstGeom>
        </p:spPr>
      </p:pic>
      <p:sp>
        <p:nvSpPr>
          <p:cNvPr id="4" name="Rectangle 3">
            <a:extLst>
              <a:ext uri="{FF2B5EF4-FFF2-40B4-BE49-F238E27FC236}">
                <a16:creationId xmlns:a16="http://schemas.microsoft.com/office/drawing/2014/main" id="{D9AE9EB6-4AC6-45AC-8EEA-397384B0AF5F}"/>
              </a:ext>
            </a:extLst>
          </p:cNvPr>
          <p:cNvSpPr/>
          <p:nvPr/>
        </p:nvSpPr>
        <p:spPr>
          <a:xfrm>
            <a:off x="2575560" y="4008120"/>
            <a:ext cx="6187440" cy="2590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33620BC-02B9-4A4E-B88B-E78A73D03E91}"/>
              </a:ext>
            </a:extLst>
          </p:cNvPr>
          <p:cNvSpPr txBox="1"/>
          <p:nvPr/>
        </p:nvSpPr>
        <p:spPr>
          <a:xfrm>
            <a:off x="350520" y="6370320"/>
            <a:ext cx="8165953" cy="276999"/>
          </a:xfrm>
          <a:prstGeom prst="rect">
            <a:avLst/>
          </a:prstGeom>
          <a:noFill/>
        </p:spPr>
        <p:txBody>
          <a:bodyPr wrap="none" rtlCol="0">
            <a:spAutoFit/>
          </a:bodyPr>
          <a:lstStyle/>
          <a:p>
            <a:r>
              <a:rPr lang="en-US" sz="1200" dirty="0">
                <a:hlinkClick r:id="rId3"/>
              </a:rPr>
              <a:t>https://www.atlanticcouncil.org/programs/scowcroft-center-for-strategy-and-security/cyber-statecraft-initiative/breaking-trust/</a:t>
            </a:r>
            <a:r>
              <a:rPr lang="en-US" sz="1200" dirty="0"/>
              <a:t> </a:t>
            </a:r>
          </a:p>
        </p:txBody>
      </p:sp>
      <p:sp>
        <p:nvSpPr>
          <p:cNvPr id="6" name="Slide Number Placeholder 5">
            <a:extLst>
              <a:ext uri="{FF2B5EF4-FFF2-40B4-BE49-F238E27FC236}">
                <a16:creationId xmlns:a16="http://schemas.microsoft.com/office/drawing/2014/main" id="{2FD13C9A-8178-45FE-A4E7-70D774E5E01B}"/>
              </a:ext>
            </a:extLst>
          </p:cNvPr>
          <p:cNvSpPr>
            <a:spLocks noGrp="1"/>
          </p:cNvSpPr>
          <p:nvPr>
            <p:ph type="sldNum" sz="quarter" idx="12"/>
          </p:nvPr>
        </p:nvSpPr>
        <p:spPr/>
        <p:txBody>
          <a:bodyPr/>
          <a:lstStyle/>
          <a:p>
            <a:fld id="{3A7B4EE3-2181-4252-90CD-E5CAA1D39429}" type="slidenum">
              <a:rPr lang="en-US" smtClean="0"/>
              <a:t>11</a:t>
            </a:fld>
            <a:endParaRPr lang="en-US"/>
          </a:p>
        </p:txBody>
      </p:sp>
    </p:spTree>
    <p:extLst>
      <p:ext uri="{BB962C8B-B14F-4D97-AF65-F5344CB8AC3E}">
        <p14:creationId xmlns:p14="http://schemas.microsoft.com/office/powerpoint/2010/main" val="269456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63CA3-25AB-42DD-8817-13317BAF489F}"/>
              </a:ext>
            </a:extLst>
          </p:cNvPr>
          <p:cNvSpPr>
            <a:spLocks noGrp="1"/>
          </p:cNvSpPr>
          <p:nvPr>
            <p:ph type="title"/>
          </p:nvPr>
        </p:nvSpPr>
        <p:spPr>
          <a:xfrm>
            <a:off x="406401" y="1021080"/>
            <a:ext cx="7916984" cy="563881"/>
          </a:xfrm>
        </p:spPr>
        <p:txBody>
          <a:bodyPr>
            <a:normAutofit fontScale="90000"/>
          </a:bodyPr>
          <a:lstStyle/>
          <a:p>
            <a:r>
              <a:rPr lang="en-US" dirty="0"/>
              <a:t>Key Trends</a:t>
            </a:r>
          </a:p>
        </p:txBody>
      </p:sp>
      <p:sp>
        <p:nvSpPr>
          <p:cNvPr id="5" name="Content Placeholder 4">
            <a:extLst>
              <a:ext uri="{FF2B5EF4-FFF2-40B4-BE49-F238E27FC236}">
                <a16:creationId xmlns:a16="http://schemas.microsoft.com/office/drawing/2014/main" id="{6B4F9924-1DAC-4D6A-A8B9-E4D64D08B28E}"/>
              </a:ext>
            </a:extLst>
          </p:cNvPr>
          <p:cNvSpPr>
            <a:spLocks noGrp="1"/>
          </p:cNvSpPr>
          <p:nvPr>
            <p:ph idx="1"/>
          </p:nvPr>
        </p:nvSpPr>
        <p:spPr>
          <a:xfrm>
            <a:off x="406401" y="1584961"/>
            <a:ext cx="7916984" cy="4592002"/>
          </a:xfrm>
        </p:spPr>
        <p:txBody>
          <a:bodyPr>
            <a:normAutofit fontScale="85000" lnSpcReduction="20000"/>
          </a:bodyPr>
          <a:lstStyle/>
          <a:p>
            <a:r>
              <a:rPr lang="en-US" b="1" dirty="0"/>
              <a:t>Deep Impact from State Actors: </a:t>
            </a:r>
            <a:r>
              <a:rPr lang="en-US" dirty="0"/>
              <a:t>There were </a:t>
            </a:r>
            <a:r>
              <a:rPr lang="en-US" i="1" dirty="0"/>
              <a:t>at least</a:t>
            </a:r>
            <a:r>
              <a:rPr lang="en-US" dirty="0"/>
              <a:t> </a:t>
            </a:r>
            <a:r>
              <a:rPr lang="en-US" b="1" dirty="0"/>
              <a:t>27 different state attacks</a:t>
            </a:r>
            <a:r>
              <a:rPr lang="en-US" dirty="0"/>
              <a:t> against the software supply chain</a:t>
            </a:r>
          </a:p>
          <a:p>
            <a:r>
              <a:rPr lang="en-US" b="1" dirty="0"/>
              <a:t>Abusing Trust in Code Signing: </a:t>
            </a:r>
            <a:r>
              <a:rPr lang="en-US" dirty="0"/>
              <a:t>These attacks undermine public key cryptography and certificates used to ensure the integrity of code</a:t>
            </a:r>
          </a:p>
          <a:p>
            <a:r>
              <a:rPr lang="en-US" b="1" dirty="0"/>
              <a:t>Hijacking Software Updates:</a:t>
            </a:r>
            <a:r>
              <a:rPr lang="en-US" dirty="0"/>
              <a:t> </a:t>
            </a:r>
            <a:r>
              <a:rPr lang="en-US" b="1" dirty="0"/>
              <a:t>27% of these attacks targeted software updates</a:t>
            </a:r>
            <a:r>
              <a:rPr lang="en-US" dirty="0"/>
              <a:t> to insert malicious code against sometimes </a:t>
            </a:r>
            <a:r>
              <a:rPr lang="en-US" b="1" dirty="0"/>
              <a:t>millions of targets</a:t>
            </a:r>
          </a:p>
          <a:p>
            <a:r>
              <a:rPr lang="en-US" b="1" dirty="0"/>
              <a:t>Poisoning Open-Source Code:</a:t>
            </a:r>
            <a:r>
              <a:rPr lang="en-US" dirty="0"/>
              <a:t> These incidents saw attackers either modify open-source code by gaining account access or post their own packages with names similar to common examples</a:t>
            </a:r>
          </a:p>
          <a:p>
            <a:r>
              <a:rPr lang="en-US" b="1" dirty="0"/>
              <a:t>Targeting App Stores:</a:t>
            </a:r>
            <a:r>
              <a:rPr lang="en-US" dirty="0"/>
              <a:t> </a:t>
            </a:r>
            <a:r>
              <a:rPr lang="en-US" b="1" dirty="0"/>
              <a:t>22% of these attacks targeted app stores</a:t>
            </a:r>
            <a:r>
              <a:rPr lang="en-US" dirty="0"/>
              <a:t> like the Google Play Store, Apple’s App Store, and other third-party app hubs to spread malware </a:t>
            </a:r>
          </a:p>
        </p:txBody>
      </p:sp>
      <p:sp>
        <p:nvSpPr>
          <p:cNvPr id="8" name="TextBox 7">
            <a:extLst>
              <a:ext uri="{FF2B5EF4-FFF2-40B4-BE49-F238E27FC236}">
                <a16:creationId xmlns:a16="http://schemas.microsoft.com/office/drawing/2014/main" id="{781AF7B1-94B3-4591-9532-BF9CAD2252F0}"/>
              </a:ext>
            </a:extLst>
          </p:cNvPr>
          <p:cNvSpPr txBox="1"/>
          <p:nvPr/>
        </p:nvSpPr>
        <p:spPr>
          <a:xfrm>
            <a:off x="350520" y="6370320"/>
            <a:ext cx="8165953" cy="276999"/>
          </a:xfrm>
          <a:prstGeom prst="rect">
            <a:avLst/>
          </a:prstGeom>
          <a:noFill/>
        </p:spPr>
        <p:txBody>
          <a:bodyPr wrap="none" rtlCol="0">
            <a:spAutoFit/>
          </a:bodyPr>
          <a:lstStyle/>
          <a:p>
            <a:r>
              <a:rPr lang="en-US" sz="1200" dirty="0">
                <a:hlinkClick r:id="rId2"/>
              </a:rPr>
              <a:t>https://www.atlanticcouncil.org/programs/scowcroft-center-for-strategy-and-security/cyber-statecraft-initiative/breaking-trust/</a:t>
            </a:r>
            <a:r>
              <a:rPr lang="en-US" sz="1200" dirty="0"/>
              <a:t> </a:t>
            </a:r>
          </a:p>
        </p:txBody>
      </p:sp>
      <p:sp>
        <p:nvSpPr>
          <p:cNvPr id="3" name="Slide Number Placeholder 2">
            <a:extLst>
              <a:ext uri="{FF2B5EF4-FFF2-40B4-BE49-F238E27FC236}">
                <a16:creationId xmlns:a16="http://schemas.microsoft.com/office/drawing/2014/main" id="{94C581C0-F211-4358-8B80-DD7B5313868E}"/>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12</a:t>
            </a:fld>
            <a:endParaRPr lang="en-US"/>
          </a:p>
        </p:txBody>
      </p:sp>
    </p:spTree>
    <p:extLst>
      <p:ext uri="{BB962C8B-B14F-4D97-AF65-F5344CB8AC3E}">
        <p14:creationId xmlns:p14="http://schemas.microsoft.com/office/powerpoint/2010/main" val="106213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E839-6E2B-4591-95BC-F7835C649991}"/>
              </a:ext>
            </a:extLst>
          </p:cNvPr>
          <p:cNvSpPr>
            <a:spLocks noGrp="1"/>
          </p:cNvSpPr>
          <p:nvPr>
            <p:ph type="title"/>
          </p:nvPr>
        </p:nvSpPr>
        <p:spPr>
          <a:xfrm>
            <a:off x="406401" y="1029435"/>
            <a:ext cx="7916984" cy="555526"/>
          </a:xfrm>
        </p:spPr>
        <p:txBody>
          <a:bodyPr>
            <a:normAutofit fontScale="90000"/>
          </a:bodyPr>
          <a:lstStyle/>
          <a:p>
            <a:r>
              <a:rPr lang="en-US" dirty="0"/>
              <a:t>CIP-010-3 NERC Guidance</a:t>
            </a:r>
          </a:p>
        </p:txBody>
      </p:sp>
      <p:sp>
        <p:nvSpPr>
          <p:cNvPr id="3" name="Content Placeholder 2">
            <a:extLst>
              <a:ext uri="{FF2B5EF4-FFF2-40B4-BE49-F238E27FC236}">
                <a16:creationId xmlns:a16="http://schemas.microsoft.com/office/drawing/2014/main" id="{CAAF2E3D-F0A6-4637-845B-DCEAA721DDA7}"/>
              </a:ext>
            </a:extLst>
          </p:cNvPr>
          <p:cNvSpPr>
            <a:spLocks noGrp="1"/>
          </p:cNvSpPr>
          <p:nvPr>
            <p:ph idx="1"/>
          </p:nvPr>
        </p:nvSpPr>
        <p:spPr>
          <a:xfrm>
            <a:off x="406401" y="1752600"/>
            <a:ext cx="7916984" cy="4693920"/>
          </a:xfrm>
        </p:spPr>
        <p:txBody>
          <a:bodyPr>
            <a:normAutofit fontScale="92500" lnSpcReduction="20000"/>
          </a:bodyPr>
          <a:lstStyle/>
          <a:p>
            <a:r>
              <a:rPr lang="en-US" dirty="0"/>
              <a:t>The concept of software verification (</a:t>
            </a:r>
            <a:r>
              <a:rPr lang="en-US" b="1" u="sng" dirty="0"/>
              <a:t>verifying the identity of the software source and the integrity of the software obtained from the software source) is a key control in preventing the introduction of malware or counterfeit software.</a:t>
            </a:r>
            <a:r>
              <a:rPr lang="en-US" dirty="0"/>
              <a:t> </a:t>
            </a:r>
          </a:p>
          <a:p>
            <a:r>
              <a:rPr lang="en-US" b="1" u="sng" dirty="0"/>
              <a:t>Processes or procedural controls that require users to obtain software directly from the developer or vendor’s preferred delivery methods. </a:t>
            </a:r>
          </a:p>
          <a:p>
            <a:r>
              <a:rPr lang="en-US" dirty="0"/>
              <a:t>A Responsible Entity may demonstrate compliance with CIP-010-3 R1, Part 1.6 by using processes for software updates that technically enforce that only digitally signed software is installed. </a:t>
            </a:r>
          </a:p>
          <a:p>
            <a:pPr lvl="1"/>
            <a:r>
              <a:rPr lang="en-US" b="1" u="sng" dirty="0"/>
              <a:t>This guidance could lead to some really bad outcomes!</a:t>
            </a:r>
          </a:p>
          <a:p>
            <a:pPr lvl="1"/>
            <a:r>
              <a:rPr lang="en-US" b="1" u="sng" dirty="0"/>
              <a:t>See Common Misconceptions later in the presentation to see why.</a:t>
            </a:r>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111F4D-7A5F-41C6-A64F-E3CFE1605F32}"/>
              </a:ext>
            </a:extLst>
          </p:cNvPr>
          <p:cNvSpPr txBox="1"/>
          <p:nvPr/>
        </p:nvSpPr>
        <p:spPr>
          <a:xfrm>
            <a:off x="10161" y="6278880"/>
            <a:ext cx="9133839" cy="600164"/>
          </a:xfrm>
          <a:prstGeom prst="rect">
            <a:avLst/>
          </a:prstGeom>
          <a:noFill/>
        </p:spPr>
        <p:txBody>
          <a:bodyPr wrap="square" rtlCol="0">
            <a:spAutoFit/>
          </a:bodyPr>
          <a:lstStyle/>
          <a:p>
            <a:r>
              <a:rPr lang="en-US" sz="1100" dirty="0">
                <a:hlinkClick r:id="rId2"/>
              </a:rPr>
              <a:t>https://www.nerc.com/pa/comp/guidance/EROEndorsedImplementationGuidance/CIP-010-3%20R1.6%20Software%20Integrity%20and%20Authenticity.pdf</a:t>
            </a:r>
            <a:endParaRPr lang="en-US" sz="1100" dirty="0"/>
          </a:p>
          <a:p>
            <a:r>
              <a:rPr lang="en-US" sz="1100" dirty="0">
                <a:hlinkClick r:id="rId3"/>
              </a:rPr>
              <a:t>https://www.nerc.com/pa/Stand/Reliability%20Standards%20Complete%20Set/RSCompleteSet.pdf</a:t>
            </a:r>
            <a:r>
              <a:rPr lang="en-US" sz="1100" dirty="0"/>
              <a:t> </a:t>
            </a:r>
          </a:p>
          <a:p>
            <a:endParaRPr lang="en-US" sz="1100" dirty="0"/>
          </a:p>
        </p:txBody>
      </p:sp>
      <p:sp>
        <p:nvSpPr>
          <p:cNvPr id="6" name="Slide Number Placeholder 5">
            <a:extLst>
              <a:ext uri="{FF2B5EF4-FFF2-40B4-BE49-F238E27FC236}">
                <a16:creationId xmlns:a16="http://schemas.microsoft.com/office/drawing/2014/main" id="{17C0727F-AD80-4354-AA55-09EB9949062C}"/>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13</a:t>
            </a:fld>
            <a:endParaRPr lang="en-US"/>
          </a:p>
        </p:txBody>
      </p:sp>
    </p:spTree>
    <p:extLst>
      <p:ext uri="{BB962C8B-B14F-4D97-AF65-F5344CB8AC3E}">
        <p14:creationId xmlns:p14="http://schemas.microsoft.com/office/powerpoint/2010/main" val="199484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DB93-430E-41E9-AC81-2A607AE7AD10}"/>
              </a:ext>
            </a:extLst>
          </p:cNvPr>
          <p:cNvSpPr>
            <a:spLocks noGrp="1"/>
          </p:cNvSpPr>
          <p:nvPr>
            <p:ph type="title"/>
          </p:nvPr>
        </p:nvSpPr>
        <p:spPr/>
        <p:txBody>
          <a:bodyPr/>
          <a:lstStyle/>
          <a:p>
            <a:r>
              <a:rPr lang="en-US" dirty="0"/>
              <a:t>FERC White Paper and NIST CSF</a:t>
            </a:r>
          </a:p>
        </p:txBody>
      </p:sp>
      <p:sp>
        <p:nvSpPr>
          <p:cNvPr id="3" name="Content Placeholder 2">
            <a:extLst>
              <a:ext uri="{FF2B5EF4-FFF2-40B4-BE49-F238E27FC236}">
                <a16:creationId xmlns:a16="http://schemas.microsoft.com/office/drawing/2014/main" id="{4BEBE5A2-2CF9-47B7-864E-57DAB42F0D5F}"/>
              </a:ext>
            </a:extLst>
          </p:cNvPr>
          <p:cNvSpPr>
            <a:spLocks noGrp="1"/>
          </p:cNvSpPr>
          <p:nvPr>
            <p:ph idx="1"/>
          </p:nvPr>
        </p:nvSpPr>
        <p:spPr>
          <a:xfrm>
            <a:off x="406401" y="2122714"/>
            <a:ext cx="7916984" cy="4245429"/>
          </a:xfrm>
        </p:spPr>
        <p:txBody>
          <a:bodyPr>
            <a:normAutofit fontScale="85000" lnSpcReduction="10000"/>
          </a:bodyPr>
          <a:lstStyle/>
          <a:p>
            <a:r>
              <a:rPr lang="en-US" dirty="0">
                <a:hlinkClick r:id="rId2"/>
              </a:rPr>
              <a:t>NIST Cybersecurity Framework V1.1, April 2018</a:t>
            </a:r>
            <a:endParaRPr lang="en-US" dirty="0"/>
          </a:p>
          <a:p>
            <a:r>
              <a:rPr lang="en-US" dirty="0">
                <a:hlinkClick r:id="rId3"/>
              </a:rPr>
              <a:t>FERC Cybersecurity White Paper 6/18/2020</a:t>
            </a:r>
            <a:endParaRPr lang="en-US" dirty="0"/>
          </a:p>
          <a:p>
            <a:r>
              <a:rPr lang="en-US" dirty="0"/>
              <a:t>NIST CSF, a framework to implement best practices</a:t>
            </a:r>
          </a:p>
          <a:p>
            <a:r>
              <a:rPr lang="en-US" dirty="0"/>
              <a:t>FERC WP, suggests that NIST CSF may be appropriate for “cybersecurity best practices” in the Bulk Electric System</a:t>
            </a:r>
          </a:p>
          <a:p>
            <a:r>
              <a:rPr lang="en-US" dirty="0"/>
              <a:t>The software risk assessment approach described in this webinar follows the NIST CSF Identify function (ID.RA, ID.RM and ID.SC) and Protect function PR.DS-6 	</a:t>
            </a:r>
          </a:p>
          <a:p>
            <a:r>
              <a:rPr lang="en-US" dirty="0"/>
              <a:t>The risk assessment approach described in this session may serve as an example of a cybersecurity control that could be eligible for additional incentive compensation (2%), if FERC proceeds with it’s proposal in the white paper</a:t>
            </a:r>
          </a:p>
        </p:txBody>
      </p:sp>
      <p:sp>
        <p:nvSpPr>
          <p:cNvPr id="5" name="Slide Number Placeholder 4">
            <a:extLst>
              <a:ext uri="{FF2B5EF4-FFF2-40B4-BE49-F238E27FC236}">
                <a16:creationId xmlns:a16="http://schemas.microsoft.com/office/drawing/2014/main" id="{97C08F34-3AA3-42A6-8D98-3C65846F4A36}"/>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14</a:t>
            </a:fld>
            <a:endParaRPr lang="en-US"/>
          </a:p>
        </p:txBody>
      </p:sp>
    </p:spTree>
    <p:extLst>
      <p:ext uri="{BB962C8B-B14F-4D97-AF65-F5344CB8AC3E}">
        <p14:creationId xmlns:p14="http://schemas.microsoft.com/office/powerpoint/2010/main" val="16828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7014-C9DC-4888-9E0B-D227A17ED6DD}"/>
              </a:ext>
            </a:extLst>
          </p:cNvPr>
          <p:cNvSpPr>
            <a:spLocks noGrp="1"/>
          </p:cNvSpPr>
          <p:nvPr>
            <p:ph type="title"/>
          </p:nvPr>
        </p:nvSpPr>
        <p:spPr/>
        <p:txBody>
          <a:bodyPr>
            <a:normAutofit fontScale="90000"/>
          </a:bodyPr>
          <a:lstStyle/>
          <a:p>
            <a:r>
              <a:rPr lang="en-US" dirty="0"/>
              <a:t>Evaluating Risk and Establishing Trust</a:t>
            </a:r>
            <a:br>
              <a:rPr lang="en-US" dirty="0"/>
            </a:br>
            <a:r>
              <a:rPr lang="en-US" dirty="0"/>
              <a:t>Triangulating Corroborating Evidence</a:t>
            </a:r>
          </a:p>
        </p:txBody>
      </p:sp>
      <p:sp>
        <p:nvSpPr>
          <p:cNvPr id="4" name="Isosceles Triangle 3">
            <a:extLst>
              <a:ext uri="{FF2B5EF4-FFF2-40B4-BE49-F238E27FC236}">
                <a16:creationId xmlns:a16="http://schemas.microsoft.com/office/drawing/2014/main" id="{E0A72F41-86B0-432B-8F11-8CCEA58311B7}"/>
              </a:ext>
            </a:extLst>
          </p:cNvPr>
          <p:cNvSpPr/>
          <p:nvPr/>
        </p:nvSpPr>
        <p:spPr>
          <a:xfrm>
            <a:off x="2438400" y="2834640"/>
            <a:ext cx="3642360" cy="29634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TRUST</a:t>
            </a:r>
          </a:p>
        </p:txBody>
      </p:sp>
      <p:sp>
        <p:nvSpPr>
          <p:cNvPr id="5" name="Rectangle 4">
            <a:extLst>
              <a:ext uri="{FF2B5EF4-FFF2-40B4-BE49-F238E27FC236}">
                <a16:creationId xmlns:a16="http://schemas.microsoft.com/office/drawing/2014/main" id="{234639C1-5884-4F7C-A8BA-5863F7A1A078}"/>
              </a:ext>
            </a:extLst>
          </p:cNvPr>
          <p:cNvSpPr/>
          <p:nvPr/>
        </p:nvSpPr>
        <p:spPr>
          <a:xfrm>
            <a:off x="6004560" y="5539647"/>
            <a:ext cx="3063240" cy="369332"/>
          </a:xfrm>
          <a:prstGeom prst="rect">
            <a:avLst/>
          </a:prstGeom>
        </p:spPr>
        <p:txBody>
          <a:bodyPr wrap="square">
            <a:spAutoFit/>
          </a:bodyPr>
          <a:lstStyle/>
          <a:p>
            <a:r>
              <a:rPr lang="en-US" dirty="0"/>
              <a:t>Ground Truth/Vulnerabilities</a:t>
            </a:r>
          </a:p>
        </p:txBody>
      </p:sp>
      <p:sp>
        <p:nvSpPr>
          <p:cNvPr id="6" name="Rectangle 5">
            <a:extLst>
              <a:ext uri="{FF2B5EF4-FFF2-40B4-BE49-F238E27FC236}">
                <a16:creationId xmlns:a16="http://schemas.microsoft.com/office/drawing/2014/main" id="{2FA573EA-DA99-4FF0-9A42-802F89EB87CC}"/>
              </a:ext>
            </a:extLst>
          </p:cNvPr>
          <p:cNvSpPr/>
          <p:nvPr/>
        </p:nvSpPr>
        <p:spPr>
          <a:xfrm>
            <a:off x="2625349" y="2444428"/>
            <a:ext cx="3285771" cy="369332"/>
          </a:xfrm>
          <a:prstGeom prst="rect">
            <a:avLst/>
          </a:prstGeom>
        </p:spPr>
        <p:txBody>
          <a:bodyPr wrap="none">
            <a:spAutoFit/>
          </a:bodyPr>
          <a:lstStyle/>
          <a:p>
            <a:r>
              <a:rPr lang="en-US" dirty="0"/>
              <a:t>Software SBOM/Digital Signature</a:t>
            </a:r>
          </a:p>
        </p:txBody>
      </p:sp>
      <p:sp>
        <p:nvSpPr>
          <p:cNvPr id="7" name="Rectangle 6">
            <a:extLst>
              <a:ext uri="{FF2B5EF4-FFF2-40B4-BE49-F238E27FC236}">
                <a16:creationId xmlns:a16="http://schemas.microsoft.com/office/drawing/2014/main" id="{AB7458B4-1940-4395-BD7F-381720C9CFB8}"/>
              </a:ext>
            </a:extLst>
          </p:cNvPr>
          <p:cNvSpPr/>
          <p:nvPr/>
        </p:nvSpPr>
        <p:spPr>
          <a:xfrm>
            <a:off x="246392" y="5552460"/>
            <a:ext cx="2353145" cy="369332"/>
          </a:xfrm>
          <a:prstGeom prst="rect">
            <a:avLst/>
          </a:prstGeom>
        </p:spPr>
        <p:txBody>
          <a:bodyPr wrap="none">
            <a:spAutoFit/>
          </a:bodyPr>
          <a:lstStyle/>
          <a:p>
            <a:r>
              <a:rPr lang="en-US" dirty="0"/>
              <a:t>Vendor supplied data* </a:t>
            </a:r>
          </a:p>
        </p:txBody>
      </p:sp>
      <p:sp>
        <p:nvSpPr>
          <p:cNvPr id="3" name="TextBox 2">
            <a:extLst>
              <a:ext uri="{FF2B5EF4-FFF2-40B4-BE49-F238E27FC236}">
                <a16:creationId xmlns:a16="http://schemas.microsoft.com/office/drawing/2014/main" id="{109C3305-04F8-4E60-8DEB-FF2A338558F9}"/>
              </a:ext>
            </a:extLst>
          </p:cNvPr>
          <p:cNvSpPr txBox="1"/>
          <p:nvPr/>
        </p:nvSpPr>
        <p:spPr>
          <a:xfrm>
            <a:off x="228600" y="6492240"/>
            <a:ext cx="3840731" cy="276999"/>
          </a:xfrm>
          <a:prstGeom prst="rect">
            <a:avLst/>
          </a:prstGeom>
          <a:noFill/>
        </p:spPr>
        <p:txBody>
          <a:bodyPr wrap="none" rtlCol="0">
            <a:spAutoFit/>
          </a:bodyPr>
          <a:lstStyle/>
          <a:p>
            <a:r>
              <a:rPr lang="en-US" sz="1200" dirty="0"/>
              <a:t>* Refer </a:t>
            </a:r>
            <a:r>
              <a:rPr lang="en-US" sz="1200" dirty="0">
                <a:hlinkClick r:id="rId2"/>
              </a:rPr>
              <a:t>to EEI Supply Chain Procurement  Model for details</a:t>
            </a:r>
            <a:endParaRPr lang="en-US" sz="1200" dirty="0"/>
          </a:p>
        </p:txBody>
      </p:sp>
      <p:sp>
        <p:nvSpPr>
          <p:cNvPr id="9" name="Slide Number Placeholder 8">
            <a:extLst>
              <a:ext uri="{FF2B5EF4-FFF2-40B4-BE49-F238E27FC236}">
                <a16:creationId xmlns:a16="http://schemas.microsoft.com/office/drawing/2014/main" id="{5C962425-2255-4118-A543-4903EA25E0B6}"/>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15</a:t>
            </a:fld>
            <a:endParaRPr lang="en-US"/>
          </a:p>
        </p:txBody>
      </p:sp>
    </p:spTree>
    <p:extLst>
      <p:ext uri="{BB962C8B-B14F-4D97-AF65-F5344CB8AC3E}">
        <p14:creationId xmlns:p14="http://schemas.microsoft.com/office/powerpoint/2010/main" val="304016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F878-07B4-40A2-87FD-DBDFFDD20C0A}"/>
              </a:ext>
            </a:extLst>
          </p:cNvPr>
          <p:cNvSpPr>
            <a:spLocks noGrp="1"/>
          </p:cNvSpPr>
          <p:nvPr>
            <p:ph type="title"/>
          </p:nvPr>
        </p:nvSpPr>
        <p:spPr/>
        <p:txBody>
          <a:bodyPr/>
          <a:lstStyle/>
          <a:p>
            <a:r>
              <a:rPr lang="en-US" dirty="0"/>
              <a:t>Software Risks</a:t>
            </a:r>
          </a:p>
        </p:txBody>
      </p:sp>
      <p:sp>
        <p:nvSpPr>
          <p:cNvPr id="3" name="Content Placeholder 2">
            <a:extLst>
              <a:ext uri="{FF2B5EF4-FFF2-40B4-BE49-F238E27FC236}">
                <a16:creationId xmlns:a16="http://schemas.microsoft.com/office/drawing/2014/main" id="{F7EADAAF-92B4-4AEB-8909-83161061E1D3}"/>
              </a:ext>
            </a:extLst>
          </p:cNvPr>
          <p:cNvSpPr>
            <a:spLocks noGrp="1"/>
          </p:cNvSpPr>
          <p:nvPr>
            <p:ph idx="1"/>
          </p:nvPr>
        </p:nvSpPr>
        <p:spPr>
          <a:xfrm>
            <a:off x="406401" y="2057400"/>
            <a:ext cx="7916984" cy="4119563"/>
          </a:xfrm>
        </p:spPr>
        <p:txBody>
          <a:bodyPr/>
          <a:lstStyle/>
          <a:p>
            <a:r>
              <a:rPr lang="en-US" dirty="0"/>
              <a:t>Risks inherent in a software object, regardless of where it was acquired</a:t>
            </a:r>
          </a:p>
          <a:p>
            <a:pPr lvl="1"/>
            <a:r>
              <a:rPr lang="en-US" dirty="0"/>
              <a:t>Embedded malware (i.e. RATs, Ransomware, mining, worms, etc.)</a:t>
            </a:r>
          </a:p>
          <a:p>
            <a:pPr lvl="1"/>
            <a:r>
              <a:rPr lang="en-US" dirty="0"/>
              <a:t>Vulnerabilities and Exploits</a:t>
            </a:r>
          </a:p>
          <a:p>
            <a:pPr lvl="1"/>
            <a:r>
              <a:rPr lang="en-US" dirty="0"/>
              <a:t>Fakes</a:t>
            </a:r>
          </a:p>
          <a:p>
            <a:pPr lvl="1"/>
            <a:r>
              <a:rPr lang="en-US" dirty="0"/>
              <a:t>Backdoors</a:t>
            </a:r>
          </a:p>
          <a:p>
            <a:pPr lvl="1"/>
            <a:r>
              <a:rPr lang="en-US" dirty="0"/>
              <a:t>Third Party embedded objects (Open Source)</a:t>
            </a:r>
          </a:p>
          <a:p>
            <a:pPr lvl="1"/>
            <a:r>
              <a:rPr lang="en-US" dirty="0"/>
              <a:t>External Dependencies, i.e. WEB API’s</a:t>
            </a:r>
          </a:p>
          <a:p>
            <a:pPr lvl="1"/>
            <a:r>
              <a:rPr lang="en-US" dirty="0"/>
              <a:t>Others, yet to be discovered (inevitable) </a:t>
            </a:r>
          </a:p>
        </p:txBody>
      </p:sp>
      <p:sp>
        <p:nvSpPr>
          <p:cNvPr id="5" name="Slide Number Placeholder 4">
            <a:extLst>
              <a:ext uri="{FF2B5EF4-FFF2-40B4-BE49-F238E27FC236}">
                <a16:creationId xmlns:a16="http://schemas.microsoft.com/office/drawing/2014/main" id="{0CA04217-2818-46C5-AF85-4176F5508CEA}"/>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16</a:t>
            </a:fld>
            <a:endParaRPr lang="en-US"/>
          </a:p>
        </p:txBody>
      </p:sp>
    </p:spTree>
    <p:extLst>
      <p:ext uri="{BB962C8B-B14F-4D97-AF65-F5344CB8AC3E}">
        <p14:creationId xmlns:p14="http://schemas.microsoft.com/office/powerpoint/2010/main" val="94941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50D0-B540-4166-88E2-1821C4F2FA72}"/>
              </a:ext>
            </a:extLst>
          </p:cNvPr>
          <p:cNvSpPr>
            <a:spLocks noGrp="1"/>
          </p:cNvSpPr>
          <p:nvPr>
            <p:ph type="title"/>
          </p:nvPr>
        </p:nvSpPr>
        <p:spPr>
          <a:xfrm>
            <a:off x="406401" y="1029435"/>
            <a:ext cx="7916984" cy="768886"/>
          </a:xfrm>
        </p:spPr>
        <p:txBody>
          <a:bodyPr/>
          <a:lstStyle/>
          <a:p>
            <a:r>
              <a:rPr lang="en-US" dirty="0"/>
              <a:t>Value at Risk</a:t>
            </a:r>
          </a:p>
        </p:txBody>
      </p:sp>
      <p:sp>
        <p:nvSpPr>
          <p:cNvPr id="3" name="Content Placeholder 2">
            <a:extLst>
              <a:ext uri="{FF2B5EF4-FFF2-40B4-BE49-F238E27FC236}">
                <a16:creationId xmlns:a16="http://schemas.microsoft.com/office/drawing/2014/main" id="{2E85BF91-7C14-4360-96E7-D197F8C3D2B0}"/>
              </a:ext>
            </a:extLst>
          </p:cNvPr>
          <p:cNvSpPr>
            <a:spLocks noGrp="1"/>
          </p:cNvSpPr>
          <p:nvPr>
            <p:ph idx="1"/>
          </p:nvPr>
        </p:nvSpPr>
        <p:spPr>
          <a:xfrm>
            <a:off x="406400" y="1798320"/>
            <a:ext cx="8493759" cy="4724399"/>
          </a:xfrm>
        </p:spPr>
        <p:txBody>
          <a:bodyPr>
            <a:normAutofit/>
          </a:bodyPr>
          <a:lstStyle/>
          <a:p>
            <a:r>
              <a:rPr lang="en-US" dirty="0"/>
              <a:t>Understanding the risk associated with your supply chain is key to ensuring security measures and mitigations are proportionate, effective and responsive</a:t>
            </a:r>
          </a:p>
          <a:p>
            <a:r>
              <a:rPr lang="en-US" dirty="0"/>
              <a:t>Credit Rating Agencies beginning to factor-in cybersecurity controls in GRC assessments, i.e. </a:t>
            </a:r>
            <a:r>
              <a:rPr lang="en-US" dirty="0">
                <a:hlinkClick r:id="rId2"/>
              </a:rPr>
              <a:t>Moody’s/Team8 Cyber Assessments startup</a:t>
            </a:r>
            <a:endParaRPr lang="en-US" dirty="0"/>
          </a:p>
          <a:p>
            <a:r>
              <a:rPr lang="en-US" dirty="0"/>
              <a:t>Board of Directors and Executives care deeply about credit ratings!</a:t>
            </a:r>
          </a:p>
          <a:p>
            <a:r>
              <a:rPr lang="en-US" dirty="0"/>
              <a:t>Cost of a breach: $730k – $1.4M</a:t>
            </a:r>
          </a:p>
          <a:p>
            <a:pPr lvl="1"/>
            <a:r>
              <a:rPr lang="en-US" dirty="0">
                <a:hlinkClick r:id="rId3"/>
              </a:rPr>
              <a:t>Norsk Hydro</a:t>
            </a:r>
            <a:r>
              <a:rPr lang="en-US" dirty="0"/>
              <a:t>, estimated at $64 - 76M</a:t>
            </a:r>
          </a:p>
          <a:p>
            <a:pPr lvl="1"/>
            <a:r>
              <a:rPr lang="en-US" dirty="0">
                <a:hlinkClick r:id="rId4"/>
              </a:rPr>
              <a:t>MAERSK</a:t>
            </a:r>
            <a:r>
              <a:rPr lang="en-US" dirty="0"/>
              <a:t> Not Petya attack: $200-300M</a:t>
            </a:r>
          </a:p>
        </p:txBody>
      </p:sp>
      <p:sp>
        <p:nvSpPr>
          <p:cNvPr id="5" name="Slide Number Placeholder 4">
            <a:extLst>
              <a:ext uri="{FF2B5EF4-FFF2-40B4-BE49-F238E27FC236}">
                <a16:creationId xmlns:a16="http://schemas.microsoft.com/office/drawing/2014/main" id="{D7D808AF-8016-43B1-8418-74B1FF4CD162}"/>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17</a:t>
            </a:fld>
            <a:endParaRPr lang="en-US"/>
          </a:p>
        </p:txBody>
      </p:sp>
    </p:spTree>
    <p:extLst>
      <p:ext uri="{BB962C8B-B14F-4D97-AF65-F5344CB8AC3E}">
        <p14:creationId xmlns:p14="http://schemas.microsoft.com/office/powerpoint/2010/main" val="416180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EFBF-68C7-49F6-9A42-546A1702A3C3}"/>
              </a:ext>
            </a:extLst>
          </p:cNvPr>
          <p:cNvSpPr>
            <a:spLocks noGrp="1"/>
          </p:cNvSpPr>
          <p:nvPr>
            <p:ph type="title"/>
          </p:nvPr>
        </p:nvSpPr>
        <p:spPr/>
        <p:txBody>
          <a:bodyPr/>
          <a:lstStyle/>
          <a:p>
            <a:r>
              <a:rPr lang="en-US" dirty="0"/>
              <a:t>Cyber Insurance Realities</a:t>
            </a:r>
          </a:p>
        </p:txBody>
      </p:sp>
      <p:sp>
        <p:nvSpPr>
          <p:cNvPr id="7" name="Rectangle 6">
            <a:extLst>
              <a:ext uri="{FF2B5EF4-FFF2-40B4-BE49-F238E27FC236}">
                <a16:creationId xmlns:a16="http://schemas.microsoft.com/office/drawing/2014/main" id="{0A9D6475-33CD-4476-AEA3-CA3BB1381D06}"/>
              </a:ext>
            </a:extLst>
          </p:cNvPr>
          <p:cNvSpPr/>
          <p:nvPr/>
        </p:nvSpPr>
        <p:spPr>
          <a:xfrm>
            <a:off x="853440" y="5984855"/>
            <a:ext cx="7218472" cy="923330"/>
          </a:xfrm>
          <a:prstGeom prst="rect">
            <a:avLst/>
          </a:prstGeom>
        </p:spPr>
        <p:txBody>
          <a:bodyPr wrap="square">
            <a:spAutoFit/>
          </a:bodyPr>
          <a:lstStyle/>
          <a:p>
            <a:r>
              <a:rPr lang="en-US" dirty="0">
                <a:hlinkClick r:id="rId2"/>
              </a:rPr>
              <a:t>https://www.bloomberg.com/news/features/2020-07-23/how-to-survive-ransomware-attack-without-paying-ransom</a:t>
            </a:r>
            <a:r>
              <a:rPr lang="en-US" dirty="0"/>
              <a:t> </a:t>
            </a:r>
          </a:p>
          <a:p>
            <a:endParaRPr lang="en-US" dirty="0"/>
          </a:p>
        </p:txBody>
      </p:sp>
      <p:grpSp>
        <p:nvGrpSpPr>
          <p:cNvPr id="12" name="Group 11">
            <a:extLst>
              <a:ext uri="{FF2B5EF4-FFF2-40B4-BE49-F238E27FC236}">
                <a16:creationId xmlns:a16="http://schemas.microsoft.com/office/drawing/2014/main" id="{FD5436A7-CAC0-43A5-A097-90ABF0906A08}"/>
              </a:ext>
            </a:extLst>
          </p:cNvPr>
          <p:cNvGrpSpPr/>
          <p:nvPr/>
        </p:nvGrpSpPr>
        <p:grpSpPr>
          <a:xfrm>
            <a:off x="654386" y="2546789"/>
            <a:ext cx="7417526" cy="3396811"/>
            <a:chOff x="654386" y="2546789"/>
            <a:chExt cx="7417526" cy="3396811"/>
          </a:xfrm>
        </p:grpSpPr>
        <p:pic>
          <p:nvPicPr>
            <p:cNvPr id="6" name="Picture 5">
              <a:extLst>
                <a:ext uri="{FF2B5EF4-FFF2-40B4-BE49-F238E27FC236}">
                  <a16:creationId xmlns:a16="http://schemas.microsoft.com/office/drawing/2014/main" id="{F2BE6C8D-6910-4AC3-9153-34D4325AFB8B}"/>
                </a:ext>
              </a:extLst>
            </p:cNvPr>
            <p:cNvPicPr>
              <a:picLocks noChangeAspect="1"/>
            </p:cNvPicPr>
            <p:nvPr/>
          </p:nvPicPr>
          <p:blipFill>
            <a:blip r:embed="rId3"/>
            <a:stretch>
              <a:fillRect/>
            </a:stretch>
          </p:blipFill>
          <p:spPr>
            <a:xfrm>
              <a:off x="654386" y="2546789"/>
              <a:ext cx="7417526" cy="3396811"/>
            </a:xfrm>
            <a:prstGeom prst="rect">
              <a:avLst/>
            </a:prstGeom>
          </p:spPr>
        </p:pic>
        <p:sp>
          <p:nvSpPr>
            <p:cNvPr id="8" name="Rectangle 7">
              <a:extLst>
                <a:ext uri="{FF2B5EF4-FFF2-40B4-BE49-F238E27FC236}">
                  <a16:creationId xmlns:a16="http://schemas.microsoft.com/office/drawing/2014/main" id="{639C9127-1A62-47E5-9BA6-C543AAC92ACB}"/>
                </a:ext>
              </a:extLst>
            </p:cNvPr>
            <p:cNvSpPr/>
            <p:nvPr/>
          </p:nvSpPr>
          <p:spPr>
            <a:xfrm>
              <a:off x="2148840" y="4069080"/>
              <a:ext cx="5486400" cy="335280"/>
            </a:xfrm>
            <a:prstGeom prst="rect">
              <a:avLst/>
            </a:prstGeom>
            <a:solidFill>
              <a:srgbClr val="FFFF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5851017-BCEE-469E-8C41-364870F9E78A}"/>
                </a:ext>
              </a:extLst>
            </p:cNvPr>
            <p:cNvSpPr/>
            <p:nvPr/>
          </p:nvSpPr>
          <p:spPr>
            <a:xfrm>
              <a:off x="762000" y="4480560"/>
              <a:ext cx="6979920" cy="335280"/>
            </a:xfrm>
            <a:prstGeom prst="rect">
              <a:avLst/>
            </a:prstGeom>
            <a:solidFill>
              <a:srgbClr val="FFFF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F4A373-5509-4188-A63E-C5CDDB57EE9D}"/>
                </a:ext>
              </a:extLst>
            </p:cNvPr>
            <p:cNvSpPr/>
            <p:nvPr/>
          </p:nvSpPr>
          <p:spPr>
            <a:xfrm>
              <a:off x="777240" y="4892040"/>
              <a:ext cx="7132320" cy="335280"/>
            </a:xfrm>
            <a:prstGeom prst="rect">
              <a:avLst/>
            </a:prstGeom>
            <a:solidFill>
              <a:srgbClr val="FFFF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820489-DAC8-4754-8DDB-2DBF6CB9A8E8}"/>
                </a:ext>
              </a:extLst>
            </p:cNvPr>
            <p:cNvSpPr/>
            <p:nvPr/>
          </p:nvSpPr>
          <p:spPr>
            <a:xfrm>
              <a:off x="792480" y="5273040"/>
              <a:ext cx="822960" cy="335280"/>
            </a:xfrm>
            <a:prstGeom prst="rect">
              <a:avLst/>
            </a:prstGeom>
            <a:solidFill>
              <a:srgbClr val="FFFF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4B7ECA74-F180-4FAE-8365-16246C41569C}"/>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18</a:t>
            </a:fld>
            <a:endParaRPr lang="en-US"/>
          </a:p>
        </p:txBody>
      </p:sp>
    </p:spTree>
    <p:extLst>
      <p:ext uri="{BB962C8B-B14F-4D97-AF65-F5344CB8AC3E}">
        <p14:creationId xmlns:p14="http://schemas.microsoft.com/office/powerpoint/2010/main" val="155183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8CC6-4509-4E0B-BFC5-C69E46D4E8CE}"/>
              </a:ext>
            </a:extLst>
          </p:cNvPr>
          <p:cNvSpPr>
            <a:spLocks noGrp="1"/>
          </p:cNvSpPr>
          <p:nvPr>
            <p:ph type="title"/>
          </p:nvPr>
        </p:nvSpPr>
        <p:spPr>
          <a:xfrm>
            <a:off x="406401" y="1029435"/>
            <a:ext cx="7916984" cy="753646"/>
          </a:xfrm>
        </p:spPr>
        <p:txBody>
          <a:bodyPr>
            <a:normAutofit fontScale="90000"/>
          </a:bodyPr>
          <a:lstStyle/>
          <a:p>
            <a:r>
              <a:rPr lang="en-US" dirty="0"/>
              <a:t>Software Risk Assessment Steps</a:t>
            </a:r>
            <a:br>
              <a:rPr lang="en-US" dirty="0"/>
            </a:br>
            <a:endParaRPr lang="en-US" dirty="0"/>
          </a:p>
        </p:txBody>
      </p:sp>
      <p:sp>
        <p:nvSpPr>
          <p:cNvPr id="3" name="Content Placeholder 2">
            <a:extLst>
              <a:ext uri="{FF2B5EF4-FFF2-40B4-BE49-F238E27FC236}">
                <a16:creationId xmlns:a16="http://schemas.microsoft.com/office/drawing/2014/main" id="{34DCE67B-018A-401F-B349-D08FFCE9F7D1}"/>
              </a:ext>
            </a:extLst>
          </p:cNvPr>
          <p:cNvSpPr>
            <a:spLocks noGrp="1"/>
          </p:cNvSpPr>
          <p:nvPr>
            <p:ph idx="1"/>
          </p:nvPr>
        </p:nvSpPr>
        <p:spPr>
          <a:xfrm>
            <a:off x="406401" y="1828800"/>
            <a:ext cx="7916984" cy="4332923"/>
          </a:xfrm>
        </p:spPr>
        <p:txBody>
          <a:bodyPr>
            <a:normAutofit fontScale="92500" lnSpcReduction="10000"/>
          </a:bodyPr>
          <a:lstStyle/>
          <a:p>
            <a:pPr marL="342900" indent="-342900">
              <a:buFont typeface="+mj-lt"/>
              <a:buAutoNum type="arabicPeriod"/>
            </a:pPr>
            <a:r>
              <a:rPr lang="en-US" dirty="0"/>
              <a:t>Perform introspection of software object (SBOM)</a:t>
            </a:r>
          </a:p>
          <a:p>
            <a:pPr marL="342900" indent="-342900">
              <a:buFont typeface="+mj-lt"/>
              <a:buAutoNum type="arabicPeriod"/>
            </a:pPr>
            <a:r>
              <a:rPr lang="en-US" dirty="0"/>
              <a:t>Verify Download Server Source Location/Certificate</a:t>
            </a:r>
          </a:p>
          <a:p>
            <a:pPr marL="342900" indent="-342900">
              <a:buFont typeface="+mj-lt"/>
              <a:buAutoNum type="arabicPeriod"/>
            </a:pPr>
            <a:r>
              <a:rPr lang="en-US" dirty="0"/>
              <a:t>Perform Virus Scan for known malware</a:t>
            </a:r>
          </a:p>
          <a:p>
            <a:pPr marL="342900" indent="-342900">
              <a:buFont typeface="+mj-lt"/>
              <a:buAutoNum type="arabicPeriod"/>
            </a:pPr>
            <a:r>
              <a:rPr lang="en-US" dirty="0"/>
              <a:t>Verify Digital Signature of software object</a:t>
            </a:r>
          </a:p>
          <a:p>
            <a:pPr marL="342900" indent="-342900">
              <a:buFont typeface="+mj-lt"/>
              <a:buAutoNum type="arabicPeriod"/>
            </a:pPr>
            <a:r>
              <a:rPr lang="en-US" dirty="0"/>
              <a:t>Perform Vulnerability (CVE) Search</a:t>
            </a:r>
          </a:p>
          <a:p>
            <a:pPr marL="342900" indent="-342900">
              <a:buFont typeface="+mj-lt"/>
              <a:buAutoNum type="arabicPeriod"/>
            </a:pPr>
            <a:r>
              <a:rPr lang="en-US" dirty="0"/>
              <a:t>Perform Vendor Verification using available data</a:t>
            </a:r>
          </a:p>
          <a:p>
            <a:pPr marL="342900" indent="-342900">
              <a:buFont typeface="+mj-lt"/>
              <a:buAutoNum type="arabicPeriod"/>
            </a:pPr>
            <a:r>
              <a:rPr lang="en-US" dirty="0"/>
              <a:t>Perform Provenance Check</a:t>
            </a:r>
          </a:p>
          <a:p>
            <a:pPr marL="342900" indent="-342900">
              <a:buFont typeface="+mj-lt"/>
              <a:buAutoNum type="arabicPeriod"/>
            </a:pPr>
            <a:r>
              <a:rPr lang="en-US" dirty="0"/>
              <a:t>Generate a Trustworthiness Score based on risk assessment</a:t>
            </a:r>
          </a:p>
          <a:p>
            <a:pPr marL="342900" indent="-342900">
              <a:buFont typeface="+mj-lt"/>
              <a:buAutoNum type="arabicPeriod"/>
            </a:pPr>
            <a:r>
              <a:rPr lang="en-US" dirty="0"/>
              <a:t>Save all findings and results in an evidence file</a:t>
            </a:r>
          </a:p>
          <a:p>
            <a:endParaRPr lang="en-US" dirty="0"/>
          </a:p>
        </p:txBody>
      </p:sp>
      <p:sp>
        <p:nvSpPr>
          <p:cNvPr id="5" name="Slide Number Placeholder 4">
            <a:extLst>
              <a:ext uri="{FF2B5EF4-FFF2-40B4-BE49-F238E27FC236}">
                <a16:creationId xmlns:a16="http://schemas.microsoft.com/office/drawing/2014/main" id="{468CC414-91C2-48D5-825F-54E95CE89C8E}"/>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19</a:t>
            </a:fld>
            <a:endParaRPr lang="en-US"/>
          </a:p>
        </p:txBody>
      </p:sp>
    </p:spTree>
    <p:extLst>
      <p:ext uri="{BB962C8B-B14F-4D97-AF65-F5344CB8AC3E}">
        <p14:creationId xmlns:p14="http://schemas.microsoft.com/office/powerpoint/2010/main" val="308006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rPr>
              <a:t>Thank you to our sponsor</a:t>
            </a:r>
          </a:p>
        </p:txBody>
      </p:sp>
      <p:pic>
        <p:nvPicPr>
          <p:cNvPr id="5" name="Picture 4">
            <a:extLst>
              <a:ext uri="{FF2B5EF4-FFF2-40B4-BE49-F238E27FC236}">
                <a16:creationId xmlns:a16="http://schemas.microsoft.com/office/drawing/2014/main" id="{3905EEC0-A36A-4F16-9EB0-EE38685330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71" y="2354996"/>
            <a:ext cx="7923071" cy="2018884"/>
          </a:xfrm>
          <a:prstGeom prst="rect">
            <a:avLst/>
          </a:prstGeom>
        </p:spPr>
      </p:pic>
      <p:sp>
        <p:nvSpPr>
          <p:cNvPr id="4" name="Slide Number Placeholder 3">
            <a:extLst>
              <a:ext uri="{FF2B5EF4-FFF2-40B4-BE49-F238E27FC236}">
                <a16:creationId xmlns:a16="http://schemas.microsoft.com/office/drawing/2014/main" id="{F5DEABFA-72FB-4252-9A5A-BF7660D139C8}"/>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a:t>
            </a:fld>
            <a:endParaRPr lang="en-US"/>
          </a:p>
        </p:txBody>
      </p:sp>
    </p:spTree>
    <p:extLst>
      <p:ext uri="{BB962C8B-B14F-4D97-AF65-F5344CB8AC3E}">
        <p14:creationId xmlns:p14="http://schemas.microsoft.com/office/powerpoint/2010/main" val="2037227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67A7-C486-4543-B0F2-ACA8BDD28422}"/>
              </a:ext>
            </a:extLst>
          </p:cNvPr>
          <p:cNvSpPr>
            <a:spLocks noGrp="1"/>
          </p:cNvSpPr>
          <p:nvPr>
            <p:ph type="title"/>
          </p:nvPr>
        </p:nvSpPr>
        <p:spPr>
          <a:xfrm>
            <a:off x="406401" y="807720"/>
            <a:ext cx="7916984" cy="883921"/>
          </a:xfrm>
        </p:spPr>
        <p:txBody>
          <a:bodyPr>
            <a:normAutofit/>
          </a:bodyPr>
          <a:lstStyle/>
          <a:p>
            <a:r>
              <a:rPr lang="en-US" dirty="0"/>
              <a:t>Software introspection</a:t>
            </a:r>
          </a:p>
        </p:txBody>
      </p:sp>
      <p:sp>
        <p:nvSpPr>
          <p:cNvPr id="3" name="Content Placeholder 2">
            <a:extLst>
              <a:ext uri="{FF2B5EF4-FFF2-40B4-BE49-F238E27FC236}">
                <a16:creationId xmlns:a16="http://schemas.microsoft.com/office/drawing/2014/main" id="{D9817770-C634-4708-AB5B-407002BDB0EF}"/>
              </a:ext>
            </a:extLst>
          </p:cNvPr>
          <p:cNvSpPr>
            <a:spLocks noGrp="1"/>
          </p:cNvSpPr>
          <p:nvPr>
            <p:ph idx="1"/>
          </p:nvPr>
        </p:nvSpPr>
        <p:spPr>
          <a:xfrm>
            <a:off x="406401" y="1691641"/>
            <a:ext cx="7916984" cy="4485322"/>
          </a:xfrm>
        </p:spPr>
        <p:txBody>
          <a:bodyPr>
            <a:normAutofit lnSpcReduction="10000"/>
          </a:bodyPr>
          <a:lstStyle/>
          <a:p>
            <a:r>
              <a:rPr lang="en-US" dirty="0"/>
              <a:t>After acquiring a software object, perform a deep inspection</a:t>
            </a:r>
          </a:p>
          <a:p>
            <a:pPr lvl="1"/>
            <a:r>
              <a:rPr lang="en-US" dirty="0"/>
              <a:t>Create, download or open a software </a:t>
            </a:r>
            <a:r>
              <a:rPr lang="en-US" dirty="0">
                <a:hlinkClick r:id="rId2"/>
              </a:rPr>
              <a:t>Bill of Materials (SBOM) </a:t>
            </a:r>
            <a:r>
              <a:rPr lang="en-US" dirty="0"/>
              <a:t>and investigate each potentially dangerous component searching for risk</a:t>
            </a:r>
          </a:p>
          <a:p>
            <a:pPr lvl="1"/>
            <a:r>
              <a:rPr lang="en-US" dirty="0"/>
              <a:t>Akin to an FDA food label listing ingredients contained in a food product</a:t>
            </a:r>
          </a:p>
          <a:p>
            <a:pPr lvl="1"/>
            <a:r>
              <a:rPr lang="en-US" dirty="0"/>
              <a:t>Identify the Manufacturer/Developer of the SW</a:t>
            </a:r>
          </a:p>
          <a:p>
            <a:pPr lvl="1"/>
            <a:r>
              <a:rPr lang="en-US" dirty="0"/>
              <a:t>Determine the name of the product associated with the software along with the version</a:t>
            </a:r>
          </a:p>
          <a:p>
            <a:pPr lvl="1"/>
            <a:r>
              <a:rPr lang="en-US" dirty="0"/>
              <a:t>Verify that the developer and product information match the information acquired during procurement discussions with the vendor, </a:t>
            </a:r>
            <a:r>
              <a:rPr lang="en-US" dirty="0">
                <a:hlinkClick r:id="rId3"/>
              </a:rPr>
              <a:t>refer to EEI model</a:t>
            </a:r>
            <a:endParaRPr lang="en-US" dirty="0"/>
          </a:p>
        </p:txBody>
      </p:sp>
      <p:sp>
        <p:nvSpPr>
          <p:cNvPr id="5" name="Slide Number Placeholder 4">
            <a:extLst>
              <a:ext uri="{FF2B5EF4-FFF2-40B4-BE49-F238E27FC236}">
                <a16:creationId xmlns:a16="http://schemas.microsoft.com/office/drawing/2014/main" id="{83FDF052-74F5-4730-A1AC-00B831751308}"/>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20</a:t>
            </a:fld>
            <a:endParaRPr lang="en-US"/>
          </a:p>
        </p:txBody>
      </p:sp>
    </p:spTree>
    <p:extLst>
      <p:ext uri="{BB962C8B-B14F-4D97-AF65-F5344CB8AC3E}">
        <p14:creationId xmlns:p14="http://schemas.microsoft.com/office/powerpoint/2010/main" val="282935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4D74-2179-4B58-A0C7-E9E0B23D9EBD}"/>
              </a:ext>
            </a:extLst>
          </p:cNvPr>
          <p:cNvSpPr>
            <a:spLocks noGrp="1"/>
          </p:cNvSpPr>
          <p:nvPr>
            <p:ph type="title"/>
          </p:nvPr>
        </p:nvSpPr>
        <p:spPr>
          <a:xfrm>
            <a:off x="406401" y="1029435"/>
            <a:ext cx="7916984" cy="494566"/>
          </a:xfrm>
        </p:spPr>
        <p:txBody>
          <a:bodyPr>
            <a:normAutofit fontScale="90000"/>
          </a:bodyPr>
          <a:lstStyle/>
          <a:p>
            <a:r>
              <a:rPr lang="en-US" dirty="0"/>
              <a:t>What is an SBOM (NTIA Definition)</a:t>
            </a:r>
          </a:p>
        </p:txBody>
      </p:sp>
      <p:pic>
        <p:nvPicPr>
          <p:cNvPr id="5" name="Picture 4">
            <a:extLst>
              <a:ext uri="{FF2B5EF4-FFF2-40B4-BE49-F238E27FC236}">
                <a16:creationId xmlns:a16="http://schemas.microsoft.com/office/drawing/2014/main" id="{01961527-46DE-46C5-A417-52E2DA62FE96}"/>
              </a:ext>
            </a:extLst>
          </p:cNvPr>
          <p:cNvPicPr>
            <a:picLocks noChangeAspect="1"/>
          </p:cNvPicPr>
          <p:nvPr/>
        </p:nvPicPr>
        <p:blipFill>
          <a:blip r:embed="rId2"/>
          <a:stretch>
            <a:fillRect/>
          </a:stretch>
        </p:blipFill>
        <p:spPr>
          <a:xfrm>
            <a:off x="534875" y="1555143"/>
            <a:ext cx="7374685" cy="4965925"/>
          </a:xfrm>
          <a:prstGeom prst="rect">
            <a:avLst/>
          </a:prstGeom>
        </p:spPr>
      </p:pic>
      <p:sp>
        <p:nvSpPr>
          <p:cNvPr id="6" name="TextBox 5">
            <a:extLst>
              <a:ext uri="{FF2B5EF4-FFF2-40B4-BE49-F238E27FC236}">
                <a16:creationId xmlns:a16="http://schemas.microsoft.com/office/drawing/2014/main" id="{0B00EF7A-31DD-4C6A-9D76-5C0AEE70C37A}"/>
              </a:ext>
            </a:extLst>
          </p:cNvPr>
          <p:cNvSpPr txBox="1"/>
          <p:nvPr/>
        </p:nvSpPr>
        <p:spPr>
          <a:xfrm>
            <a:off x="807720" y="6522720"/>
            <a:ext cx="7516930" cy="276999"/>
          </a:xfrm>
          <a:prstGeom prst="rect">
            <a:avLst/>
          </a:prstGeom>
          <a:noFill/>
        </p:spPr>
        <p:txBody>
          <a:bodyPr wrap="none" rtlCol="0">
            <a:spAutoFit/>
          </a:bodyPr>
          <a:lstStyle/>
          <a:p>
            <a:r>
              <a:rPr lang="en-US" sz="1200" dirty="0"/>
              <a:t>NTIA 6/15/2020: https://docs.google.com/document/d/1IqLsYshdvnxmvAx7hhdEUMRw30PauP5QRkcZh8t1QXI/edit#</a:t>
            </a:r>
          </a:p>
        </p:txBody>
      </p:sp>
      <p:sp>
        <p:nvSpPr>
          <p:cNvPr id="4" name="Slide Number Placeholder 3">
            <a:extLst>
              <a:ext uri="{FF2B5EF4-FFF2-40B4-BE49-F238E27FC236}">
                <a16:creationId xmlns:a16="http://schemas.microsoft.com/office/drawing/2014/main" id="{E0726A32-8A23-45CB-9AB9-4445313F2B4D}"/>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21</a:t>
            </a:fld>
            <a:endParaRPr lang="en-US"/>
          </a:p>
        </p:txBody>
      </p:sp>
    </p:spTree>
    <p:extLst>
      <p:ext uri="{BB962C8B-B14F-4D97-AF65-F5344CB8AC3E}">
        <p14:creationId xmlns:p14="http://schemas.microsoft.com/office/powerpoint/2010/main" val="278683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2057400"/>
            <a:ext cx="8229600" cy="3096022"/>
          </a:xfrm>
        </p:spPr>
        <p:txBody>
          <a:bodyPr>
            <a:normAutofit lnSpcReduction="10000"/>
          </a:bodyPr>
          <a:lstStyle/>
          <a:p>
            <a:pPr marL="285750" indent="-285750">
              <a:buClr>
                <a:schemeClr val="tx2"/>
              </a:buClr>
              <a:buFont typeface="Wingdings" charset="2"/>
              <a:buChar char="§"/>
              <a:defRPr/>
            </a:pPr>
            <a:r>
              <a:rPr lang="en-US" sz="2000" dirty="0">
                <a:cs typeface="Arial" charset="0"/>
              </a:rPr>
              <a:t>Origins in the OWASP community</a:t>
            </a:r>
          </a:p>
          <a:p>
            <a:pPr marL="285750" indent="-285750">
              <a:buClr>
                <a:schemeClr val="tx2"/>
              </a:buClr>
              <a:buFont typeface="Wingdings" charset="2"/>
              <a:buChar char="§"/>
              <a:defRPr/>
            </a:pPr>
            <a:r>
              <a:rPr lang="en-US" sz="2000" dirty="0">
                <a:cs typeface="Arial" charset="0"/>
              </a:rPr>
              <a:t>Designed in May 2017</a:t>
            </a:r>
          </a:p>
          <a:p>
            <a:pPr marL="285750" indent="-285750">
              <a:buClr>
                <a:schemeClr val="tx2"/>
              </a:buClr>
              <a:buFont typeface="Wingdings" charset="2"/>
              <a:buChar char="§"/>
              <a:defRPr/>
            </a:pPr>
            <a:r>
              <a:rPr lang="en-US" sz="2000" dirty="0">
                <a:cs typeface="Arial" charset="0"/>
              </a:rPr>
              <a:t>Initial release in March 2018</a:t>
            </a:r>
          </a:p>
          <a:p>
            <a:pPr marL="285750" indent="-285750">
              <a:buClr>
                <a:schemeClr val="tx2"/>
              </a:buClr>
              <a:buFont typeface="Wingdings" charset="2"/>
              <a:buChar char="§"/>
              <a:defRPr/>
            </a:pPr>
            <a:r>
              <a:rPr lang="en-US" sz="2000" dirty="0">
                <a:cs typeface="Arial" charset="0"/>
              </a:rPr>
              <a:t>OWASP Dependency-Track was first adopter, many others followed</a:t>
            </a:r>
          </a:p>
          <a:p>
            <a:pPr marL="285750" indent="-285750">
              <a:buClr>
                <a:schemeClr val="tx2"/>
              </a:buClr>
              <a:buFont typeface="Wingdings" charset="2"/>
              <a:buChar char="§"/>
              <a:defRPr/>
            </a:pPr>
            <a:r>
              <a:rPr lang="en-US" sz="2000" dirty="0" err="1">
                <a:cs typeface="Arial" charset="0"/>
              </a:rPr>
              <a:t>CycloneDX</a:t>
            </a:r>
            <a:r>
              <a:rPr lang="en-US" sz="2000" dirty="0">
                <a:cs typeface="Arial" charset="0"/>
              </a:rPr>
              <a:t> v1.1 released in March 2019</a:t>
            </a:r>
          </a:p>
          <a:p>
            <a:pPr marL="285750" indent="-285750">
              <a:buClr>
                <a:schemeClr val="tx2"/>
              </a:buClr>
              <a:buFont typeface="Wingdings" charset="2"/>
              <a:buChar char="§"/>
              <a:defRPr/>
            </a:pPr>
            <a:r>
              <a:rPr lang="en-US" sz="2000" dirty="0" err="1">
                <a:cs typeface="Arial" charset="0"/>
              </a:rPr>
              <a:t>CycloneDX</a:t>
            </a:r>
            <a:r>
              <a:rPr lang="en-US" sz="2000" dirty="0">
                <a:cs typeface="Arial" charset="0"/>
              </a:rPr>
              <a:t> v1.2 released in May 2020</a:t>
            </a:r>
          </a:p>
          <a:p>
            <a:pPr marL="285750" indent="-285750">
              <a:buClr>
                <a:schemeClr val="tx2"/>
              </a:buClr>
              <a:buFont typeface="Wingdings" charset="2"/>
              <a:buChar char="§"/>
              <a:defRPr/>
            </a:pPr>
            <a:r>
              <a:rPr lang="en-US" sz="2000" dirty="0">
                <a:cs typeface="Arial" charset="0"/>
              </a:rPr>
              <a:t>Formal </a:t>
            </a:r>
            <a:r>
              <a:rPr lang="en-US" sz="2000" dirty="0" err="1">
                <a:cs typeface="Arial" charset="0"/>
              </a:rPr>
              <a:t>CycloneDX</a:t>
            </a:r>
            <a:r>
              <a:rPr lang="en-US" sz="2000" dirty="0">
                <a:cs typeface="Arial" charset="0"/>
              </a:rPr>
              <a:t> working group and standardization process in 2020</a:t>
            </a:r>
          </a:p>
          <a:p>
            <a:pPr marL="285750" indent="-285750">
              <a:buClr>
                <a:schemeClr val="tx2"/>
              </a:buClr>
              <a:buFont typeface="Wingdings" charset="2"/>
              <a:buChar char="§"/>
              <a:defRPr/>
            </a:pPr>
            <a:r>
              <a:rPr lang="en-US" sz="2000" dirty="0">
                <a:cs typeface="Arial" charset="0"/>
              </a:rPr>
              <a:t>Members of </a:t>
            </a:r>
            <a:r>
              <a:rPr lang="en-US" sz="2000" dirty="0" err="1">
                <a:cs typeface="Arial" charset="0"/>
              </a:rPr>
              <a:t>CycloneDX</a:t>
            </a:r>
            <a:r>
              <a:rPr lang="en-US" sz="2000" dirty="0">
                <a:cs typeface="Arial" charset="0"/>
              </a:rPr>
              <a:t> Core working group are OWASP leaders/members</a:t>
            </a:r>
          </a:p>
          <a:p>
            <a:pPr marL="0" indent="0">
              <a:buClr>
                <a:schemeClr val="tx2"/>
              </a:buClr>
              <a:buNone/>
              <a:defRPr/>
            </a:pPr>
            <a:endParaRPr lang="en-US" sz="2000" dirty="0">
              <a:cs typeface="Arial" charset="0"/>
            </a:endParaRPr>
          </a:p>
          <a:p>
            <a:pPr marL="285750" indent="-285750">
              <a:buClr>
                <a:schemeClr val="tx2"/>
              </a:buClr>
              <a:buFont typeface="Wingdings" charset="2"/>
              <a:buChar char="§"/>
              <a:defRPr/>
            </a:pPr>
            <a:endParaRPr lang="en-US" sz="2000" dirty="0">
              <a:cs typeface="Arial" charset="0"/>
            </a:endParaRPr>
          </a:p>
        </p:txBody>
      </p:sp>
      <p:sp>
        <p:nvSpPr>
          <p:cNvPr id="10" name="Title 1"/>
          <p:cNvSpPr>
            <a:spLocks noGrp="1"/>
          </p:cNvSpPr>
          <p:nvPr>
            <p:ph type="title"/>
          </p:nvPr>
        </p:nvSpPr>
        <p:spPr>
          <a:xfrm>
            <a:off x="4394447" y="1063229"/>
            <a:ext cx="4292353" cy="857250"/>
          </a:xfrm>
        </p:spPr>
        <p:txBody>
          <a:bodyPr>
            <a:normAutofit/>
          </a:bodyPr>
          <a:lstStyle/>
          <a:p>
            <a:pPr algn="r"/>
            <a:r>
              <a:rPr lang="en-US" dirty="0" err="1"/>
              <a:t>CycloneDX</a:t>
            </a:r>
            <a:r>
              <a:rPr lang="en-US" dirty="0"/>
              <a:t> History</a:t>
            </a:r>
          </a:p>
        </p:txBody>
      </p:sp>
      <p:sp>
        <p:nvSpPr>
          <p:cNvPr id="2" name="TextBox 1">
            <a:extLst>
              <a:ext uri="{FF2B5EF4-FFF2-40B4-BE49-F238E27FC236}">
                <a16:creationId xmlns:a16="http://schemas.microsoft.com/office/drawing/2014/main" id="{C14D4C4B-8FDE-4A8F-9DF9-610A89FD788D}"/>
              </a:ext>
            </a:extLst>
          </p:cNvPr>
          <p:cNvSpPr txBox="1"/>
          <p:nvPr/>
        </p:nvSpPr>
        <p:spPr>
          <a:xfrm>
            <a:off x="60960" y="5455920"/>
            <a:ext cx="9062674" cy="1200329"/>
          </a:xfrm>
          <a:prstGeom prst="rect">
            <a:avLst/>
          </a:prstGeom>
          <a:noFill/>
        </p:spPr>
        <p:txBody>
          <a:bodyPr wrap="none" rtlCol="0">
            <a:spAutoFit/>
          </a:bodyPr>
          <a:lstStyle/>
          <a:p>
            <a:r>
              <a:rPr lang="en-US" b="1" dirty="0" err="1"/>
              <a:t>CycloneDX</a:t>
            </a:r>
            <a:r>
              <a:rPr lang="en-US" b="1" dirty="0"/>
              <a:t> slides provided by Steve Springett</a:t>
            </a:r>
            <a:r>
              <a:rPr lang="en-US" dirty="0"/>
              <a:t>; Steve leads the OWASP </a:t>
            </a:r>
          </a:p>
          <a:p>
            <a:r>
              <a:rPr lang="en-US" dirty="0"/>
              <a:t>Dependency-Track project,  OWASP Software Component Verification Standard (SCVS) project, </a:t>
            </a:r>
          </a:p>
          <a:p>
            <a:r>
              <a:rPr lang="en-US" b="1" dirty="0" err="1"/>
              <a:t>CycloneDX</a:t>
            </a:r>
            <a:r>
              <a:rPr lang="en-US" b="1" dirty="0"/>
              <a:t> software bill of materials standard</a:t>
            </a:r>
            <a:r>
              <a:rPr lang="en-US" dirty="0"/>
              <a:t>, and participates in several </a:t>
            </a:r>
          </a:p>
          <a:p>
            <a:r>
              <a:rPr lang="en-US" dirty="0"/>
              <a:t>related projects and working groups. </a:t>
            </a:r>
          </a:p>
        </p:txBody>
      </p:sp>
    </p:spTree>
    <p:extLst>
      <p:ext uri="{BB962C8B-B14F-4D97-AF65-F5344CB8AC3E}">
        <p14:creationId xmlns:p14="http://schemas.microsoft.com/office/powerpoint/2010/main" val="2751188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2057400"/>
            <a:ext cx="8229600" cy="3096022"/>
          </a:xfrm>
        </p:spPr>
        <p:txBody>
          <a:bodyPr>
            <a:normAutofit fontScale="92500" lnSpcReduction="20000"/>
          </a:bodyPr>
          <a:lstStyle/>
          <a:p>
            <a:pPr marL="285750" indent="-285750">
              <a:buClr>
                <a:schemeClr val="tx2"/>
              </a:buClr>
              <a:buFont typeface="Wingdings" charset="2"/>
              <a:buChar char="§"/>
              <a:defRPr/>
            </a:pPr>
            <a:r>
              <a:rPr lang="en-US" sz="2000" dirty="0">
                <a:cs typeface="Arial" charset="0"/>
              </a:rPr>
              <a:t>Easy to adopt – easy to contribute</a:t>
            </a:r>
          </a:p>
          <a:p>
            <a:pPr marL="285750" indent="-285750">
              <a:buClr>
                <a:schemeClr val="tx2"/>
              </a:buClr>
              <a:buFont typeface="Wingdings" charset="2"/>
              <a:buChar char="§"/>
              <a:defRPr/>
            </a:pPr>
            <a:r>
              <a:rPr lang="en-US" sz="2000" dirty="0">
                <a:cs typeface="Arial" charset="0"/>
              </a:rPr>
              <a:t>Identify risk to as many adopters as possible, as quickly as possible</a:t>
            </a:r>
          </a:p>
          <a:p>
            <a:pPr marL="285750" indent="-285750">
              <a:buClr>
                <a:schemeClr val="tx2"/>
              </a:buClr>
              <a:buFont typeface="Wingdings" charset="2"/>
              <a:buChar char="§"/>
              <a:defRPr/>
            </a:pPr>
            <a:r>
              <a:rPr lang="en-US" sz="2000" dirty="0">
                <a:cs typeface="Arial" charset="0"/>
              </a:rPr>
              <a:t>Avoid any/all blockers that prevent the identification of risk</a:t>
            </a:r>
          </a:p>
          <a:p>
            <a:pPr marL="285750" indent="-285750">
              <a:buClr>
                <a:schemeClr val="tx2"/>
              </a:buClr>
              <a:buFont typeface="Wingdings" charset="2"/>
              <a:buChar char="§"/>
              <a:defRPr/>
            </a:pPr>
            <a:r>
              <a:rPr lang="en-US" sz="2000" dirty="0">
                <a:cs typeface="Arial" charset="0"/>
              </a:rPr>
              <a:t>Continuous improvement – Innovate quickly, improve over time</a:t>
            </a:r>
          </a:p>
          <a:p>
            <a:pPr marL="285750" indent="-285750">
              <a:buClr>
                <a:schemeClr val="tx2"/>
              </a:buClr>
              <a:buFont typeface="Wingdings" charset="2"/>
              <a:buChar char="§"/>
              <a:defRPr/>
            </a:pPr>
            <a:r>
              <a:rPr lang="en-US" sz="2000" dirty="0">
                <a:cs typeface="Arial" charset="0"/>
              </a:rPr>
              <a:t>Encourage innovation and competition through extensions</a:t>
            </a:r>
          </a:p>
          <a:p>
            <a:pPr marL="285750" indent="-285750">
              <a:buClr>
                <a:schemeClr val="tx2"/>
              </a:buClr>
              <a:buFont typeface="Wingdings" charset="2"/>
              <a:buChar char="§"/>
              <a:defRPr/>
            </a:pPr>
            <a:r>
              <a:rPr lang="en-US" sz="2000" dirty="0">
                <a:cs typeface="Arial" charset="0"/>
              </a:rPr>
              <a:t>Produce </a:t>
            </a:r>
            <a:r>
              <a:rPr lang="en-US" sz="2000" dirty="0" err="1">
                <a:cs typeface="Arial" charset="0"/>
              </a:rPr>
              <a:t>immutabe</a:t>
            </a:r>
            <a:r>
              <a:rPr lang="en-US" sz="2000" dirty="0">
                <a:cs typeface="Arial" charset="0"/>
              </a:rPr>
              <a:t> and backward compatible releases</a:t>
            </a:r>
          </a:p>
          <a:p>
            <a:pPr marL="285750" indent="-285750">
              <a:buClr>
                <a:schemeClr val="tx2"/>
              </a:buClr>
              <a:buFont typeface="Wingdings" charset="2"/>
              <a:buChar char="§"/>
              <a:defRPr/>
            </a:pPr>
            <a:r>
              <a:rPr lang="en-US" sz="2000" dirty="0">
                <a:cs typeface="Arial" charset="0"/>
              </a:rPr>
              <a:t>Facts first – Dynamic facts and observations enabled through extensions</a:t>
            </a:r>
          </a:p>
          <a:p>
            <a:pPr marL="285750" indent="-285750">
              <a:buClr>
                <a:schemeClr val="tx2"/>
              </a:buClr>
              <a:buFont typeface="Wingdings" charset="2"/>
              <a:buChar char="§"/>
              <a:defRPr/>
            </a:pPr>
            <a:r>
              <a:rPr lang="en-US" sz="2000" dirty="0">
                <a:cs typeface="Arial" charset="0"/>
              </a:rPr>
              <a:t>Automation and optimization of BOM creation</a:t>
            </a:r>
          </a:p>
          <a:p>
            <a:pPr marL="285750" indent="-285750">
              <a:buClr>
                <a:schemeClr val="tx2"/>
              </a:buClr>
              <a:buFont typeface="Wingdings" charset="2"/>
              <a:buChar char="§"/>
              <a:defRPr/>
            </a:pPr>
            <a:r>
              <a:rPr lang="en-US" sz="2000" dirty="0">
                <a:cs typeface="Arial" charset="0"/>
              </a:rPr>
              <a:t>Full-stack BOM specification</a:t>
            </a:r>
          </a:p>
          <a:p>
            <a:pPr marL="285750" indent="-285750">
              <a:buClr>
                <a:schemeClr val="tx2"/>
              </a:buClr>
              <a:buFont typeface="Wingdings" charset="2"/>
              <a:buChar char="§"/>
              <a:defRPr/>
            </a:pPr>
            <a:endParaRPr lang="en-US" sz="2000" dirty="0">
              <a:cs typeface="Arial" charset="0"/>
            </a:endParaRPr>
          </a:p>
          <a:p>
            <a:pPr marL="285750" indent="-285750">
              <a:buClr>
                <a:schemeClr val="tx2"/>
              </a:buClr>
              <a:buFont typeface="Wingdings" charset="2"/>
              <a:buChar char="§"/>
              <a:defRPr/>
            </a:pPr>
            <a:endParaRPr lang="en-US" sz="1600" dirty="0">
              <a:cs typeface="Arial" charset="0"/>
            </a:endParaRPr>
          </a:p>
        </p:txBody>
      </p:sp>
      <p:sp>
        <p:nvSpPr>
          <p:cNvPr id="10" name="Title 1"/>
          <p:cNvSpPr>
            <a:spLocks noGrp="1"/>
          </p:cNvSpPr>
          <p:nvPr>
            <p:ph type="title"/>
          </p:nvPr>
        </p:nvSpPr>
        <p:spPr>
          <a:xfrm>
            <a:off x="2175642" y="1063229"/>
            <a:ext cx="6511158" cy="857250"/>
          </a:xfrm>
        </p:spPr>
        <p:txBody>
          <a:bodyPr>
            <a:normAutofit/>
          </a:bodyPr>
          <a:lstStyle/>
          <a:p>
            <a:pPr algn="r"/>
            <a:r>
              <a:rPr lang="en-US" dirty="0"/>
              <a:t>The </a:t>
            </a:r>
            <a:r>
              <a:rPr lang="en-US" dirty="0" err="1"/>
              <a:t>CycloneDX</a:t>
            </a:r>
            <a:r>
              <a:rPr lang="en-US" dirty="0"/>
              <a:t> Approach</a:t>
            </a:r>
          </a:p>
        </p:txBody>
      </p:sp>
    </p:spTree>
    <p:extLst>
      <p:ext uri="{BB962C8B-B14F-4D97-AF65-F5344CB8AC3E}">
        <p14:creationId xmlns:p14="http://schemas.microsoft.com/office/powerpoint/2010/main" val="1942591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2057400"/>
            <a:ext cx="8229600" cy="3096022"/>
          </a:xfrm>
        </p:spPr>
        <p:txBody>
          <a:bodyPr>
            <a:normAutofit fontScale="85000" lnSpcReduction="20000"/>
          </a:bodyPr>
          <a:lstStyle/>
          <a:p>
            <a:pPr marL="285750" indent="-285750">
              <a:buClr>
                <a:schemeClr val="tx2"/>
              </a:buClr>
              <a:buFont typeface="Wingdings" charset="2"/>
              <a:buChar char="§"/>
              <a:defRPr/>
            </a:pPr>
            <a:r>
              <a:rPr lang="en-US" sz="2000" dirty="0">
                <a:cs typeface="Arial" charset="0"/>
              </a:rPr>
              <a:t>Describe complete and accurate inventory</a:t>
            </a:r>
          </a:p>
          <a:p>
            <a:pPr marL="285750" indent="-285750">
              <a:buClr>
                <a:schemeClr val="tx2"/>
              </a:buClr>
              <a:buFont typeface="Wingdings" charset="2"/>
              <a:buChar char="§"/>
              <a:defRPr/>
            </a:pPr>
            <a:r>
              <a:rPr lang="en-US" sz="2000" dirty="0">
                <a:cs typeface="Arial" charset="0"/>
              </a:rPr>
              <a:t>Security vulnerability analysis</a:t>
            </a:r>
          </a:p>
          <a:p>
            <a:pPr marL="285750" indent="-285750">
              <a:buClr>
                <a:schemeClr val="tx2"/>
              </a:buClr>
              <a:buFont typeface="Wingdings" charset="2"/>
              <a:buChar char="§"/>
              <a:defRPr/>
            </a:pPr>
            <a:r>
              <a:rPr lang="en-US" sz="2000" dirty="0">
                <a:cs typeface="Arial" charset="0"/>
              </a:rPr>
              <a:t>Integrity verification</a:t>
            </a:r>
          </a:p>
          <a:p>
            <a:pPr marL="285750" indent="-285750">
              <a:buClr>
                <a:schemeClr val="tx2"/>
              </a:buClr>
              <a:buFont typeface="Wingdings" charset="2"/>
              <a:buChar char="§"/>
              <a:defRPr/>
            </a:pPr>
            <a:r>
              <a:rPr lang="en-US" sz="2000" dirty="0">
                <a:cs typeface="Arial" charset="0"/>
              </a:rPr>
              <a:t>Software package evaluation</a:t>
            </a:r>
          </a:p>
          <a:p>
            <a:pPr marL="285750" indent="-285750">
              <a:buClr>
                <a:schemeClr val="tx2"/>
              </a:buClr>
              <a:buFont typeface="Wingdings" charset="2"/>
              <a:buChar char="§"/>
              <a:defRPr/>
            </a:pPr>
            <a:r>
              <a:rPr lang="en-US" sz="2000" dirty="0">
                <a:cs typeface="Arial" charset="0"/>
              </a:rPr>
              <a:t>License identification and compliance</a:t>
            </a:r>
          </a:p>
          <a:p>
            <a:pPr marL="285750" indent="-285750">
              <a:buClr>
                <a:schemeClr val="tx2"/>
              </a:buClr>
              <a:buFont typeface="Wingdings" charset="2"/>
              <a:buChar char="§"/>
              <a:defRPr/>
            </a:pPr>
            <a:r>
              <a:rPr lang="en-US" sz="2000" dirty="0">
                <a:cs typeface="Arial" charset="0"/>
              </a:rPr>
              <a:t>Describe complex component assemblies</a:t>
            </a:r>
          </a:p>
          <a:p>
            <a:pPr marL="285750" indent="-285750">
              <a:buClr>
                <a:schemeClr val="tx2"/>
              </a:buClr>
              <a:buFont typeface="Wingdings" charset="2"/>
              <a:buChar char="§"/>
              <a:defRPr/>
            </a:pPr>
            <a:r>
              <a:rPr lang="en-US" sz="2000" dirty="0">
                <a:cs typeface="Arial" charset="0"/>
              </a:rPr>
              <a:t>Capture dependency relationships</a:t>
            </a:r>
          </a:p>
          <a:p>
            <a:pPr marL="285750" indent="-285750">
              <a:buClr>
                <a:schemeClr val="tx2"/>
              </a:buClr>
              <a:buFont typeface="Wingdings" charset="2"/>
              <a:buChar char="§"/>
              <a:defRPr/>
            </a:pPr>
            <a:r>
              <a:rPr lang="en-US" sz="2000" dirty="0">
                <a:cs typeface="Arial" charset="0"/>
              </a:rPr>
              <a:t>Describe component pedigree</a:t>
            </a:r>
          </a:p>
          <a:p>
            <a:pPr marL="285750" indent="-285750">
              <a:buClr>
                <a:schemeClr val="tx2"/>
              </a:buClr>
              <a:buFont typeface="Wingdings" charset="2"/>
              <a:buChar char="§"/>
              <a:defRPr/>
            </a:pPr>
            <a:r>
              <a:rPr lang="en-US" sz="2000" dirty="0">
                <a:cs typeface="Arial" charset="0"/>
              </a:rPr>
              <a:t>Describe component provenance</a:t>
            </a:r>
          </a:p>
          <a:p>
            <a:pPr marL="285750" indent="-285750">
              <a:buClr>
                <a:schemeClr val="tx2"/>
              </a:buClr>
              <a:buFont typeface="Wingdings" charset="2"/>
              <a:buChar char="§"/>
              <a:defRPr/>
            </a:pPr>
            <a:r>
              <a:rPr lang="en-US" sz="2000" dirty="0">
                <a:cs typeface="Arial" charset="0"/>
              </a:rPr>
              <a:t>Describe reliance on services</a:t>
            </a:r>
          </a:p>
          <a:p>
            <a:pPr marL="285750" indent="-285750">
              <a:buClr>
                <a:schemeClr val="tx2"/>
              </a:buClr>
              <a:buFont typeface="Wingdings" charset="2"/>
              <a:buChar char="§"/>
              <a:defRPr/>
            </a:pPr>
            <a:endParaRPr lang="en-US" sz="2000" dirty="0">
              <a:cs typeface="Arial" charset="0"/>
            </a:endParaRPr>
          </a:p>
          <a:p>
            <a:pPr marL="285750" indent="-285750">
              <a:buClr>
                <a:schemeClr val="tx2"/>
              </a:buClr>
              <a:buFont typeface="Wingdings" charset="2"/>
              <a:buChar char="§"/>
              <a:defRPr/>
            </a:pPr>
            <a:endParaRPr lang="en-US" sz="1600" dirty="0">
              <a:cs typeface="Arial" charset="0"/>
            </a:endParaRPr>
          </a:p>
        </p:txBody>
      </p:sp>
      <p:sp>
        <p:nvSpPr>
          <p:cNvPr id="10" name="Title 1"/>
          <p:cNvSpPr>
            <a:spLocks noGrp="1"/>
          </p:cNvSpPr>
          <p:nvPr>
            <p:ph type="title"/>
          </p:nvPr>
        </p:nvSpPr>
        <p:spPr>
          <a:xfrm>
            <a:off x="2175642" y="1063229"/>
            <a:ext cx="6511158" cy="857250"/>
          </a:xfrm>
        </p:spPr>
        <p:txBody>
          <a:bodyPr>
            <a:normAutofit/>
          </a:bodyPr>
          <a:lstStyle/>
          <a:p>
            <a:pPr algn="r"/>
            <a:r>
              <a:rPr lang="en-US" dirty="0"/>
              <a:t>Achievable Use Cases</a:t>
            </a:r>
          </a:p>
        </p:txBody>
      </p:sp>
    </p:spTree>
    <p:extLst>
      <p:ext uri="{BB962C8B-B14F-4D97-AF65-F5344CB8AC3E}">
        <p14:creationId xmlns:p14="http://schemas.microsoft.com/office/powerpoint/2010/main" val="1233691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175642" y="1063229"/>
            <a:ext cx="6511158" cy="857250"/>
          </a:xfrm>
        </p:spPr>
        <p:txBody>
          <a:bodyPr>
            <a:normAutofit/>
          </a:bodyPr>
          <a:lstStyle/>
          <a:p>
            <a:pPr algn="r"/>
            <a:r>
              <a:rPr lang="en-US" dirty="0"/>
              <a:t>SBOM Examples</a:t>
            </a:r>
          </a:p>
        </p:txBody>
      </p:sp>
      <p:sp>
        <p:nvSpPr>
          <p:cNvPr id="3" name="Content Placeholder 2">
            <a:extLst>
              <a:ext uri="{FF2B5EF4-FFF2-40B4-BE49-F238E27FC236}">
                <a16:creationId xmlns:a16="http://schemas.microsoft.com/office/drawing/2014/main" id="{EF625D92-9EA3-4D85-9831-EEC4B907599E}"/>
              </a:ext>
            </a:extLst>
          </p:cNvPr>
          <p:cNvSpPr>
            <a:spLocks noGrp="1"/>
          </p:cNvSpPr>
          <p:nvPr>
            <p:ph idx="1"/>
          </p:nvPr>
        </p:nvSpPr>
        <p:spPr/>
        <p:txBody>
          <a:bodyPr/>
          <a:lstStyle/>
          <a:p>
            <a:r>
              <a:rPr lang="en-US" dirty="0">
                <a:hlinkClick r:id="rId3"/>
              </a:rPr>
              <a:t>https://github.com/CycloneDX/sbom-examples</a:t>
            </a:r>
            <a:r>
              <a:rPr lang="en-US" dirty="0"/>
              <a:t> </a:t>
            </a:r>
          </a:p>
        </p:txBody>
      </p:sp>
    </p:spTree>
    <p:extLst>
      <p:ext uri="{BB962C8B-B14F-4D97-AF65-F5344CB8AC3E}">
        <p14:creationId xmlns:p14="http://schemas.microsoft.com/office/powerpoint/2010/main" val="1714451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1C2E-3F45-4AC9-B598-BD20FDFD37FC}"/>
              </a:ext>
            </a:extLst>
          </p:cNvPr>
          <p:cNvSpPr>
            <a:spLocks noGrp="1"/>
          </p:cNvSpPr>
          <p:nvPr>
            <p:ph type="title"/>
          </p:nvPr>
        </p:nvSpPr>
        <p:spPr/>
        <p:txBody>
          <a:bodyPr>
            <a:normAutofit/>
          </a:bodyPr>
          <a:lstStyle/>
          <a:p>
            <a:r>
              <a:rPr lang="en-US" dirty="0"/>
              <a:t>Verify Source Location/Vendor</a:t>
            </a:r>
            <a:br>
              <a:rPr lang="en-US" dirty="0"/>
            </a:br>
            <a:endParaRPr lang="en-US" dirty="0"/>
          </a:p>
        </p:txBody>
      </p:sp>
      <p:sp>
        <p:nvSpPr>
          <p:cNvPr id="3" name="Content Placeholder 2">
            <a:extLst>
              <a:ext uri="{FF2B5EF4-FFF2-40B4-BE49-F238E27FC236}">
                <a16:creationId xmlns:a16="http://schemas.microsoft.com/office/drawing/2014/main" id="{05DB5943-D649-480C-A285-5C8C1C63D29F}"/>
              </a:ext>
            </a:extLst>
          </p:cNvPr>
          <p:cNvSpPr>
            <a:spLocks noGrp="1"/>
          </p:cNvSpPr>
          <p:nvPr>
            <p:ph idx="1"/>
          </p:nvPr>
        </p:nvSpPr>
        <p:spPr>
          <a:xfrm>
            <a:off x="406401" y="1950720"/>
            <a:ext cx="7916984" cy="4439603"/>
          </a:xfrm>
        </p:spPr>
        <p:txBody>
          <a:bodyPr>
            <a:normAutofit fontScale="92500" lnSpcReduction="20000"/>
          </a:bodyPr>
          <a:lstStyle/>
          <a:p>
            <a:r>
              <a:rPr lang="en-US" dirty="0"/>
              <a:t>Parse the SSL digital certificate for identification information; is the issuing CA performing thorough investigations of identity before issuing the certificate</a:t>
            </a:r>
          </a:p>
          <a:p>
            <a:r>
              <a:rPr lang="en-US" dirty="0"/>
              <a:t>NAESB Accredited CA’s offer the best protection; require your software vendor to acquire their digital signing and SSL/TLS certificates from a </a:t>
            </a:r>
            <a:r>
              <a:rPr lang="en-US" dirty="0">
                <a:hlinkClick r:id="rId2"/>
              </a:rPr>
              <a:t>NAESB ACA</a:t>
            </a:r>
            <a:r>
              <a:rPr lang="en-US" dirty="0"/>
              <a:t>, such as Globalsign</a:t>
            </a:r>
          </a:p>
          <a:p>
            <a:r>
              <a:rPr lang="en-US" dirty="0"/>
              <a:t>Verify the validity of the digital certificate</a:t>
            </a:r>
          </a:p>
          <a:p>
            <a:r>
              <a:rPr lang="en-US" dirty="0"/>
              <a:t>Confirm that the vendor and source location information match what was agreed to during procurement discussions</a:t>
            </a:r>
          </a:p>
          <a:p>
            <a:r>
              <a:rPr lang="en-US" dirty="0"/>
              <a:t>Source Locations that lack SSL digital certificates should never be trusted</a:t>
            </a:r>
          </a:p>
        </p:txBody>
      </p:sp>
      <p:sp>
        <p:nvSpPr>
          <p:cNvPr id="5" name="Slide Number Placeholder 4">
            <a:extLst>
              <a:ext uri="{FF2B5EF4-FFF2-40B4-BE49-F238E27FC236}">
                <a16:creationId xmlns:a16="http://schemas.microsoft.com/office/drawing/2014/main" id="{45E3EC7B-B56B-49EC-89F8-C11BEFAEB4EF}"/>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26</a:t>
            </a:fld>
            <a:endParaRPr lang="en-US"/>
          </a:p>
        </p:txBody>
      </p:sp>
    </p:spTree>
    <p:extLst>
      <p:ext uri="{BB962C8B-B14F-4D97-AF65-F5344CB8AC3E}">
        <p14:creationId xmlns:p14="http://schemas.microsoft.com/office/powerpoint/2010/main" val="3146249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A47-84AF-41C5-A6F4-D3448F703ADC}"/>
              </a:ext>
            </a:extLst>
          </p:cNvPr>
          <p:cNvSpPr>
            <a:spLocks noGrp="1"/>
          </p:cNvSpPr>
          <p:nvPr>
            <p:ph type="title"/>
          </p:nvPr>
        </p:nvSpPr>
        <p:spPr/>
        <p:txBody>
          <a:bodyPr/>
          <a:lstStyle/>
          <a:p>
            <a:r>
              <a:rPr lang="en-US" dirty="0"/>
              <a:t>Be selective when choosing a CA</a:t>
            </a:r>
          </a:p>
        </p:txBody>
      </p:sp>
      <p:pic>
        <p:nvPicPr>
          <p:cNvPr id="6" name="Picture 5">
            <a:extLst>
              <a:ext uri="{FF2B5EF4-FFF2-40B4-BE49-F238E27FC236}">
                <a16:creationId xmlns:a16="http://schemas.microsoft.com/office/drawing/2014/main" id="{B903022A-045D-46E9-83E0-C4BFAD0E3F58}"/>
              </a:ext>
            </a:extLst>
          </p:cNvPr>
          <p:cNvPicPr>
            <a:picLocks noChangeAspect="1"/>
          </p:cNvPicPr>
          <p:nvPr/>
        </p:nvPicPr>
        <p:blipFill>
          <a:blip r:embed="rId2"/>
          <a:stretch>
            <a:fillRect/>
          </a:stretch>
        </p:blipFill>
        <p:spPr>
          <a:xfrm>
            <a:off x="161309" y="2514472"/>
            <a:ext cx="8821381" cy="1829055"/>
          </a:xfrm>
          <a:prstGeom prst="rect">
            <a:avLst/>
          </a:prstGeom>
        </p:spPr>
      </p:pic>
      <p:sp>
        <p:nvSpPr>
          <p:cNvPr id="7" name="Rectangle 6">
            <a:extLst>
              <a:ext uri="{FF2B5EF4-FFF2-40B4-BE49-F238E27FC236}">
                <a16:creationId xmlns:a16="http://schemas.microsoft.com/office/drawing/2014/main" id="{2D2F8CA4-679F-4997-BD1A-5E46F85E2889}"/>
              </a:ext>
            </a:extLst>
          </p:cNvPr>
          <p:cNvSpPr/>
          <p:nvPr/>
        </p:nvSpPr>
        <p:spPr>
          <a:xfrm>
            <a:off x="457200" y="5818555"/>
            <a:ext cx="6736080" cy="369332"/>
          </a:xfrm>
          <a:prstGeom prst="rect">
            <a:avLst/>
          </a:prstGeom>
        </p:spPr>
        <p:txBody>
          <a:bodyPr wrap="square">
            <a:spAutoFit/>
          </a:bodyPr>
          <a:lstStyle/>
          <a:p>
            <a:r>
              <a:rPr lang="en-US" dirty="0"/>
              <a:t>https://www.theregister.com/2020/07/10/digicert_pulls_certs/</a:t>
            </a:r>
          </a:p>
        </p:txBody>
      </p:sp>
      <p:sp>
        <p:nvSpPr>
          <p:cNvPr id="8" name="Rectangle 7">
            <a:extLst>
              <a:ext uri="{FF2B5EF4-FFF2-40B4-BE49-F238E27FC236}">
                <a16:creationId xmlns:a16="http://schemas.microsoft.com/office/drawing/2014/main" id="{525E9FEC-6F8F-4DD6-BE9B-99FBB82614A2}"/>
              </a:ext>
            </a:extLst>
          </p:cNvPr>
          <p:cNvSpPr/>
          <p:nvPr/>
        </p:nvSpPr>
        <p:spPr>
          <a:xfrm>
            <a:off x="30480" y="3627120"/>
            <a:ext cx="5364480" cy="716407"/>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DDB70F1-523D-4A24-8846-CF5D12B9BEE7}"/>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27</a:t>
            </a:fld>
            <a:endParaRPr lang="en-US"/>
          </a:p>
        </p:txBody>
      </p:sp>
    </p:spTree>
    <p:extLst>
      <p:ext uri="{BB962C8B-B14F-4D97-AF65-F5344CB8AC3E}">
        <p14:creationId xmlns:p14="http://schemas.microsoft.com/office/powerpoint/2010/main" val="162532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5203-B581-4A31-BBB0-C7C71AB157B7}"/>
              </a:ext>
            </a:extLst>
          </p:cNvPr>
          <p:cNvSpPr>
            <a:spLocks noGrp="1"/>
          </p:cNvSpPr>
          <p:nvPr>
            <p:ph type="title"/>
          </p:nvPr>
        </p:nvSpPr>
        <p:spPr>
          <a:xfrm>
            <a:off x="406401" y="1029435"/>
            <a:ext cx="7916984" cy="662206"/>
          </a:xfrm>
        </p:spPr>
        <p:txBody>
          <a:bodyPr>
            <a:normAutofit fontScale="90000"/>
          </a:bodyPr>
          <a:lstStyle/>
          <a:p>
            <a:r>
              <a:rPr lang="en-US" dirty="0"/>
              <a:t>Malware and Vulnerabilities</a:t>
            </a:r>
          </a:p>
        </p:txBody>
      </p:sp>
      <p:sp>
        <p:nvSpPr>
          <p:cNvPr id="3" name="Content Placeholder 2">
            <a:extLst>
              <a:ext uri="{FF2B5EF4-FFF2-40B4-BE49-F238E27FC236}">
                <a16:creationId xmlns:a16="http://schemas.microsoft.com/office/drawing/2014/main" id="{5836CDFD-B8F1-4228-A963-CDDD5F5A7E8C}"/>
              </a:ext>
            </a:extLst>
          </p:cNvPr>
          <p:cNvSpPr>
            <a:spLocks noGrp="1"/>
          </p:cNvSpPr>
          <p:nvPr>
            <p:ph idx="1"/>
          </p:nvPr>
        </p:nvSpPr>
        <p:spPr>
          <a:xfrm>
            <a:off x="406401" y="1584960"/>
            <a:ext cx="7916984" cy="4592003"/>
          </a:xfrm>
        </p:spPr>
        <p:txBody>
          <a:bodyPr>
            <a:normAutofit fontScale="85000" lnSpcReduction="20000"/>
          </a:bodyPr>
          <a:lstStyle/>
          <a:p>
            <a:r>
              <a:rPr lang="en-US" dirty="0"/>
              <a:t>Malware is a deliberate attempt by a hacker to implant software in a victims computing ecosystem in order to gain a foothold to perform nefarious acts, Examples:</a:t>
            </a:r>
          </a:p>
          <a:p>
            <a:pPr lvl="1"/>
            <a:r>
              <a:rPr lang="en-US" dirty="0"/>
              <a:t>Not Petya</a:t>
            </a:r>
          </a:p>
          <a:p>
            <a:pPr lvl="1"/>
            <a:r>
              <a:rPr lang="en-US" dirty="0"/>
              <a:t>WannaCry</a:t>
            </a:r>
          </a:p>
          <a:p>
            <a:pPr lvl="1"/>
            <a:r>
              <a:rPr lang="en-US" dirty="0"/>
              <a:t>Too many to list…</a:t>
            </a:r>
          </a:p>
          <a:p>
            <a:r>
              <a:rPr lang="en-US" dirty="0"/>
              <a:t>Vulnerabilities are unintentional software imperfections which a hacker uses to access a victims computing ecosystem, using known exploits, in order to gain a foothold to perform nefarious acts.</a:t>
            </a:r>
          </a:p>
          <a:p>
            <a:pPr lvl="1"/>
            <a:r>
              <a:rPr lang="en-US" dirty="0" err="1"/>
              <a:t>OSIsoft</a:t>
            </a:r>
            <a:r>
              <a:rPr lang="en-US" dirty="0"/>
              <a:t> PI vulnerabilities advisory from CISA: </a:t>
            </a:r>
            <a:r>
              <a:rPr lang="en-US" u="sng" dirty="0">
                <a:hlinkClick r:id="rId2"/>
              </a:rPr>
              <a:t>https://www.us-cert.gov/ics/advisories/icsa-20-133-02</a:t>
            </a:r>
            <a:r>
              <a:rPr lang="en-US" dirty="0"/>
              <a:t> </a:t>
            </a:r>
          </a:p>
          <a:p>
            <a:pPr lvl="1"/>
            <a:r>
              <a:rPr lang="en-US" dirty="0"/>
              <a:t>Pal Alto Networks vulnerabilities from NIST: </a:t>
            </a:r>
            <a:r>
              <a:rPr lang="en-US" u="sng" dirty="0">
                <a:hlinkClick r:id="rId3"/>
              </a:rPr>
              <a:t>https://nvd.nist.gov/vuln/detail/CVE-2020-2018</a:t>
            </a:r>
            <a:r>
              <a:rPr lang="en-US" dirty="0"/>
              <a:t> </a:t>
            </a:r>
          </a:p>
          <a:p>
            <a:r>
              <a:rPr lang="en-US" dirty="0"/>
              <a:t>Vulnerability exploits are often used to implant malware; They are not mutually exclusive risks</a:t>
            </a:r>
          </a:p>
        </p:txBody>
      </p:sp>
      <p:sp>
        <p:nvSpPr>
          <p:cNvPr id="5" name="Slide Number Placeholder 4">
            <a:extLst>
              <a:ext uri="{FF2B5EF4-FFF2-40B4-BE49-F238E27FC236}">
                <a16:creationId xmlns:a16="http://schemas.microsoft.com/office/drawing/2014/main" id="{628EB454-EBB1-475F-B472-12E23DBA94D7}"/>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28</a:t>
            </a:fld>
            <a:endParaRPr lang="en-US"/>
          </a:p>
        </p:txBody>
      </p:sp>
    </p:spTree>
    <p:extLst>
      <p:ext uri="{BB962C8B-B14F-4D97-AF65-F5344CB8AC3E}">
        <p14:creationId xmlns:p14="http://schemas.microsoft.com/office/powerpoint/2010/main" val="2063122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2DC8-201B-4311-8107-59409FECF62C}"/>
              </a:ext>
            </a:extLst>
          </p:cNvPr>
          <p:cNvSpPr>
            <a:spLocks noGrp="1"/>
          </p:cNvSpPr>
          <p:nvPr>
            <p:ph type="title"/>
          </p:nvPr>
        </p:nvSpPr>
        <p:spPr>
          <a:xfrm>
            <a:off x="406401" y="1029435"/>
            <a:ext cx="7916984" cy="723166"/>
          </a:xfrm>
        </p:spPr>
        <p:txBody>
          <a:bodyPr/>
          <a:lstStyle/>
          <a:p>
            <a:r>
              <a:rPr lang="en-US" dirty="0"/>
              <a:t>Malware and Vulnerabilities</a:t>
            </a:r>
          </a:p>
        </p:txBody>
      </p:sp>
      <p:sp>
        <p:nvSpPr>
          <p:cNvPr id="3" name="Content Placeholder 2">
            <a:extLst>
              <a:ext uri="{FF2B5EF4-FFF2-40B4-BE49-F238E27FC236}">
                <a16:creationId xmlns:a16="http://schemas.microsoft.com/office/drawing/2014/main" id="{518DF7B7-7762-4D61-AFA9-61E1B08CBE9D}"/>
              </a:ext>
            </a:extLst>
          </p:cNvPr>
          <p:cNvSpPr>
            <a:spLocks noGrp="1"/>
          </p:cNvSpPr>
          <p:nvPr>
            <p:ph idx="1"/>
          </p:nvPr>
        </p:nvSpPr>
        <p:spPr>
          <a:xfrm>
            <a:off x="406401" y="1981200"/>
            <a:ext cx="7916984" cy="4195763"/>
          </a:xfrm>
        </p:spPr>
        <p:txBody>
          <a:bodyPr>
            <a:normAutofit fontScale="92500"/>
          </a:bodyPr>
          <a:lstStyle/>
          <a:p>
            <a:r>
              <a:rPr lang="en-US" dirty="0"/>
              <a:t>Perform a malware scan using trusted and </a:t>
            </a:r>
            <a:r>
              <a:rPr lang="en-US" u="sng" dirty="0"/>
              <a:t>up to date antivirus software</a:t>
            </a:r>
            <a:r>
              <a:rPr lang="en-US" dirty="0"/>
              <a:t>; any discovered malware automatically results in a trust score of ZERO</a:t>
            </a:r>
          </a:p>
          <a:p>
            <a:r>
              <a:rPr lang="en-US" dirty="0"/>
              <a:t>Perform a search for known vulnerabilities and exploits</a:t>
            </a:r>
          </a:p>
          <a:p>
            <a:pPr lvl="1"/>
            <a:r>
              <a:rPr lang="en-US" dirty="0"/>
              <a:t>Signup to receive CISA alerts and advisories</a:t>
            </a:r>
          </a:p>
          <a:p>
            <a:pPr lvl="1"/>
            <a:r>
              <a:rPr lang="en-US" dirty="0"/>
              <a:t>Search known vulnerability databases, i.e. </a:t>
            </a:r>
            <a:r>
              <a:rPr lang="en-US" dirty="0" err="1"/>
              <a:t>Mitre</a:t>
            </a:r>
            <a:r>
              <a:rPr lang="en-US" dirty="0"/>
              <a:t> CVE and NIST NVD</a:t>
            </a:r>
          </a:p>
          <a:p>
            <a:pPr lvl="1"/>
            <a:r>
              <a:rPr lang="en-US" dirty="0"/>
              <a:t>I’ve proposed changes to </a:t>
            </a:r>
            <a:r>
              <a:rPr lang="en-US" dirty="0">
                <a:hlinkClick r:id="rId2"/>
              </a:rPr>
              <a:t>Rapid7 to improve AttackerKB</a:t>
            </a:r>
            <a:r>
              <a:rPr lang="en-US" dirty="0"/>
              <a:t> search results</a:t>
            </a:r>
          </a:p>
          <a:p>
            <a:r>
              <a:rPr lang="en-US" dirty="0"/>
              <a:t>Any discovered malware or vulnerability risks results in a trust score of ZERO</a:t>
            </a:r>
          </a:p>
          <a:p>
            <a:endParaRPr lang="en-US" dirty="0"/>
          </a:p>
          <a:p>
            <a:endParaRPr lang="en-US" dirty="0"/>
          </a:p>
        </p:txBody>
      </p:sp>
      <p:sp>
        <p:nvSpPr>
          <p:cNvPr id="5" name="Slide Number Placeholder 4">
            <a:extLst>
              <a:ext uri="{FF2B5EF4-FFF2-40B4-BE49-F238E27FC236}">
                <a16:creationId xmlns:a16="http://schemas.microsoft.com/office/drawing/2014/main" id="{6D3EB6AE-70D4-4D20-9AA6-F46C69887F02}"/>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29</a:t>
            </a:fld>
            <a:endParaRPr lang="en-US"/>
          </a:p>
        </p:txBody>
      </p:sp>
    </p:spTree>
    <p:extLst>
      <p:ext uri="{BB962C8B-B14F-4D97-AF65-F5344CB8AC3E}">
        <p14:creationId xmlns:p14="http://schemas.microsoft.com/office/powerpoint/2010/main" val="323292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rPr>
              <a:t>Topics</a:t>
            </a:r>
          </a:p>
        </p:txBody>
      </p:sp>
      <p:sp>
        <p:nvSpPr>
          <p:cNvPr id="4" name="Content Placeholder 3">
            <a:extLst>
              <a:ext uri="{FF2B5EF4-FFF2-40B4-BE49-F238E27FC236}">
                <a16:creationId xmlns:a16="http://schemas.microsoft.com/office/drawing/2014/main" id="{C67BD97F-B8FC-4A05-99C6-30FE6BE1FD2B}"/>
              </a:ext>
            </a:extLst>
          </p:cNvPr>
          <p:cNvSpPr>
            <a:spLocks noGrp="1"/>
          </p:cNvSpPr>
          <p:nvPr>
            <p:ph idx="1"/>
          </p:nvPr>
        </p:nvSpPr>
        <p:spPr/>
        <p:txBody>
          <a:bodyPr/>
          <a:lstStyle/>
          <a:p>
            <a:r>
              <a:rPr lang="en-US" dirty="0"/>
              <a:t>Software Supply Chain Risks and Threats</a:t>
            </a:r>
          </a:p>
          <a:p>
            <a:r>
              <a:rPr lang="en-US" dirty="0"/>
              <a:t>Software Risks</a:t>
            </a:r>
          </a:p>
          <a:p>
            <a:r>
              <a:rPr lang="en-US" dirty="0"/>
              <a:t>Value at Risk</a:t>
            </a:r>
          </a:p>
          <a:p>
            <a:r>
              <a:rPr lang="en-US" dirty="0"/>
              <a:t>Risk Assessment Steps for NERC CIP-010-3 1.6</a:t>
            </a:r>
          </a:p>
          <a:p>
            <a:r>
              <a:rPr lang="en-US" dirty="0"/>
              <a:t>Constant improvement is REQUIRED</a:t>
            </a:r>
          </a:p>
          <a:p>
            <a:r>
              <a:rPr lang="en-US" dirty="0"/>
              <a:t>Summary</a:t>
            </a:r>
          </a:p>
        </p:txBody>
      </p:sp>
      <p:sp>
        <p:nvSpPr>
          <p:cNvPr id="5" name="Slide Number Placeholder 4">
            <a:extLst>
              <a:ext uri="{FF2B5EF4-FFF2-40B4-BE49-F238E27FC236}">
                <a16:creationId xmlns:a16="http://schemas.microsoft.com/office/drawing/2014/main" id="{8D975C0B-A5E4-45F3-AE97-78CDCF99F1ED}"/>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a:t>
            </a:fld>
            <a:endParaRPr lang="en-US"/>
          </a:p>
        </p:txBody>
      </p:sp>
    </p:spTree>
    <p:extLst>
      <p:ext uri="{BB962C8B-B14F-4D97-AF65-F5344CB8AC3E}">
        <p14:creationId xmlns:p14="http://schemas.microsoft.com/office/powerpoint/2010/main" val="141035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2DD9-344D-4E43-B3AC-7B3DD049D6A6}"/>
              </a:ext>
            </a:extLst>
          </p:cNvPr>
          <p:cNvSpPr>
            <a:spLocks noGrp="1"/>
          </p:cNvSpPr>
          <p:nvPr>
            <p:ph type="title"/>
          </p:nvPr>
        </p:nvSpPr>
        <p:spPr/>
        <p:txBody>
          <a:bodyPr/>
          <a:lstStyle/>
          <a:p>
            <a:r>
              <a:rPr lang="en-US" dirty="0"/>
              <a:t>Software Object Provenance</a:t>
            </a:r>
          </a:p>
        </p:txBody>
      </p:sp>
      <p:sp>
        <p:nvSpPr>
          <p:cNvPr id="3" name="Content Placeholder 2">
            <a:extLst>
              <a:ext uri="{FF2B5EF4-FFF2-40B4-BE49-F238E27FC236}">
                <a16:creationId xmlns:a16="http://schemas.microsoft.com/office/drawing/2014/main" id="{833B9211-FC0B-44F3-B82E-987E7027E9D0}"/>
              </a:ext>
            </a:extLst>
          </p:cNvPr>
          <p:cNvSpPr>
            <a:spLocks noGrp="1"/>
          </p:cNvSpPr>
          <p:nvPr>
            <p:ph idx="1"/>
          </p:nvPr>
        </p:nvSpPr>
        <p:spPr/>
        <p:txBody>
          <a:bodyPr>
            <a:normAutofit fontScale="92500" lnSpcReduction="20000"/>
          </a:bodyPr>
          <a:lstStyle/>
          <a:p>
            <a:r>
              <a:rPr lang="en-US" dirty="0"/>
              <a:t>Look for man in the middle risks, i.e. Blacklisted IP addresses and foreign risks</a:t>
            </a:r>
          </a:p>
          <a:p>
            <a:r>
              <a:rPr lang="en-US" dirty="0"/>
              <a:t>Examine a digital signature, if present:</a:t>
            </a:r>
          </a:p>
          <a:p>
            <a:pPr lvl="1"/>
            <a:r>
              <a:rPr lang="en-US" dirty="0"/>
              <a:t>Look for any indication of expired certificates</a:t>
            </a:r>
          </a:p>
          <a:p>
            <a:pPr lvl="1"/>
            <a:r>
              <a:rPr lang="en-US" dirty="0"/>
              <a:t>Look for “freshness” of the digital certificate, if it’s too old then it may not be trustworthy; check timestamps</a:t>
            </a:r>
          </a:p>
          <a:p>
            <a:pPr lvl="1"/>
            <a:r>
              <a:rPr lang="en-US" dirty="0"/>
              <a:t>Verify digital signature information with data acquired during procurement discussions and contract signing</a:t>
            </a:r>
          </a:p>
          <a:p>
            <a:r>
              <a:rPr lang="en-US" dirty="0"/>
              <a:t>Lack of a digital certificate reduces trust to zero</a:t>
            </a:r>
          </a:p>
          <a:p>
            <a:r>
              <a:rPr lang="en-US" dirty="0"/>
              <a:t>A matching hash value will improve the integrity score, but offers no assurance for identity/authentication</a:t>
            </a:r>
          </a:p>
          <a:p>
            <a:endParaRPr lang="en-US" dirty="0"/>
          </a:p>
        </p:txBody>
      </p:sp>
      <p:sp>
        <p:nvSpPr>
          <p:cNvPr id="5" name="Slide Number Placeholder 4">
            <a:extLst>
              <a:ext uri="{FF2B5EF4-FFF2-40B4-BE49-F238E27FC236}">
                <a16:creationId xmlns:a16="http://schemas.microsoft.com/office/drawing/2014/main" id="{45B6D7A4-AA8D-4810-8A43-E70AC62A85B0}"/>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30</a:t>
            </a:fld>
            <a:endParaRPr lang="en-US"/>
          </a:p>
        </p:txBody>
      </p:sp>
    </p:spTree>
    <p:extLst>
      <p:ext uri="{BB962C8B-B14F-4D97-AF65-F5344CB8AC3E}">
        <p14:creationId xmlns:p14="http://schemas.microsoft.com/office/powerpoint/2010/main" val="2504777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F3A6-67ED-42DE-B3DD-31BF81E5B27E}"/>
              </a:ext>
            </a:extLst>
          </p:cNvPr>
          <p:cNvSpPr>
            <a:spLocks noGrp="1"/>
          </p:cNvSpPr>
          <p:nvPr>
            <p:ph type="title"/>
          </p:nvPr>
        </p:nvSpPr>
        <p:spPr>
          <a:xfrm>
            <a:off x="406401" y="853440"/>
            <a:ext cx="7916984" cy="822961"/>
          </a:xfrm>
        </p:spPr>
        <p:txBody>
          <a:bodyPr>
            <a:normAutofit/>
          </a:bodyPr>
          <a:lstStyle/>
          <a:p>
            <a:r>
              <a:rPr lang="en-US" dirty="0"/>
              <a:t>Real Experiences; Bad SSL Cert</a:t>
            </a:r>
          </a:p>
        </p:txBody>
      </p:sp>
      <p:pic>
        <p:nvPicPr>
          <p:cNvPr id="5" name="Content Placeholder 4">
            <a:extLst>
              <a:ext uri="{FF2B5EF4-FFF2-40B4-BE49-F238E27FC236}">
                <a16:creationId xmlns:a16="http://schemas.microsoft.com/office/drawing/2014/main" id="{9C8605B2-A0AF-4233-A368-EAE40F51E982}"/>
              </a:ext>
            </a:extLst>
          </p:cNvPr>
          <p:cNvPicPr>
            <a:picLocks noGrp="1" noChangeAspect="1"/>
          </p:cNvPicPr>
          <p:nvPr>
            <p:ph idx="1"/>
          </p:nvPr>
        </p:nvPicPr>
        <p:blipFill>
          <a:blip r:embed="rId2"/>
          <a:stretch>
            <a:fillRect/>
          </a:stretch>
        </p:blipFill>
        <p:spPr>
          <a:xfrm>
            <a:off x="1244958" y="1921389"/>
            <a:ext cx="6239746" cy="4010585"/>
          </a:xfrm>
          <a:prstGeom prst="rect">
            <a:avLst/>
          </a:prstGeom>
        </p:spPr>
      </p:pic>
      <p:sp>
        <p:nvSpPr>
          <p:cNvPr id="4" name="Slide Number Placeholder 3">
            <a:extLst>
              <a:ext uri="{FF2B5EF4-FFF2-40B4-BE49-F238E27FC236}">
                <a16:creationId xmlns:a16="http://schemas.microsoft.com/office/drawing/2014/main" id="{8A16332C-9C51-4602-AEA6-A4C2E8C150C5}"/>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31</a:t>
            </a:fld>
            <a:endParaRPr lang="en-US"/>
          </a:p>
        </p:txBody>
      </p:sp>
    </p:spTree>
    <p:extLst>
      <p:ext uri="{BB962C8B-B14F-4D97-AF65-F5344CB8AC3E}">
        <p14:creationId xmlns:p14="http://schemas.microsoft.com/office/powerpoint/2010/main" val="3612703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CBD6-AD73-4666-91A8-E52B14F76E95}"/>
              </a:ext>
            </a:extLst>
          </p:cNvPr>
          <p:cNvSpPr>
            <a:spLocks noGrp="1"/>
          </p:cNvSpPr>
          <p:nvPr>
            <p:ph type="title"/>
          </p:nvPr>
        </p:nvSpPr>
        <p:spPr/>
        <p:txBody>
          <a:bodyPr/>
          <a:lstStyle/>
          <a:p>
            <a:r>
              <a:rPr lang="en-US" dirty="0"/>
              <a:t>Untrustworthy SSL/TLS Certs</a:t>
            </a:r>
          </a:p>
        </p:txBody>
      </p:sp>
      <p:sp>
        <p:nvSpPr>
          <p:cNvPr id="3" name="Content Placeholder 2">
            <a:extLst>
              <a:ext uri="{FF2B5EF4-FFF2-40B4-BE49-F238E27FC236}">
                <a16:creationId xmlns:a16="http://schemas.microsoft.com/office/drawing/2014/main" id="{E6E9DB90-0951-4F88-B412-48BA2EA29027}"/>
              </a:ext>
            </a:extLst>
          </p:cNvPr>
          <p:cNvSpPr>
            <a:spLocks noGrp="1"/>
          </p:cNvSpPr>
          <p:nvPr>
            <p:ph idx="1"/>
          </p:nvPr>
        </p:nvSpPr>
        <p:spPr/>
        <p:txBody>
          <a:bodyPr/>
          <a:lstStyle/>
          <a:p>
            <a:r>
              <a:rPr lang="en-US" dirty="0"/>
              <a:t>Let’s Encrypt</a:t>
            </a:r>
          </a:p>
          <a:p>
            <a:r>
              <a:rPr lang="en-US" dirty="0"/>
              <a:t>Let's Encrypt issued 3,048,289 TLS certificates without checking the CAA field for the requesting domain.</a:t>
            </a:r>
          </a:p>
          <a:p>
            <a:r>
              <a:rPr lang="en-US" dirty="0">
                <a:hlinkClick r:id="rId2"/>
              </a:rPr>
              <a:t>https://www.zdnet.com/article/lets-encrypt-to-revoke-3-million-certificates-on-march-4-due-to-bug/</a:t>
            </a:r>
            <a:endParaRPr lang="en-US" dirty="0"/>
          </a:p>
        </p:txBody>
      </p:sp>
      <p:sp>
        <p:nvSpPr>
          <p:cNvPr id="5" name="Slide Number Placeholder 4">
            <a:extLst>
              <a:ext uri="{FF2B5EF4-FFF2-40B4-BE49-F238E27FC236}">
                <a16:creationId xmlns:a16="http://schemas.microsoft.com/office/drawing/2014/main" id="{5689B54C-6F78-4498-B7DC-635A7C1505C0}"/>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32</a:t>
            </a:fld>
            <a:endParaRPr lang="en-US"/>
          </a:p>
        </p:txBody>
      </p:sp>
    </p:spTree>
    <p:extLst>
      <p:ext uri="{BB962C8B-B14F-4D97-AF65-F5344CB8AC3E}">
        <p14:creationId xmlns:p14="http://schemas.microsoft.com/office/powerpoint/2010/main" val="74299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EF1B-3929-45B7-B27D-EBF7D565E9CD}"/>
              </a:ext>
            </a:extLst>
          </p:cNvPr>
          <p:cNvSpPr>
            <a:spLocks noGrp="1"/>
          </p:cNvSpPr>
          <p:nvPr>
            <p:ph type="title"/>
          </p:nvPr>
        </p:nvSpPr>
        <p:spPr/>
        <p:txBody>
          <a:bodyPr/>
          <a:lstStyle/>
          <a:p>
            <a:r>
              <a:rPr lang="en-US" dirty="0"/>
              <a:t>Embedded Malware</a:t>
            </a:r>
          </a:p>
        </p:txBody>
      </p:sp>
      <p:pic>
        <p:nvPicPr>
          <p:cNvPr id="5" name="Picture 4">
            <a:extLst>
              <a:ext uri="{FF2B5EF4-FFF2-40B4-BE49-F238E27FC236}">
                <a16:creationId xmlns:a16="http://schemas.microsoft.com/office/drawing/2014/main" id="{B3EDB278-B1FB-47BB-B679-8254368802BB}"/>
              </a:ext>
            </a:extLst>
          </p:cNvPr>
          <p:cNvPicPr>
            <a:picLocks noChangeAspect="1"/>
          </p:cNvPicPr>
          <p:nvPr/>
        </p:nvPicPr>
        <p:blipFill>
          <a:blip r:embed="rId2"/>
          <a:stretch>
            <a:fillRect/>
          </a:stretch>
        </p:blipFill>
        <p:spPr>
          <a:xfrm>
            <a:off x="159018" y="2312518"/>
            <a:ext cx="8411749" cy="1086002"/>
          </a:xfrm>
          <a:prstGeom prst="rect">
            <a:avLst/>
          </a:prstGeom>
        </p:spPr>
      </p:pic>
      <p:pic>
        <p:nvPicPr>
          <p:cNvPr id="6" name="Picture 5">
            <a:extLst>
              <a:ext uri="{FF2B5EF4-FFF2-40B4-BE49-F238E27FC236}">
                <a16:creationId xmlns:a16="http://schemas.microsoft.com/office/drawing/2014/main" id="{47B0D727-AAA0-4905-A81B-CFE460814A7D}"/>
              </a:ext>
            </a:extLst>
          </p:cNvPr>
          <p:cNvPicPr>
            <a:picLocks noChangeAspect="1"/>
          </p:cNvPicPr>
          <p:nvPr/>
        </p:nvPicPr>
        <p:blipFill>
          <a:blip r:embed="rId3"/>
          <a:stretch>
            <a:fillRect/>
          </a:stretch>
        </p:blipFill>
        <p:spPr>
          <a:xfrm>
            <a:off x="184313" y="3674709"/>
            <a:ext cx="6763694" cy="514422"/>
          </a:xfrm>
          <a:prstGeom prst="rect">
            <a:avLst/>
          </a:prstGeom>
        </p:spPr>
      </p:pic>
      <p:sp>
        <p:nvSpPr>
          <p:cNvPr id="4" name="Slide Number Placeholder 3">
            <a:extLst>
              <a:ext uri="{FF2B5EF4-FFF2-40B4-BE49-F238E27FC236}">
                <a16:creationId xmlns:a16="http://schemas.microsoft.com/office/drawing/2014/main" id="{2323858F-CE46-4726-A0D5-7F4B19A6F8BC}"/>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33</a:t>
            </a:fld>
            <a:endParaRPr lang="en-US"/>
          </a:p>
        </p:txBody>
      </p:sp>
    </p:spTree>
    <p:extLst>
      <p:ext uri="{BB962C8B-B14F-4D97-AF65-F5344CB8AC3E}">
        <p14:creationId xmlns:p14="http://schemas.microsoft.com/office/powerpoint/2010/main" val="770528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9478-F0E0-4881-99A2-59024E7514E2}"/>
              </a:ext>
            </a:extLst>
          </p:cNvPr>
          <p:cNvSpPr>
            <a:spLocks noGrp="1"/>
          </p:cNvSpPr>
          <p:nvPr>
            <p:ph type="title"/>
          </p:nvPr>
        </p:nvSpPr>
        <p:spPr/>
        <p:txBody>
          <a:bodyPr/>
          <a:lstStyle/>
          <a:p>
            <a:r>
              <a:rPr lang="en-US" dirty="0"/>
              <a:t>Digital Signature Risks</a:t>
            </a:r>
          </a:p>
        </p:txBody>
      </p:sp>
      <p:pic>
        <p:nvPicPr>
          <p:cNvPr id="5" name="Picture 4">
            <a:extLst>
              <a:ext uri="{FF2B5EF4-FFF2-40B4-BE49-F238E27FC236}">
                <a16:creationId xmlns:a16="http://schemas.microsoft.com/office/drawing/2014/main" id="{2BFAE2D1-29C8-41E8-84F1-90E445D15B0E}"/>
              </a:ext>
            </a:extLst>
          </p:cNvPr>
          <p:cNvPicPr>
            <a:picLocks noChangeAspect="1"/>
          </p:cNvPicPr>
          <p:nvPr/>
        </p:nvPicPr>
        <p:blipFill>
          <a:blip r:embed="rId2"/>
          <a:stretch>
            <a:fillRect/>
          </a:stretch>
        </p:blipFill>
        <p:spPr>
          <a:xfrm>
            <a:off x="980574" y="2056141"/>
            <a:ext cx="7182852" cy="4391638"/>
          </a:xfrm>
          <a:prstGeom prst="rect">
            <a:avLst/>
          </a:prstGeom>
        </p:spPr>
      </p:pic>
      <p:sp>
        <p:nvSpPr>
          <p:cNvPr id="3" name="TextBox 2">
            <a:extLst>
              <a:ext uri="{FF2B5EF4-FFF2-40B4-BE49-F238E27FC236}">
                <a16:creationId xmlns:a16="http://schemas.microsoft.com/office/drawing/2014/main" id="{F78172EF-A7A2-49F0-B7D1-F4E568A79FEC}"/>
              </a:ext>
            </a:extLst>
          </p:cNvPr>
          <p:cNvSpPr txBox="1"/>
          <p:nvPr/>
        </p:nvSpPr>
        <p:spPr>
          <a:xfrm>
            <a:off x="406401" y="6477000"/>
            <a:ext cx="6079165" cy="369332"/>
          </a:xfrm>
          <a:prstGeom prst="rect">
            <a:avLst/>
          </a:prstGeom>
          <a:noFill/>
        </p:spPr>
        <p:txBody>
          <a:bodyPr wrap="none" rtlCol="0">
            <a:spAutoFit/>
          </a:bodyPr>
          <a:lstStyle/>
          <a:p>
            <a:r>
              <a:rPr lang="en-US" dirty="0"/>
              <a:t>NOTE: Verisign is NOT a NAESB Accredited Certificate Authority</a:t>
            </a:r>
          </a:p>
        </p:txBody>
      </p:sp>
      <p:sp>
        <p:nvSpPr>
          <p:cNvPr id="6" name="Slide Number Placeholder 5">
            <a:extLst>
              <a:ext uri="{FF2B5EF4-FFF2-40B4-BE49-F238E27FC236}">
                <a16:creationId xmlns:a16="http://schemas.microsoft.com/office/drawing/2014/main" id="{B0F54D1A-666A-478C-8E7B-BB0D617479DA}"/>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34</a:t>
            </a:fld>
            <a:endParaRPr lang="en-US"/>
          </a:p>
        </p:txBody>
      </p:sp>
    </p:spTree>
    <p:extLst>
      <p:ext uri="{BB962C8B-B14F-4D97-AF65-F5344CB8AC3E}">
        <p14:creationId xmlns:p14="http://schemas.microsoft.com/office/powerpoint/2010/main" val="4175501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A36B-1B4A-4101-8F41-C0593E2343A8}"/>
              </a:ext>
            </a:extLst>
          </p:cNvPr>
          <p:cNvSpPr>
            <a:spLocks noGrp="1"/>
          </p:cNvSpPr>
          <p:nvPr>
            <p:ph type="title"/>
          </p:nvPr>
        </p:nvSpPr>
        <p:spPr>
          <a:xfrm>
            <a:off x="406401" y="1029435"/>
            <a:ext cx="7916984" cy="555526"/>
          </a:xfrm>
        </p:spPr>
        <p:txBody>
          <a:bodyPr>
            <a:normAutofit fontScale="90000"/>
          </a:bodyPr>
          <a:lstStyle/>
          <a:p>
            <a:r>
              <a:rPr lang="en-US" dirty="0"/>
              <a:t>Vulnerabilities and Exploits</a:t>
            </a:r>
          </a:p>
        </p:txBody>
      </p:sp>
      <p:sp>
        <p:nvSpPr>
          <p:cNvPr id="3" name="Content Placeholder 2">
            <a:extLst>
              <a:ext uri="{FF2B5EF4-FFF2-40B4-BE49-F238E27FC236}">
                <a16:creationId xmlns:a16="http://schemas.microsoft.com/office/drawing/2014/main" id="{259FDD94-F44A-4669-AD16-8124002723D2}"/>
              </a:ext>
            </a:extLst>
          </p:cNvPr>
          <p:cNvSpPr>
            <a:spLocks noGrp="1"/>
          </p:cNvSpPr>
          <p:nvPr>
            <p:ph idx="1"/>
          </p:nvPr>
        </p:nvSpPr>
        <p:spPr>
          <a:xfrm>
            <a:off x="406401" y="1584962"/>
            <a:ext cx="7916984" cy="4592002"/>
          </a:xfrm>
        </p:spPr>
        <p:txBody>
          <a:bodyPr/>
          <a:lstStyle/>
          <a:p>
            <a:r>
              <a:rPr lang="en-US" b="1" dirty="0"/>
              <a:t>ICS Advisory (ICSA-20-133-02)</a:t>
            </a:r>
          </a:p>
          <a:p>
            <a:r>
              <a:rPr lang="en-US" b="1" dirty="0" err="1"/>
              <a:t>OSIsoft</a:t>
            </a:r>
            <a:r>
              <a:rPr lang="en-US" b="1" dirty="0"/>
              <a:t> PI System</a:t>
            </a:r>
          </a:p>
          <a:p>
            <a:r>
              <a:rPr lang="en-US" dirty="0"/>
              <a:t>Original release date: May 12, 2020</a:t>
            </a:r>
          </a:p>
          <a:p>
            <a:endParaRPr lang="en-US" dirty="0"/>
          </a:p>
          <a:p>
            <a:endParaRPr lang="en-US" dirty="0"/>
          </a:p>
          <a:p>
            <a:endParaRPr lang="en-US" dirty="0"/>
          </a:p>
          <a:p>
            <a:r>
              <a:rPr lang="en-US" dirty="0"/>
              <a:t>Exploits; </a:t>
            </a:r>
            <a:r>
              <a:rPr lang="en-US" dirty="0">
                <a:hlinkClick r:id="rId2"/>
              </a:rPr>
              <a:t>Top Ten List</a:t>
            </a: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5042D86E-F10A-4AE6-B135-9C307277ADDC}"/>
              </a:ext>
            </a:extLst>
          </p:cNvPr>
          <p:cNvPicPr>
            <a:picLocks noChangeAspect="1"/>
          </p:cNvPicPr>
          <p:nvPr/>
        </p:nvPicPr>
        <p:blipFill>
          <a:blip r:embed="rId3"/>
          <a:stretch>
            <a:fillRect/>
          </a:stretch>
        </p:blipFill>
        <p:spPr>
          <a:xfrm>
            <a:off x="228600" y="3158968"/>
            <a:ext cx="8737599" cy="1429511"/>
          </a:xfrm>
          <a:prstGeom prst="rect">
            <a:avLst/>
          </a:prstGeom>
        </p:spPr>
      </p:pic>
      <p:sp>
        <p:nvSpPr>
          <p:cNvPr id="6" name="Rectangle 5">
            <a:extLst>
              <a:ext uri="{FF2B5EF4-FFF2-40B4-BE49-F238E27FC236}">
                <a16:creationId xmlns:a16="http://schemas.microsoft.com/office/drawing/2014/main" id="{098B35C5-871E-4F95-8623-AC5B4C4FC6AF}"/>
              </a:ext>
            </a:extLst>
          </p:cNvPr>
          <p:cNvSpPr/>
          <p:nvPr/>
        </p:nvSpPr>
        <p:spPr>
          <a:xfrm>
            <a:off x="406401" y="4175760"/>
            <a:ext cx="8508999" cy="382239"/>
          </a:xfrm>
          <a:prstGeom prst="rect">
            <a:avLst/>
          </a:prstGeom>
          <a:solidFill>
            <a:srgbClr val="FFFF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22DAD79-BA9A-4AF6-929E-29FC56440548}"/>
              </a:ext>
            </a:extLst>
          </p:cNvPr>
          <p:cNvPicPr>
            <a:picLocks noChangeAspect="1"/>
          </p:cNvPicPr>
          <p:nvPr/>
        </p:nvPicPr>
        <p:blipFill>
          <a:blip r:embed="rId4"/>
          <a:stretch>
            <a:fillRect/>
          </a:stretch>
        </p:blipFill>
        <p:spPr>
          <a:xfrm>
            <a:off x="167640" y="5243675"/>
            <a:ext cx="8722359" cy="638221"/>
          </a:xfrm>
          <a:prstGeom prst="rect">
            <a:avLst/>
          </a:prstGeom>
        </p:spPr>
      </p:pic>
      <p:sp>
        <p:nvSpPr>
          <p:cNvPr id="8" name="Slide Number Placeholder 7">
            <a:extLst>
              <a:ext uri="{FF2B5EF4-FFF2-40B4-BE49-F238E27FC236}">
                <a16:creationId xmlns:a16="http://schemas.microsoft.com/office/drawing/2014/main" id="{FF5D7B1B-8D0F-41C0-A268-E8E13A5F70EC}"/>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35</a:t>
            </a:fld>
            <a:endParaRPr lang="en-US"/>
          </a:p>
        </p:txBody>
      </p:sp>
    </p:spTree>
    <p:extLst>
      <p:ext uri="{BB962C8B-B14F-4D97-AF65-F5344CB8AC3E}">
        <p14:creationId xmlns:p14="http://schemas.microsoft.com/office/powerpoint/2010/main" val="2969705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CA61-AA34-44A0-ABE7-7A1203C71E72}"/>
              </a:ext>
            </a:extLst>
          </p:cNvPr>
          <p:cNvSpPr>
            <a:spLocks noGrp="1"/>
          </p:cNvSpPr>
          <p:nvPr>
            <p:ph type="title"/>
          </p:nvPr>
        </p:nvSpPr>
        <p:spPr>
          <a:xfrm>
            <a:off x="406401" y="1029435"/>
            <a:ext cx="7916984" cy="692686"/>
          </a:xfrm>
        </p:spPr>
        <p:txBody>
          <a:bodyPr>
            <a:normAutofit fontScale="90000"/>
          </a:bodyPr>
          <a:lstStyle/>
          <a:p>
            <a:r>
              <a:rPr lang="en-US" dirty="0"/>
              <a:t>Provenance Risks</a:t>
            </a:r>
          </a:p>
        </p:txBody>
      </p:sp>
      <p:sp>
        <p:nvSpPr>
          <p:cNvPr id="3" name="Content Placeholder 2">
            <a:extLst>
              <a:ext uri="{FF2B5EF4-FFF2-40B4-BE49-F238E27FC236}">
                <a16:creationId xmlns:a16="http://schemas.microsoft.com/office/drawing/2014/main" id="{CAB1683D-3FE2-4802-A20E-2DB122F75D2C}"/>
              </a:ext>
            </a:extLst>
          </p:cNvPr>
          <p:cNvSpPr>
            <a:spLocks noGrp="1"/>
          </p:cNvSpPr>
          <p:nvPr>
            <p:ph idx="1"/>
          </p:nvPr>
        </p:nvSpPr>
        <p:spPr>
          <a:xfrm>
            <a:off x="406401" y="1722121"/>
            <a:ext cx="7916984" cy="4454842"/>
          </a:xfrm>
        </p:spPr>
        <p:txBody>
          <a:bodyPr/>
          <a:lstStyle/>
          <a:p>
            <a:r>
              <a:rPr lang="en-US" dirty="0"/>
              <a:t>Man in the middle attacks</a:t>
            </a:r>
          </a:p>
          <a:p>
            <a:endParaRPr lang="en-US" dirty="0"/>
          </a:p>
          <a:p>
            <a:endParaRPr lang="en-US" dirty="0"/>
          </a:p>
          <a:p>
            <a:r>
              <a:rPr lang="en-US" dirty="0"/>
              <a:t>Watering Holes; e.g. </a:t>
            </a:r>
            <a:r>
              <a:rPr lang="en-US" dirty="0" err="1"/>
              <a:t>Wordpress</a:t>
            </a:r>
            <a:endParaRPr lang="en-US" dirty="0"/>
          </a:p>
          <a:p>
            <a:r>
              <a:rPr lang="en-US" dirty="0"/>
              <a:t>Spoofed software download locations</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6E8E538-088E-416B-819B-E3A72320FA91}"/>
              </a:ext>
            </a:extLst>
          </p:cNvPr>
          <p:cNvPicPr>
            <a:picLocks noChangeAspect="1"/>
          </p:cNvPicPr>
          <p:nvPr/>
        </p:nvPicPr>
        <p:blipFill>
          <a:blip r:embed="rId2"/>
          <a:stretch>
            <a:fillRect/>
          </a:stretch>
        </p:blipFill>
        <p:spPr>
          <a:xfrm>
            <a:off x="448312" y="2232612"/>
            <a:ext cx="7680715" cy="937308"/>
          </a:xfrm>
          <a:prstGeom prst="rect">
            <a:avLst/>
          </a:prstGeom>
        </p:spPr>
      </p:pic>
      <p:pic>
        <p:nvPicPr>
          <p:cNvPr id="6" name="Picture 5">
            <a:extLst>
              <a:ext uri="{FF2B5EF4-FFF2-40B4-BE49-F238E27FC236}">
                <a16:creationId xmlns:a16="http://schemas.microsoft.com/office/drawing/2014/main" id="{4F3E6505-1E41-4627-906B-054AD9E4F727}"/>
              </a:ext>
            </a:extLst>
          </p:cNvPr>
          <p:cNvPicPr>
            <a:picLocks noChangeAspect="1"/>
          </p:cNvPicPr>
          <p:nvPr/>
        </p:nvPicPr>
        <p:blipFill>
          <a:blip r:embed="rId3"/>
          <a:stretch>
            <a:fillRect/>
          </a:stretch>
        </p:blipFill>
        <p:spPr>
          <a:xfrm>
            <a:off x="877770" y="4300393"/>
            <a:ext cx="6230219" cy="2067213"/>
          </a:xfrm>
          <a:prstGeom prst="rect">
            <a:avLst/>
          </a:prstGeom>
        </p:spPr>
      </p:pic>
      <p:sp>
        <p:nvSpPr>
          <p:cNvPr id="7" name="Rectangle 6">
            <a:extLst>
              <a:ext uri="{FF2B5EF4-FFF2-40B4-BE49-F238E27FC236}">
                <a16:creationId xmlns:a16="http://schemas.microsoft.com/office/drawing/2014/main" id="{9D9991B8-DA34-4AE2-8BB6-4103A6495814}"/>
              </a:ext>
            </a:extLst>
          </p:cNvPr>
          <p:cNvSpPr/>
          <p:nvPr/>
        </p:nvSpPr>
        <p:spPr>
          <a:xfrm>
            <a:off x="990600" y="6519595"/>
            <a:ext cx="5608320" cy="276999"/>
          </a:xfrm>
          <a:prstGeom prst="rect">
            <a:avLst/>
          </a:prstGeom>
        </p:spPr>
        <p:txBody>
          <a:bodyPr wrap="square">
            <a:spAutoFit/>
          </a:bodyPr>
          <a:lstStyle/>
          <a:p>
            <a:r>
              <a:rPr lang="en-US" sz="1200" dirty="0"/>
              <a:t>https://www.vice.com/en_us/article/qj4p3w/nso-group-hack-fake-facebook-domain</a:t>
            </a:r>
          </a:p>
        </p:txBody>
      </p:sp>
      <p:sp>
        <p:nvSpPr>
          <p:cNvPr id="8" name="Slide Number Placeholder 7">
            <a:extLst>
              <a:ext uri="{FF2B5EF4-FFF2-40B4-BE49-F238E27FC236}">
                <a16:creationId xmlns:a16="http://schemas.microsoft.com/office/drawing/2014/main" id="{18D8BFE7-F28D-4C09-AA37-18611C695983}"/>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36</a:t>
            </a:fld>
            <a:endParaRPr lang="en-US"/>
          </a:p>
        </p:txBody>
      </p:sp>
    </p:spTree>
    <p:extLst>
      <p:ext uri="{BB962C8B-B14F-4D97-AF65-F5344CB8AC3E}">
        <p14:creationId xmlns:p14="http://schemas.microsoft.com/office/powerpoint/2010/main" val="2843882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D5EF-B7C9-48B6-99B2-2ECB9EAE6596}"/>
              </a:ext>
            </a:extLst>
          </p:cNvPr>
          <p:cNvSpPr>
            <a:spLocks noGrp="1"/>
          </p:cNvSpPr>
          <p:nvPr>
            <p:ph type="title"/>
          </p:nvPr>
        </p:nvSpPr>
        <p:spPr>
          <a:xfrm>
            <a:off x="406401" y="1029435"/>
            <a:ext cx="7916984" cy="616486"/>
          </a:xfrm>
        </p:spPr>
        <p:txBody>
          <a:bodyPr>
            <a:normAutofit fontScale="90000"/>
          </a:bodyPr>
          <a:lstStyle/>
          <a:p>
            <a:r>
              <a:rPr lang="en-US" dirty="0"/>
              <a:t>Common Misconceptions</a:t>
            </a:r>
          </a:p>
        </p:txBody>
      </p:sp>
      <p:sp>
        <p:nvSpPr>
          <p:cNvPr id="3" name="Content Placeholder 2">
            <a:extLst>
              <a:ext uri="{FF2B5EF4-FFF2-40B4-BE49-F238E27FC236}">
                <a16:creationId xmlns:a16="http://schemas.microsoft.com/office/drawing/2014/main" id="{138A0022-EC78-4CC2-A9AF-DE9DBAA84305}"/>
              </a:ext>
            </a:extLst>
          </p:cNvPr>
          <p:cNvSpPr>
            <a:spLocks noGrp="1"/>
          </p:cNvSpPr>
          <p:nvPr>
            <p:ph idx="1"/>
          </p:nvPr>
        </p:nvSpPr>
        <p:spPr>
          <a:xfrm>
            <a:off x="406401" y="1645920"/>
            <a:ext cx="7916984" cy="5212079"/>
          </a:xfrm>
        </p:spPr>
        <p:txBody>
          <a:bodyPr>
            <a:normAutofit fontScale="92500" lnSpcReduction="10000"/>
          </a:bodyPr>
          <a:lstStyle/>
          <a:p>
            <a:r>
              <a:rPr lang="en-US" dirty="0"/>
              <a:t>A verified digitally signed software object is always trustworthy; NOT TRUE</a:t>
            </a:r>
          </a:p>
          <a:p>
            <a:pPr lvl="1"/>
            <a:r>
              <a:rPr lang="en-US" dirty="0"/>
              <a:t>Digitally signed software provides a “veil” of trust that may not be justified</a:t>
            </a:r>
          </a:p>
          <a:p>
            <a:pPr lvl="1"/>
            <a:r>
              <a:rPr lang="en-US" dirty="0">
                <a:hlinkClick r:id="rId2"/>
              </a:rPr>
              <a:t>COMODO Fraudulent Certificates</a:t>
            </a:r>
            <a:endParaRPr lang="en-US" dirty="0"/>
          </a:p>
          <a:p>
            <a:pPr marL="857250" lvl="2" indent="0">
              <a:buNone/>
            </a:pPr>
            <a:r>
              <a:rPr lang="en-US" b="1" u="sng" dirty="0"/>
              <a:t>Microsoft is aware of nine fraudulent digital certificates issued by Comodo</a:t>
            </a:r>
            <a:r>
              <a:rPr lang="en-US" dirty="0"/>
              <a:t>, a certification authority </a:t>
            </a:r>
            <a:r>
              <a:rPr lang="en-US" b="1" u="sng" dirty="0"/>
              <a:t>present in the Trusted Root Certification Authorities Store, on all supported releases of Microsoft Windows</a:t>
            </a:r>
          </a:p>
          <a:p>
            <a:pPr lvl="1"/>
            <a:r>
              <a:rPr lang="en-US" dirty="0">
                <a:hlinkClick r:id="rId3"/>
              </a:rPr>
              <a:t>ASUS</a:t>
            </a:r>
            <a:r>
              <a:rPr lang="en-US" dirty="0"/>
              <a:t> March 29, 2019</a:t>
            </a:r>
          </a:p>
          <a:p>
            <a:pPr marL="857250" lvl="2" indent="0">
              <a:buNone/>
            </a:pPr>
            <a:r>
              <a:rPr lang="en-US" dirty="0"/>
              <a:t>As </a:t>
            </a:r>
            <a:r>
              <a:rPr lang="en-US" i="1" dirty="0"/>
              <a:t>Motherboard</a:t>
            </a:r>
            <a:r>
              <a:rPr lang="en-US" dirty="0"/>
              <a:t> </a:t>
            </a:r>
            <a:r>
              <a:rPr lang="en-US" dirty="0">
                <a:hlinkClick r:id="rId4" tooltip="Link to Motherboard article"/>
              </a:rPr>
              <a:t>reported</a:t>
            </a:r>
            <a:r>
              <a:rPr lang="en-US" dirty="0"/>
              <a:t>, researchers at Kaspersky discovered that malicious hackers had </a:t>
            </a:r>
            <a:r>
              <a:rPr lang="en-US" b="1" u="sng" dirty="0"/>
              <a:t>successfully planted malware posing as an official ASUS security update</a:t>
            </a:r>
            <a:r>
              <a:rPr lang="en-US" dirty="0"/>
              <a:t> onto ASUS’s servers </a:t>
            </a:r>
            <a:r>
              <a:rPr lang="en-US" b="1" u="sng" dirty="0"/>
              <a:t>and signed it with two of the company’s legitimate digital certificates.</a:t>
            </a:r>
          </a:p>
          <a:p>
            <a:pPr lvl="1"/>
            <a:r>
              <a:rPr lang="en-US" dirty="0">
                <a:hlinkClick r:id="rId5"/>
              </a:rPr>
              <a:t>Sophos  Threat Report 2020</a:t>
            </a:r>
            <a:endParaRPr lang="en-US" dirty="0"/>
          </a:p>
          <a:p>
            <a:pPr marL="800100" lvl="2" indent="0">
              <a:buNone/>
            </a:pPr>
            <a:r>
              <a:rPr lang="en-US" dirty="0"/>
              <a:t>Attackers may attempt to minimize detection by </a:t>
            </a:r>
            <a:r>
              <a:rPr lang="en-US" b="1" u="sng" dirty="0"/>
              <a:t>digitally code-signing their ransomware with an Authenticode certificate.</a:t>
            </a:r>
            <a:endParaRPr lang="en-US" b="1" u="sng" dirty="0">
              <a:hlinkClick r:id="rId3">
                <a:extLst>
                  <a:ext uri="{A12FA001-AC4F-418D-AE19-62706E023703}">
                    <ahyp:hlinkClr xmlns:ahyp="http://schemas.microsoft.com/office/drawing/2018/hyperlinkcolor" val="tx"/>
                  </a:ext>
                </a:extLst>
              </a:hlinkClick>
            </a:endParaRPr>
          </a:p>
          <a:p>
            <a:pPr lvl="1"/>
            <a:endParaRPr lang="en-US" dirty="0"/>
          </a:p>
          <a:p>
            <a:pPr lvl="1"/>
            <a:endParaRPr lang="en-US" dirty="0"/>
          </a:p>
        </p:txBody>
      </p:sp>
      <p:sp>
        <p:nvSpPr>
          <p:cNvPr id="5" name="Slide Number Placeholder 4">
            <a:extLst>
              <a:ext uri="{FF2B5EF4-FFF2-40B4-BE49-F238E27FC236}">
                <a16:creationId xmlns:a16="http://schemas.microsoft.com/office/drawing/2014/main" id="{0817FD50-F7CC-4137-8788-289E76525DEF}"/>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37</a:t>
            </a:fld>
            <a:endParaRPr lang="en-US"/>
          </a:p>
        </p:txBody>
      </p:sp>
    </p:spTree>
    <p:extLst>
      <p:ext uri="{BB962C8B-B14F-4D97-AF65-F5344CB8AC3E}">
        <p14:creationId xmlns:p14="http://schemas.microsoft.com/office/powerpoint/2010/main" val="954902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275E-5909-4995-84DE-D718FF09B84C}"/>
              </a:ext>
            </a:extLst>
          </p:cNvPr>
          <p:cNvSpPr>
            <a:spLocks noGrp="1"/>
          </p:cNvSpPr>
          <p:nvPr>
            <p:ph type="title"/>
          </p:nvPr>
        </p:nvSpPr>
        <p:spPr/>
        <p:txBody>
          <a:bodyPr>
            <a:normAutofit fontScale="90000"/>
          </a:bodyPr>
          <a:lstStyle/>
          <a:p>
            <a:r>
              <a:rPr lang="en-US" dirty="0"/>
              <a:t>Software Vendors Always Patch Known Vulnerabilities Immediately</a:t>
            </a:r>
          </a:p>
        </p:txBody>
      </p:sp>
      <p:sp>
        <p:nvSpPr>
          <p:cNvPr id="3" name="Content Placeholder 2">
            <a:extLst>
              <a:ext uri="{FF2B5EF4-FFF2-40B4-BE49-F238E27FC236}">
                <a16:creationId xmlns:a16="http://schemas.microsoft.com/office/drawing/2014/main" id="{D506542B-005C-4FA5-8BC6-104A6826A4E1}"/>
              </a:ext>
            </a:extLst>
          </p:cNvPr>
          <p:cNvSpPr>
            <a:spLocks noGrp="1"/>
          </p:cNvSpPr>
          <p:nvPr>
            <p:ph idx="1"/>
          </p:nvPr>
        </p:nvSpPr>
        <p:spPr/>
        <p:txBody>
          <a:bodyPr/>
          <a:lstStyle/>
          <a:p>
            <a:r>
              <a:rPr lang="en-US" dirty="0"/>
              <a:t>NOT TRUE</a:t>
            </a:r>
          </a:p>
          <a:p>
            <a:endParaRPr lang="en-US" dirty="0"/>
          </a:p>
        </p:txBody>
      </p:sp>
      <p:pic>
        <p:nvPicPr>
          <p:cNvPr id="5" name="Picture 4">
            <a:extLst>
              <a:ext uri="{FF2B5EF4-FFF2-40B4-BE49-F238E27FC236}">
                <a16:creationId xmlns:a16="http://schemas.microsoft.com/office/drawing/2014/main" id="{36BBA69F-180A-41B8-8C39-C818F024EE69}"/>
              </a:ext>
            </a:extLst>
          </p:cNvPr>
          <p:cNvPicPr>
            <a:picLocks noChangeAspect="1"/>
          </p:cNvPicPr>
          <p:nvPr/>
        </p:nvPicPr>
        <p:blipFill>
          <a:blip r:embed="rId2"/>
          <a:stretch>
            <a:fillRect/>
          </a:stretch>
        </p:blipFill>
        <p:spPr>
          <a:xfrm>
            <a:off x="640080" y="3150821"/>
            <a:ext cx="7345680" cy="2996923"/>
          </a:xfrm>
          <a:prstGeom prst="rect">
            <a:avLst/>
          </a:prstGeom>
        </p:spPr>
      </p:pic>
      <p:sp>
        <p:nvSpPr>
          <p:cNvPr id="6" name="Slide Number Placeholder 5">
            <a:extLst>
              <a:ext uri="{FF2B5EF4-FFF2-40B4-BE49-F238E27FC236}">
                <a16:creationId xmlns:a16="http://schemas.microsoft.com/office/drawing/2014/main" id="{0D103264-65B8-4730-A7C3-A2856D7A6A6F}"/>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38</a:t>
            </a:fld>
            <a:endParaRPr lang="en-US"/>
          </a:p>
        </p:txBody>
      </p:sp>
    </p:spTree>
    <p:extLst>
      <p:ext uri="{BB962C8B-B14F-4D97-AF65-F5344CB8AC3E}">
        <p14:creationId xmlns:p14="http://schemas.microsoft.com/office/powerpoint/2010/main" val="348221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60B5-6293-402E-BAC0-2960F2273436}"/>
              </a:ext>
            </a:extLst>
          </p:cNvPr>
          <p:cNvSpPr>
            <a:spLocks noGrp="1"/>
          </p:cNvSpPr>
          <p:nvPr>
            <p:ph type="title"/>
          </p:nvPr>
        </p:nvSpPr>
        <p:spPr/>
        <p:txBody>
          <a:bodyPr/>
          <a:lstStyle/>
          <a:p>
            <a:r>
              <a:rPr lang="en-US" dirty="0"/>
              <a:t>All Vendors Follow Secure Coding Standards; NOT TRUE</a:t>
            </a:r>
          </a:p>
        </p:txBody>
      </p:sp>
      <p:sp>
        <p:nvSpPr>
          <p:cNvPr id="3" name="Content Placeholder 2">
            <a:extLst>
              <a:ext uri="{FF2B5EF4-FFF2-40B4-BE49-F238E27FC236}">
                <a16:creationId xmlns:a16="http://schemas.microsoft.com/office/drawing/2014/main" id="{8F36F584-F2F2-4F70-B7A6-71ADADECDA57}"/>
              </a:ext>
            </a:extLst>
          </p:cNvPr>
          <p:cNvSpPr>
            <a:spLocks noGrp="1"/>
          </p:cNvSpPr>
          <p:nvPr>
            <p:ph idx="1"/>
          </p:nvPr>
        </p:nvSpPr>
        <p:spPr/>
        <p:txBody>
          <a:bodyPr/>
          <a:lstStyle/>
          <a:p>
            <a:r>
              <a:rPr lang="en-US" dirty="0">
                <a:hlinkClick r:id="rId2"/>
              </a:rPr>
              <a:t>https://nvlpubs.nist.gov/nistpubs/CSWP/NIST.CSWP.04232020.pdf</a:t>
            </a:r>
            <a:r>
              <a:rPr lang="en-US" dirty="0"/>
              <a:t> </a:t>
            </a:r>
          </a:p>
          <a:p>
            <a:endParaRPr lang="en-US" dirty="0"/>
          </a:p>
        </p:txBody>
      </p:sp>
      <p:pic>
        <p:nvPicPr>
          <p:cNvPr id="5" name="Picture 4">
            <a:extLst>
              <a:ext uri="{FF2B5EF4-FFF2-40B4-BE49-F238E27FC236}">
                <a16:creationId xmlns:a16="http://schemas.microsoft.com/office/drawing/2014/main" id="{3B7AEAA0-99ED-41A0-B7D5-5080A3A769C4}"/>
              </a:ext>
            </a:extLst>
          </p:cNvPr>
          <p:cNvPicPr>
            <a:picLocks noChangeAspect="1"/>
          </p:cNvPicPr>
          <p:nvPr/>
        </p:nvPicPr>
        <p:blipFill>
          <a:blip r:embed="rId3"/>
          <a:stretch>
            <a:fillRect/>
          </a:stretch>
        </p:blipFill>
        <p:spPr>
          <a:xfrm>
            <a:off x="727207" y="3529711"/>
            <a:ext cx="7201905" cy="3099689"/>
          </a:xfrm>
          <a:prstGeom prst="rect">
            <a:avLst/>
          </a:prstGeom>
        </p:spPr>
      </p:pic>
      <p:sp>
        <p:nvSpPr>
          <p:cNvPr id="6" name="Slide Number Placeholder 5">
            <a:extLst>
              <a:ext uri="{FF2B5EF4-FFF2-40B4-BE49-F238E27FC236}">
                <a16:creationId xmlns:a16="http://schemas.microsoft.com/office/drawing/2014/main" id="{3BF89683-76AC-4C60-BD95-5C69DB68EEAF}"/>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39</a:t>
            </a:fld>
            <a:endParaRPr lang="en-US"/>
          </a:p>
        </p:txBody>
      </p:sp>
    </p:spTree>
    <p:extLst>
      <p:ext uri="{BB962C8B-B14F-4D97-AF65-F5344CB8AC3E}">
        <p14:creationId xmlns:p14="http://schemas.microsoft.com/office/powerpoint/2010/main" val="353350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2BC6-692E-47CB-B5CD-CB0D92166E7C}"/>
              </a:ext>
            </a:extLst>
          </p:cNvPr>
          <p:cNvSpPr>
            <a:spLocks noGrp="1"/>
          </p:cNvSpPr>
          <p:nvPr>
            <p:ph type="title"/>
          </p:nvPr>
        </p:nvSpPr>
        <p:spPr>
          <a:xfrm>
            <a:off x="406401" y="1029435"/>
            <a:ext cx="7916984" cy="570766"/>
          </a:xfrm>
        </p:spPr>
        <p:txBody>
          <a:bodyPr>
            <a:normAutofit fontScale="90000"/>
          </a:bodyPr>
          <a:lstStyle/>
          <a:p>
            <a:r>
              <a:rPr lang="en-US" dirty="0"/>
              <a:t>Definition of Risk</a:t>
            </a:r>
          </a:p>
        </p:txBody>
      </p:sp>
      <p:sp>
        <p:nvSpPr>
          <p:cNvPr id="3" name="Content Placeholder 2">
            <a:extLst>
              <a:ext uri="{FF2B5EF4-FFF2-40B4-BE49-F238E27FC236}">
                <a16:creationId xmlns:a16="http://schemas.microsoft.com/office/drawing/2014/main" id="{62906DAD-221F-46C4-93D1-FE9100A24641}"/>
              </a:ext>
            </a:extLst>
          </p:cNvPr>
          <p:cNvSpPr>
            <a:spLocks noGrp="1"/>
          </p:cNvSpPr>
          <p:nvPr>
            <p:ph idx="1"/>
          </p:nvPr>
        </p:nvSpPr>
        <p:spPr>
          <a:xfrm>
            <a:off x="406401" y="1747157"/>
            <a:ext cx="7916984" cy="4429806"/>
          </a:xfrm>
        </p:spPr>
        <p:txBody>
          <a:bodyPr/>
          <a:lstStyle/>
          <a:p>
            <a:r>
              <a:rPr lang="en-US" dirty="0"/>
              <a:t>The Department of Defense (DOD) Office for the Undersecretary of Defense for Acquisition defines risk as </a:t>
            </a:r>
            <a:r>
              <a:rPr lang="en-US" b="1" i="1" u="sng" dirty="0"/>
              <a:t>Risk = Likelihood x Consequence </a:t>
            </a:r>
            <a:r>
              <a:rPr lang="en-US" b="1" u="sng" dirty="0"/>
              <a:t>of a “future root cause (yet to happen), which if eliminated or corrected, would prevent a potential consequence from occurring” (OSD/ATL-ED, 2006)</a:t>
            </a:r>
            <a:r>
              <a:rPr lang="en-US" dirty="0"/>
              <a:t>.</a:t>
            </a:r>
          </a:p>
        </p:txBody>
      </p:sp>
      <p:sp>
        <p:nvSpPr>
          <p:cNvPr id="6" name="TextBox 5">
            <a:extLst>
              <a:ext uri="{FF2B5EF4-FFF2-40B4-BE49-F238E27FC236}">
                <a16:creationId xmlns:a16="http://schemas.microsoft.com/office/drawing/2014/main" id="{137806AD-7471-4231-AE51-CD29583A927C}"/>
              </a:ext>
            </a:extLst>
          </p:cNvPr>
          <p:cNvSpPr txBox="1"/>
          <p:nvPr/>
        </p:nvSpPr>
        <p:spPr>
          <a:xfrm>
            <a:off x="5894608" y="4767943"/>
            <a:ext cx="1802288" cy="923330"/>
          </a:xfrm>
          <a:prstGeom prst="rect">
            <a:avLst/>
          </a:prstGeom>
          <a:noFill/>
        </p:spPr>
        <p:txBody>
          <a:bodyPr wrap="none" rtlCol="0">
            <a:spAutoFit/>
          </a:bodyPr>
          <a:lstStyle/>
          <a:p>
            <a:r>
              <a:rPr lang="en-US" dirty="0"/>
              <a:t>Red = High</a:t>
            </a:r>
          </a:p>
          <a:p>
            <a:r>
              <a:rPr lang="en-US" dirty="0"/>
              <a:t>Yellow = Medium</a:t>
            </a:r>
          </a:p>
          <a:p>
            <a:r>
              <a:rPr lang="en-US" dirty="0"/>
              <a:t>Green = Low</a:t>
            </a:r>
          </a:p>
        </p:txBody>
      </p:sp>
      <p:pic>
        <p:nvPicPr>
          <p:cNvPr id="4" name="Picture 3">
            <a:extLst>
              <a:ext uri="{FF2B5EF4-FFF2-40B4-BE49-F238E27FC236}">
                <a16:creationId xmlns:a16="http://schemas.microsoft.com/office/drawing/2014/main" id="{7AD88CAE-9C60-4371-8A1A-AAC590442ACB}"/>
              </a:ext>
            </a:extLst>
          </p:cNvPr>
          <p:cNvPicPr>
            <a:picLocks noChangeAspect="1"/>
          </p:cNvPicPr>
          <p:nvPr/>
        </p:nvPicPr>
        <p:blipFill>
          <a:blip r:embed="rId2"/>
          <a:stretch>
            <a:fillRect/>
          </a:stretch>
        </p:blipFill>
        <p:spPr>
          <a:xfrm>
            <a:off x="2383971" y="4097446"/>
            <a:ext cx="3249386" cy="2563970"/>
          </a:xfrm>
          <a:prstGeom prst="rect">
            <a:avLst/>
          </a:prstGeom>
        </p:spPr>
      </p:pic>
      <p:sp>
        <p:nvSpPr>
          <p:cNvPr id="7" name="Rectangle 6">
            <a:extLst>
              <a:ext uri="{FF2B5EF4-FFF2-40B4-BE49-F238E27FC236}">
                <a16:creationId xmlns:a16="http://schemas.microsoft.com/office/drawing/2014/main" id="{0B763BA6-1BAC-4F24-8E27-8330700E7BBE}"/>
              </a:ext>
            </a:extLst>
          </p:cNvPr>
          <p:cNvSpPr/>
          <p:nvPr/>
        </p:nvSpPr>
        <p:spPr>
          <a:xfrm>
            <a:off x="4702639" y="6661416"/>
            <a:ext cx="4441361" cy="261610"/>
          </a:xfrm>
          <a:prstGeom prst="rect">
            <a:avLst/>
          </a:prstGeom>
        </p:spPr>
        <p:txBody>
          <a:bodyPr wrap="square">
            <a:spAutoFit/>
          </a:bodyPr>
          <a:lstStyle/>
          <a:p>
            <a:r>
              <a:rPr lang="en-US" sz="1100" dirty="0"/>
              <a:t>https://www.acq.osd.mil/damir/documents/DAES_2006_RISK_GUIDE.pdf</a:t>
            </a:r>
          </a:p>
        </p:txBody>
      </p:sp>
      <p:sp>
        <p:nvSpPr>
          <p:cNvPr id="8" name="Slide Number Placeholder 7">
            <a:extLst>
              <a:ext uri="{FF2B5EF4-FFF2-40B4-BE49-F238E27FC236}">
                <a16:creationId xmlns:a16="http://schemas.microsoft.com/office/drawing/2014/main" id="{DB214652-240D-4FA5-9A9F-E80C4C240DA1}"/>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a:t>
            </a:fld>
            <a:endParaRPr lang="en-US"/>
          </a:p>
        </p:txBody>
      </p:sp>
    </p:spTree>
    <p:extLst>
      <p:ext uri="{BB962C8B-B14F-4D97-AF65-F5344CB8AC3E}">
        <p14:creationId xmlns:p14="http://schemas.microsoft.com/office/powerpoint/2010/main" val="4213825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9408-77F5-4024-920D-001ACBFDE68C}"/>
              </a:ext>
            </a:extLst>
          </p:cNvPr>
          <p:cNvSpPr>
            <a:spLocks noGrp="1"/>
          </p:cNvSpPr>
          <p:nvPr>
            <p:ph type="title"/>
          </p:nvPr>
        </p:nvSpPr>
        <p:spPr>
          <a:xfrm>
            <a:off x="406401" y="899160"/>
            <a:ext cx="7916984" cy="502921"/>
          </a:xfrm>
        </p:spPr>
        <p:txBody>
          <a:bodyPr>
            <a:normAutofit fontScale="90000"/>
          </a:bodyPr>
          <a:lstStyle/>
          <a:p>
            <a:r>
              <a:rPr lang="en-US" dirty="0"/>
              <a:t>You must protect yourself</a:t>
            </a:r>
          </a:p>
        </p:txBody>
      </p:sp>
      <p:sp>
        <p:nvSpPr>
          <p:cNvPr id="3" name="Content Placeholder 2">
            <a:extLst>
              <a:ext uri="{FF2B5EF4-FFF2-40B4-BE49-F238E27FC236}">
                <a16:creationId xmlns:a16="http://schemas.microsoft.com/office/drawing/2014/main" id="{6F4D6C4E-3EAE-43AB-BC3C-89AEEDC1A398}"/>
              </a:ext>
            </a:extLst>
          </p:cNvPr>
          <p:cNvSpPr>
            <a:spLocks noGrp="1"/>
          </p:cNvSpPr>
          <p:nvPr>
            <p:ph idx="1"/>
          </p:nvPr>
        </p:nvSpPr>
        <p:spPr>
          <a:xfrm>
            <a:off x="406401" y="1524000"/>
            <a:ext cx="7916984" cy="5227320"/>
          </a:xfrm>
        </p:spPr>
        <p:txBody>
          <a:bodyPr>
            <a:normAutofit fontScale="92500" lnSpcReduction="10000"/>
          </a:bodyPr>
          <a:lstStyle/>
          <a:p>
            <a:r>
              <a:rPr lang="en-US" dirty="0"/>
              <a:t>You cannot be assured that a vendor is aware of the risks that are inherent in their software or the supply chain used by your Company to acquire their software</a:t>
            </a:r>
          </a:p>
          <a:p>
            <a:r>
              <a:rPr lang="en-US" dirty="0"/>
              <a:t>If a breach occurs in your Company, then you will be the one accountable for the damage and costs to recover (not the SW vendor/supplier), along with any non-compliance fines</a:t>
            </a:r>
          </a:p>
          <a:p>
            <a:r>
              <a:rPr lang="en-US" dirty="0"/>
              <a:t>You cannot “outsource” all of the cost of a breach, i.e. recovery efforts and the harm to reputation from a successful cyber attack on your Company, </a:t>
            </a:r>
          </a:p>
          <a:p>
            <a:r>
              <a:rPr lang="en-US" dirty="0"/>
              <a:t>But you can try to detect risks</a:t>
            </a:r>
          </a:p>
          <a:p>
            <a:r>
              <a:rPr lang="en-US" dirty="0"/>
              <a:t>Would you take a free drink from a stranger in a bar? Software should be viewed in the same way!</a:t>
            </a:r>
          </a:p>
          <a:p>
            <a:r>
              <a:rPr lang="en-US" dirty="0"/>
              <a:t>Never trust software, always verify and report!™</a:t>
            </a:r>
          </a:p>
        </p:txBody>
      </p:sp>
      <p:sp>
        <p:nvSpPr>
          <p:cNvPr id="5" name="Slide Number Placeholder 4">
            <a:extLst>
              <a:ext uri="{FF2B5EF4-FFF2-40B4-BE49-F238E27FC236}">
                <a16:creationId xmlns:a16="http://schemas.microsoft.com/office/drawing/2014/main" id="{121C6D25-564D-4F2E-8901-D9A0012CB2F7}"/>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40</a:t>
            </a:fld>
            <a:endParaRPr lang="en-US"/>
          </a:p>
        </p:txBody>
      </p:sp>
    </p:spTree>
    <p:extLst>
      <p:ext uri="{BB962C8B-B14F-4D97-AF65-F5344CB8AC3E}">
        <p14:creationId xmlns:p14="http://schemas.microsoft.com/office/powerpoint/2010/main" val="66010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1FED-90B8-4314-9F35-37A58582CF0D}"/>
              </a:ext>
            </a:extLst>
          </p:cNvPr>
          <p:cNvSpPr>
            <a:spLocks noGrp="1"/>
          </p:cNvSpPr>
          <p:nvPr>
            <p:ph type="title"/>
          </p:nvPr>
        </p:nvSpPr>
        <p:spPr>
          <a:xfrm>
            <a:off x="406401" y="914401"/>
            <a:ext cx="7916984" cy="883920"/>
          </a:xfrm>
        </p:spPr>
        <p:txBody>
          <a:bodyPr/>
          <a:lstStyle/>
          <a:p>
            <a:r>
              <a:rPr lang="en-US" dirty="0"/>
              <a:t>Ongoing Due Diligence</a:t>
            </a:r>
          </a:p>
        </p:txBody>
      </p:sp>
      <p:sp>
        <p:nvSpPr>
          <p:cNvPr id="3" name="Content Placeholder 2">
            <a:extLst>
              <a:ext uri="{FF2B5EF4-FFF2-40B4-BE49-F238E27FC236}">
                <a16:creationId xmlns:a16="http://schemas.microsoft.com/office/drawing/2014/main" id="{88DF7C61-1BA5-4855-A3B8-03F75BB5C1E7}"/>
              </a:ext>
            </a:extLst>
          </p:cNvPr>
          <p:cNvSpPr>
            <a:spLocks noGrp="1"/>
          </p:cNvSpPr>
          <p:nvPr>
            <p:ph idx="1"/>
          </p:nvPr>
        </p:nvSpPr>
        <p:spPr>
          <a:xfrm>
            <a:off x="406401" y="1600200"/>
            <a:ext cx="7916984" cy="5044440"/>
          </a:xfrm>
        </p:spPr>
        <p:txBody>
          <a:bodyPr>
            <a:normAutofit fontScale="70000" lnSpcReduction="20000"/>
          </a:bodyPr>
          <a:lstStyle/>
          <a:p>
            <a:r>
              <a:rPr lang="en-US" dirty="0"/>
              <a:t>Implement software integrity and authenticity controls following the technical guidelines contained in NERC CIP-010-3 augmented by the enhanced best practices provided in the NIST Cybersecurity Framework</a:t>
            </a:r>
          </a:p>
          <a:p>
            <a:r>
              <a:rPr lang="en-US" dirty="0"/>
              <a:t>Follow FERC’s suggestions: </a:t>
            </a:r>
          </a:p>
          <a:p>
            <a:pPr lvl="1"/>
            <a:r>
              <a:rPr lang="en-US" dirty="0"/>
              <a:t>“</a:t>
            </a:r>
            <a:r>
              <a:rPr lang="en-US" i="1" dirty="0"/>
              <a:t>Standards do not necessarily require entities to employ best practices”</a:t>
            </a:r>
          </a:p>
          <a:p>
            <a:pPr lvl="1"/>
            <a:r>
              <a:rPr lang="en-US" i="1" dirty="0"/>
              <a:t>“augmenting the current CIP Reliability Standards under FPA section 215 with an incentive-based approach under FPA section 219 that encourages utilities to undertake cybersecurity investments on a voluntary basis. This approach would incentivize a utility to adopt best practices to protect its own transmission system as well as improve the security of the BES”</a:t>
            </a:r>
            <a:endParaRPr lang="en-US" dirty="0"/>
          </a:p>
          <a:p>
            <a:r>
              <a:rPr lang="en-US" dirty="0"/>
              <a:t>The NIST CSF contains a comprehensive set of guidelines of cybersecurity best practices that are intended to protect the Bulk Electric System, above an beyond NERC CIP-010-3 standards</a:t>
            </a:r>
          </a:p>
          <a:p>
            <a:r>
              <a:rPr lang="en-US" dirty="0"/>
              <a:t>Cybersecurity is a cat and mouse game that requires constant vigilance</a:t>
            </a:r>
          </a:p>
          <a:p>
            <a:r>
              <a:rPr lang="en-US" dirty="0"/>
              <a:t>Security risks don’t stand still and neither should your software cybersecurity risk controls, in order to remain effective</a:t>
            </a:r>
          </a:p>
          <a:p>
            <a:r>
              <a:rPr lang="en-US" dirty="0"/>
              <a:t>FERC Order 850, Mandatory Supply Chain Standards, are scheduled to go into effect on 10/1/2020 (18 CFR 40); it can take several months to setup effective risk management controls to satisfy NERC compliance requirements and apply effective best practices following the NIST CSF</a:t>
            </a:r>
          </a:p>
          <a:p>
            <a:pPr marL="0" indent="0">
              <a:buNone/>
            </a:pPr>
            <a:endParaRPr lang="en-US" dirty="0"/>
          </a:p>
        </p:txBody>
      </p:sp>
      <p:sp>
        <p:nvSpPr>
          <p:cNvPr id="5" name="Slide Number Placeholder 4">
            <a:extLst>
              <a:ext uri="{FF2B5EF4-FFF2-40B4-BE49-F238E27FC236}">
                <a16:creationId xmlns:a16="http://schemas.microsoft.com/office/drawing/2014/main" id="{2DF04242-9284-4E33-A2D8-DEC1C27A50EC}"/>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41</a:t>
            </a:fld>
            <a:endParaRPr lang="en-US"/>
          </a:p>
        </p:txBody>
      </p:sp>
    </p:spTree>
    <p:extLst>
      <p:ext uri="{BB962C8B-B14F-4D97-AF65-F5344CB8AC3E}">
        <p14:creationId xmlns:p14="http://schemas.microsoft.com/office/powerpoint/2010/main" val="525360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063B-F9A8-45D2-B673-9E5F4E8FA1A1}"/>
              </a:ext>
            </a:extLst>
          </p:cNvPr>
          <p:cNvSpPr>
            <a:spLocks noGrp="1"/>
          </p:cNvSpPr>
          <p:nvPr>
            <p:ph type="title"/>
          </p:nvPr>
        </p:nvSpPr>
        <p:spPr>
          <a:xfrm>
            <a:off x="406401" y="1029435"/>
            <a:ext cx="7916984" cy="616486"/>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098DA769-858E-4D5B-A819-EE2CA4289F61}"/>
              </a:ext>
            </a:extLst>
          </p:cNvPr>
          <p:cNvSpPr>
            <a:spLocks noGrp="1"/>
          </p:cNvSpPr>
          <p:nvPr>
            <p:ph idx="1"/>
          </p:nvPr>
        </p:nvSpPr>
        <p:spPr>
          <a:xfrm>
            <a:off x="406401" y="1889760"/>
            <a:ext cx="7916984" cy="4709160"/>
          </a:xfrm>
        </p:spPr>
        <p:txBody>
          <a:bodyPr>
            <a:normAutofit fontScale="92500" lnSpcReduction="20000"/>
          </a:bodyPr>
          <a:lstStyle/>
          <a:p>
            <a:r>
              <a:rPr lang="en-US" dirty="0"/>
              <a:t>Software Supply Chain breaches are costly to recover from and can adversely effect Company finances and reputation (and your own career)</a:t>
            </a:r>
          </a:p>
          <a:p>
            <a:r>
              <a:rPr lang="en-US" dirty="0"/>
              <a:t>Apply prudent risk management controls following NIST CSF best practices and NERC CIP-010-3 to detect risks and threats to the Bulk Electric System, and meet NERC compliance requirements</a:t>
            </a:r>
          </a:p>
          <a:p>
            <a:r>
              <a:rPr lang="en-US" dirty="0"/>
              <a:t>No risk management control is guaranteed to protect you from harm, but some are useful </a:t>
            </a:r>
          </a:p>
          <a:p>
            <a:r>
              <a:rPr lang="en-US" dirty="0"/>
              <a:t>Software supply chain risk assessments should include both vendor centric (CIP-013) and software centric risk (CIP-010-3) analysis </a:t>
            </a:r>
          </a:p>
          <a:p>
            <a:r>
              <a:rPr lang="en-US" dirty="0"/>
              <a:t>You cannot rely on vendors to protect you from harm; you alone are accountable for your own security!</a:t>
            </a:r>
          </a:p>
        </p:txBody>
      </p:sp>
      <p:sp>
        <p:nvSpPr>
          <p:cNvPr id="5" name="Slide Number Placeholder 4">
            <a:extLst>
              <a:ext uri="{FF2B5EF4-FFF2-40B4-BE49-F238E27FC236}">
                <a16:creationId xmlns:a16="http://schemas.microsoft.com/office/drawing/2014/main" id="{4B0B0A82-0B39-4DBB-B4F3-E72F70214EA2}"/>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42</a:t>
            </a:fld>
            <a:endParaRPr lang="en-US"/>
          </a:p>
        </p:txBody>
      </p:sp>
    </p:spTree>
    <p:extLst>
      <p:ext uri="{BB962C8B-B14F-4D97-AF65-F5344CB8AC3E}">
        <p14:creationId xmlns:p14="http://schemas.microsoft.com/office/powerpoint/2010/main" val="2199256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8298D9-7E63-47C7-9176-379923D4F7F0}"/>
              </a:ext>
            </a:extLst>
          </p:cNvPr>
          <p:cNvPicPr>
            <a:picLocks noChangeAspect="1"/>
          </p:cNvPicPr>
          <p:nvPr/>
        </p:nvPicPr>
        <p:blipFill>
          <a:blip r:embed="rId2"/>
          <a:stretch>
            <a:fillRect/>
          </a:stretch>
        </p:blipFill>
        <p:spPr>
          <a:xfrm>
            <a:off x="387705" y="1630680"/>
            <a:ext cx="8368589" cy="4358640"/>
          </a:xfrm>
          <a:prstGeom prst="rect">
            <a:avLst/>
          </a:prstGeom>
        </p:spPr>
      </p:pic>
      <p:sp>
        <p:nvSpPr>
          <p:cNvPr id="3" name="Title 1">
            <a:extLst>
              <a:ext uri="{FF2B5EF4-FFF2-40B4-BE49-F238E27FC236}">
                <a16:creationId xmlns:a16="http://schemas.microsoft.com/office/drawing/2014/main" id="{9CDD6EED-6304-4AA0-862D-564AA1448048}"/>
              </a:ext>
            </a:extLst>
          </p:cNvPr>
          <p:cNvSpPr txBox="1">
            <a:spLocks/>
          </p:cNvSpPr>
          <p:nvPr/>
        </p:nvSpPr>
        <p:spPr>
          <a:xfrm>
            <a:off x="406401" y="960120"/>
            <a:ext cx="7916984" cy="670561"/>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When Reality Sets In</a:t>
            </a:r>
          </a:p>
        </p:txBody>
      </p:sp>
      <p:sp>
        <p:nvSpPr>
          <p:cNvPr id="4" name="TextBox 3">
            <a:extLst>
              <a:ext uri="{FF2B5EF4-FFF2-40B4-BE49-F238E27FC236}">
                <a16:creationId xmlns:a16="http://schemas.microsoft.com/office/drawing/2014/main" id="{A5DD4D91-ABDF-4636-B986-1C32CC77FADA}"/>
              </a:ext>
            </a:extLst>
          </p:cNvPr>
          <p:cNvSpPr txBox="1"/>
          <p:nvPr/>
        </p:nvSpPr>
        <p:spPr>
          <a:xfrm>
            <a:off x="406401" y="6416040"/>
            <a:ext cx="4019498" cy="276999"/>
          </a:xfrm>
          <a:prstGeom prst="rect">
            <a:avLst/>
          </a:prstGeom>
          <a:noFill/>
        </p:spPr>
        <p:txBody>
          <a:bodyPr wrap="none" rtlCol="0">
            <a:spAutoFit/>
          </a:bodyPr>
          <a:lstStyle/>
          <a:p>
            <a:r>
              <a:rPr lang="en-US" sz="1200" dirty="0"/>
              <a:t>https://ics.sans.org/media/E-ISAC_SANS_Ukraine_DUC_6.pdf</a:t>
            </a:r>
          </a:p>
        </p:txBody>
      </p:sp>
      <p:sp>
        <p:nvSpPr>
          <p:cNvPr id="6" name="Slide Number Placeholder 5">
            <a:extLst>
              <a:ext uri="{FF2B5EF4-FFF2-40B4-BE49-F238E27FC236}">
                <a16:creationId xmlns:a16="http://schemas.microsoft.com/office/drawing/2014/main" id="{DFB77429-BC24-46B6-902B-7AB1987C7AE6}"/>
              </a:ext>
            </a:extLst>
          </p:cNvPr>
          <p:cNvSpPr>
            <a:spLocks noGrp="1"/>
          </p:cNvSpPr>
          <p:nvPr>
            <p:ph type="sldNum" sz="quarter" idx="12"/>
          </p:nvPr>
        </p:nvSpPr>
        <p:spPr/>
        <p:txBody>
          <a:bodyPr/>
          <a:lstStyle/>
          <a:p>
            <a:fld id="{3A7B4EE3-2181-4252-90CD-E5CAA1D39429}" type="slidenum">
              <a:rPr lang="en-US" smtClean="0"/>
              <a:t>43</a:t>
            </a:fld>
            <a:endParaRPr lang="en-US"/>
          </a:p>
        </p:txBody>
      </p:sp>
    </p:spTree>
    <p:extLst>
      <p:ext uri="{BB962C8B-B14F-4D97-AF65-F5344CB8AC3E}">
        <p14:creationId xmlns:p14="http://schemas.microsoft.com/office/powerpoint/2010/main" val="20718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70EAAEE-DCBD-4D73-B61B-AA1A6CB3BFA0}"/>
              </a:ext>
            </a:extLst>
          </p:cNvPr>
          <p:cNvSpPr>
            <a:spLocks noGrp="1"/>
          </p:cNvSpPr>
          <p:nvPr>
            <p:ph idx="1"/>
          </p:nvPr>
        </p:nvSpPr>
        <p:spPr>
          <a:xfrm>
            <a:off x="406401" y="2544847"/>
            <a:ext cx="7916984" cy="3632116"/>
          </a:xfrm>
        </p:spPr>
        <p:txBody>
          <a:bodyPr>
            <a:normAutofit/>
          </a:bodyPr>
          <a:lstStyle/>
          <a:p>
            <a:pPr marL="0" indent="0" algn="ctr">
              <a:buNone/>
            </a:pPr>
            <a:r>
              <a:rPr lang="en-US" sz="4000" dirty="0"/>
              <a:t>Questions?</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Dick Brooks</a:t>
            </a:r>
          </a:p>
          <a:p>
            <a:pPr marL="0" indent="0" algn="ctr">
              <a:buNone/>
            </a:pPr>
            <a:r>
              <a:rPr lang="en-US" dirty="0">
                <a:hlinkClick r:id="rId2"/>
              </a:rPr>
              <a:t>dick@reliableenergyanalytics.com</a:t>
            </a:r>
            <a:r>
              <a:rPr lang="en-US" dirty="0"/>
              <a:t> </a:t>
            </a:r>
          </a:p>
        </p:txBody>
      </p:sp>
    </p:spTree>
    <p:extLst>
      <p:ext uri="{BB962C8B-B14F-4D97-AF65-F5344CB8AC3E}">
        <p14:creationId xmlns:p14="http://schemas.microsoft.com/office/powerpoint/2010/main" val="2520350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B501-3423-46D3-AC0F-343B25BAEA23}"/>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1CD55D0D-B61A-4EE9-8831-0A2204FFB2E2}"/>
              </a:ext>
            </a:extLst>
          </p:cNvPr>
          <p:cNvSpPr>
            <a:spLocks noGrp="1"/>
          </p:cNvSpPr>
          <p:nvPr>
            <p:ph idx="1"/>
          </p:nvPr>
        </p:nvSpPr>
        <p:spPr/>
        <p:txBody>
          <a:bodyPr/>
          <a:lstStyle/>
          <a:p>
            <a:r>
              <a:rPr lang="en-US" dirty="0"/>
              <a:t>Many thanks to </a:t>
            </a:r>
            <a:r>
              <a:rPr lang="en-US" dirty="0">
                <a:hlinkClick r:id="rId2"/>
              </a:rPr>
              <a:t>Tom Alrich </a:t>
            </a:r>
            <a:r>
              <a:rPr lang="en-US" dirty="0"/>
              <a:t>for providing valuable insights on NERC CIP-013-1. </a:t>
            </a:r>
          </a:p>
          <a:p>
            <a:r>
              <a:rPr lang="en-US" dirty="0"/>
              <a:t>I highly recommend following his NERC CIP blog postings here: </a:t>
            </a:r>
            <a:r>
              <a:rPr lang="en-US" dirty="0">
                <a:hlinkClick r:id="rId3"/>
              </a:rPr>
              <a:t>http://tomalrichblog.blogspot.com/</a:t>
            </a:r>
            <a:r>
              <a:rPr lang="en-US" dirty="0"/>
              <a:t> </a:t>
            </a:r>
          </a:p>
        </p:txBody>
      </p:sp>
      <p:sp>
        <p:nvSpPr>
          <p:cNvPr id="5" name="Slide Number Placeholder 4">
            <a:extLst>
              <a:ext uri="{FF2B5EF4-FFF2-40B4-BE49-F238E27FC236}">
                <a16:creationId xmlns:a16="http://schemas.microsoft.com/office/drawing/2014/main" id="{259853CD-D9AC-4DEE-A3A0-612439F84068}"/>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45</a:t>
            </a:fld>
            <a:endParaRPr lang="en-US"/>
          </a:p>
        </p:txBody>
      </p:sp>
    </p:spTree>
    <p:extLst>
      <p:ext uri="{BB962C8B-B14F-4D97-AF65-F5344CB8AC3E}">
        <p14:creationId xmlns:p14="http://schemas.microsoft.com/office/powerpoint/2010/main" val="167538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D894-4216-4485-8E6B-6FF0722CD905}"/>
              </a:ext>
            </a:extLst>
          </p:cNvPr>
          <p:cNvSpPr>
            <a:spLocks noGrp="1"/>
          </p:cNvSpPr>
          <p:nvPr>
            <p:ph type="title"/>
          </p:nvPr>
        </p:nvSpPr>
        <p:spPr>
          <a:xfrm>
            <a:off x="406401" y="960120"/>
            <a:ext cx="7916984" cy="670561"/>
          </a:xfrm>
        </p:spPr>
        <p:txBody>
          <a:bodyPr>
            <a:normAutofit fontScale="90000"/>
          </a:bodyPr>
          <a:lstStyle/>
          <a:p>
            <a:r>
              <a:rPr lang="en-US" dirty="0"/>
              <a:t>Reliable Energy Analytics LLC</a:t>
            </a:r>
          </a:p>
        </p:txBody>
      </p:sp>
      <p:sp>
        <p:nvSpPr>
          <p:cNvPr id="3" name="Content Placeholder 2">
            <a:extLst>
              <a:ext uri="{FF2B5EF4-FFF2-40B4-BE49-F238E27FC236}">
                <a16:creationId xmlns:a16="http://schemas.microsoft.com/office/drawing/2014/main" id="{B158F211-14F3-46F1-99A3-046F2085E592}"/>
              </a:ext>
            </a:extLst>
          </p:cNvPr>
          <p:cNvSpPr>
            <a:spLocks noGrp="1"/>
          </p:cNvSpPr>
          <p:nvPr>
            <p:ph idx="1"/>
          </p:nvPr>
        </p:nvSpPr>
        <p:spPr>
          <a:xfrm>
            <a:off x="406401" y="1630682"/>
            <a:ext cx="7916984" cy="5029198"/>
          </a:xfrm>
        </p:spPr>
        <p:txBody>
          <a:bodyPr>
            <a:normAutofit fontScale="85000" lnSpcReduction="20000"/>
          </a:bodyPr>
          <a:lstStyle/>
          <a:p>
            <a:r>
              <a:rPr lang="en-US" dirty="0"/>
              <a:t>Established December 2018</a:t>
            </a:r>
          </a:p>
          <a:p>
            <a:r>
              <a:rPr lang="en-US" dirty="0"/>
              <a:t>Developer of patent pending Software Assurance Guardian™ (SAG) Methodologies and Technologies</a:t>
            </a:r>
          </a:p>
          <a:p>
            <a:r>
              <a:rPr lang="en-US" dirty="0"/>
              <a:t>Provider of Software Risk Management controls to meet NERC CIP-010-3 and FERC Order 850 regulations on 10/1/2020; </a:t>
            </a:r>
            <a:r>
              <a:rPr lang="en-US" dirty="0">
                <a:hlinkClick r:id="rId2"/>
              </a:rPr>
              <a:t>SAG Point Man software (SAG-PM™)</a:t>
            </a:r>
            <a:endParaRPr lang="en-US" dirty="0"/>
          </a:p>
          <a:p>
            <a:r>
              <a:rPr lang="en-US" dirty="0"/>
              <a:t>Extensive Energy industry experience, since 1990, delivering secure, mission critical software solutions</a:t>
            </a:r>
          </a:p>
          <a:p>
            <a:r>
              <a:rPr lang="en-US" dirty="0"/>
              <a:t>14 years with ISO New England responsible for enterprise architecture, Advanced Data Analytic solutions, NAESB PKI standards and implementation </a:t>
            </a:r>
          </a:p>
          <a:p>
            <a:r>
              <a:rPr lang="en-US" dirty="0"/>
              <a:t>Active member of the North American Energy Standards Board (NAESB), serving as Vice Chairman on the Wholesale Electric Quadrant (WEQ) Executive Committee</a:t>
            </a:r>
          </a:p>
          <a:p>
            <a:r>
              <a:rPr lang="en-US" dirty="0">
                <a:hlinkClick r:id="rId2"/>
              </a:rPr>
              <a:t>Never trust software, always verify and report!™</a:t>
            </a:r>
            <a:endParaRPr lang="en-US" dirty="0"/>
          </a:p>
          <a:p>
            <a:endParaRPr lang="en-US" dirty="0"/>
          </a:p>
        </p:txBody>
      </p:sp>
      <p:sp>
        <p:nvSpPr>
          <p:cNvPr id="5" name="Slide Number Placeholder 4">
            <a:extLst>
              <a:ext uri="{FF2B5EF4-FFF2-40B4-BE49-F238E27FC236}">
                <a16:creationId xmlns:a16="http://schemas.microsoft.com/office/drawing/2014/main" id="{7A526D7D-0D17-4795-A810-34D9AC35E78E}"/>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46</a:t>
            </a:fld>
            <a:endParaRPr lang="en-US"/>
          </a:p>
        </p:txBody>
      </p:sp>
    </p:spTree>
    <p:extLst>
      <p:ext uri="{BB962C8B-B14F-4D97-AF65-F5344CB8AC3E}">
        <p14:creationId xmlns:p14="http://schemas.microsoft.com/office/powerpoint/2010/main" val="3231720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3F49-DCD1-40BE-8FAA-AA08CF8A051B}"/>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EF8D66A1-6B5E-4842-9E29-7DF86753CA41}"/>
              </a:ext>
            </a:extLst>
          </p:cNvPr>
          <p:cNvSpPr>
            <a:spLocks noGrp="1"/>
          </p:cNvSpPr>
          <p:nvPr>
            <p:ph idx="1"/>
          </p:nvPr>
        </p:nvSpPr>
        <p:spPr/>
        <p:txBody>
          <a:bodyPr>
            <a:normAutofit fontScale="92500" lnSpcReduction="20000"/>
          </a:bodyPr>
          <a:lstStyle/>
          <a:p>
            <a:pPr marL="0" indent="0" algn="ctr">
              <a:buNone/>
            </a:pPr>
            <a:r>
              <a:rPr lang="en-US" dirty="0"/>
              <a:t>Dick Brooks</a:t>
            </a:r>
          </a:p>
          <a:p>
            <a:pPr marL="0" indent="0" algn="ctr">
              <a:buNone/>
            </a:pPr>
            <a:endParaRPr lang="en-US" dirty="0"/>
          </a:p>
          <a:p>
            <a:pPr marL="0" indent="0" algn="ctr">
              <a:buNone/>
            </a:pPr>
            <a:endParaRPr lang="en-US" dirty="0"/>
          </a:p>
          <a:p>
            <a:pPr marL="0" indent="0" algn="ctr">
              <a:buNone/>
            </a:pPr>
            <a:r>
              <a:rPr lang="en-US" dirty="0"/>
              <a:t>Reliable Energy Analytics LLC</a:t>
            </a:r>
          </a:p>
          <a:p>
            <a:pPr marL="0" indent="0" algn="ctr">
              <a:buNone/>
            </a:pPr>
            <a:r>
              <a:rPr lang="en-US" dirty="0">
                <a:hlinkClick r:id="rId2"/>
              </a:rPr>
              <a:t>dick@reliableenergyanalytics.com</a:t>
            </a:r>
            <a:r>
              <a:rPr lang="en-US" dirty="0"/>
              <a:t> </a:t>
            </a:r>
          </a:p>
          <a:p>
            <a:pPr marL="0" indent="0" algn="ctr">
              <a:buNone/>
            </a:pPr>
            <a:r>
              <a:rPr lang="en-US" dirty="0"/>
              <a:t>Energy Central: </a:t>
            </a:r>
            <a:r>
              <a:rPr lang="en-US" sz="2600" dirty="0">
                <a:hlinkClick r:id="rId3"/>
              </a:rPr>
              <a:t>https://energycentral.com/member/profile/225424/about</a:t>
            </a:r>
            <a:endParaRPr lang="en-US" sz="2600" dirty="0"/>
          </a:p>
          <a:p>
            <a:pPr marL="0" indent="0" algn="ctr">
              <a:buNone/>
            </a:pPr>
            <a:r>
              <a:rPr lang="en-US" sz="2000" dirty="0"/>
              <a:t>Tel: 978-696-1788</a:t>
            </a:r>
          </a:p>
          <a:p>
            <a:pPr marL="0" indent="0" algn="ctr">
              <a:buNone/>
            </a:pPr>
            <a:r>
              <a:rPr lang="en-US" dirty="0">
                <a:hlinkClick r:id="rId4"/>
              </a:rPr>
              <a:t>Never trust software, always verify and report!™</a:t>
            </a:r>
            <a:endParaRPr lang="en-US" dirty="0"/>
          </a:p>
        </p:txBody>
      </p:sp>
      <p:pic>
        <p:nvPicPr>
          <p:cNvPr id="6" name="Picture 5">
            <a:extLst>
              <a:ext uri="{FF2B5EF4-FFF2-40B4-BE49-F238E27FC236}">
                <a16:creationId xmlns:a16="http://schemas.microsoft.com/office/drawing/2014/main" id="{2B7176F8-63BA-4FB0-8287-B6819E57BC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4679" y="2930269"/>
            <a:ext cx="2505329" cy="819806"/>
          </a:xfrm>
          <a:prstGeom prst="rect">
            <a:avLst/>
          </a:prstGeom>
        </p:spPr>
      </p:pic>
      <p:sp>
        <p:nvSpPr>
          <p:cNvPr id="5" name="Slide Number Placeholder 4">
            <a:extLst>
              <a:ext uri="{FF2B5EF4-FFF2-40B4-BE49-F238E27FC236}">
                <a16:creationId xmlns:a16="http://schemas.microsoft.com/office/drawing/2014/main" id="{D462FC35-BCB1-401A-B8D6-6C9A07501275}"/>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47</a:t>
            </a:fld>
            <a:endParaRPr lang="en-US"/>
          </a:p>
        </p:txBody>
      </p:sp>
    </p:spTree>
    <p:extLst>
      <p:ext uri="{BB962C8B-B14F-4D97-AF65-F5344CB8AC3E}">
        <p14:creationId xmlns:p14="http://schemas.microsoft.com/office/powerpoint/2010/main" val="2081662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1029434"/>
            <a:ext cx="7916984" cy="4158028"/>
          </a:xfrm>
        </p:spPr>
        <p:txBody>
          <a:bodyPr>
            <a:normAutofit/>
          </a:bodyPr>
          <a:lstStyle/>
          <a:p>
            <a:pPr algn="ctr"/>
            <a:r>
              <a:rPr lang="en-US" dirty="0">
                <a:solidFill>
                  <a:schemeClr val="tx1">
                    <a:lumMod val="65000"/>
                    <a:lumOff val="35000"/>
                  </a:schemeClr>
                </a:solidFill>
              </a:rPr>
              <a:t>Thank you and thanks to our sponsor!</a:t>
            </a:r>
            <a:br>
              <a:rPr lang="en-US" dirty="0">
                <a:solidFill>
                  <a:schemeClr val="tx1">
                    <a:lumMod val="65000"/>
                    <a:lumOff val="35000"/>
                  </a:schemeClr>
                </a:solidFill>
              </a:rPr>
            </a:br>
            <a:br>
              <a:rPr lang="en-US" dirty="0">
                <a:solidFill>
                  <a:schemeClr val="tx1">
                    <a:lumMod val="65000"/>
                    <a:lumOff val="35000"/>
                  </a:schemeClr>
                </a:solidFill>
              </a:rPr>
            </a:br>
            <a:br>
              <a:rPr lang="en-US" dirty="0">
                <a:solidFill>
                  <a:schemeClr val="tx1">
                    <a:lumMod val="65000"/>
                    <a:lumOff val="35000"/>
                  </a:schemeClr>
                </a:solidFill>
              </a:rPr>
            </a:br>
            <a:endParaRPr lang="en-US" b="1" dirty="0">
              <a:solidFill>
                <a:schemeClr val="accent2">
                  <a:lumMod val="75000"/>
                </a:schemeClr>
              </a:solidFill>
            </a:endParaRPr>
          </a:p>
        </p:txBody>
      </p:sp>
      <p:sp>
        <p:nvSpPr>
          <p:cNvPr id="5" name="Slide Number Placeholder 4">
            <a:extLst>
              <a:ext uri="{FF2B5EF4-FFF2-40B4-BE49-F238E27FC236}">
                <a16:creationId xmlns:a16="http://schemas.microsoft.com/office/drawing/2014/main" id="{D13ACD79-143F-4E54-9E8C-EF2D9F86E8DA}"/>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48</a:t>
            </a:fld>
            <a:endParaRPr lang="en-US"/>
          </a:p>
        </p:txBody>
      </p:sp>
      <p:pic>
        <p:nvPicPr>
          <p:cNvPr id="3" name="Picture 2">
            <a:extLst>
              <a:ext uri="{FF2B5EF4-FFF2-40B4-BE49-F238E27FC236}">
                <a16:creationId xmlns:a16="http://schemas.microsoft.com/office/drawing/2014/main" id="{2C1EFD94-371B-4996-9136-8431E8275B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711" y="3376076"/>
            <a:ext cx="7923071" cy="2018884"/>
          </a:xfrm>
          <a:prstGeom prst="rect">
            <a:avLst/>
          </a:prstGeom>
        </p:spPr>
      </p:pic>
    </p:spTree>
    <p:extLst>
      <p:ext uri="{BB962C8B-B14F-4D97-AF65-F5344CB8AC3E}">
        <p14:creationId xmlns:p14="http://schemas.microsoft.com/office/powerpoint/2010/main" val="224979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AB19-A39F-4141-B424-246EC898F133}"/>
              </a:ext>
            </a:extLst>
          </p:cNvPr>
          <p:cNvSpPr>
            <a:spLocks noGrp="1"/>
          </p:cNvSpPr>
          <p:nvPr>
            <p:ph type="title"/>
          </p:nvPr>
        </p:nvSpPr>
        <p:spPr>
          <a:xfrm>
            <a:off x="406401" y="1029435"/>
            <a:ext cx="7916984" cy="464086"/>
          </a:xfrm>
        </p:spPr>
        <p:txBody>
          <a:bodyPr>
            <a:normAutofit fontScale="90000"/>
          </a:bodyPr>
          <a:lstStyle/>
          <a:p>
            <a:r>
              <a:rPr lang="en-US" dirty="0"/>
              <a:t>Definition of Threats</a:t>
            </a:r>
          </a:p>
        </p:txBody>
      </p:sp>
      <p:sp>
        <p:nvSpPr>
          <p:cNvPr id="3" name="Content Placeholder 2">
            <a:extLst>
              <a:ext uri="{FF2B5EF4-FFF2-40B4-BE49-F238E27FC236}">
                <a16:creationId xmlns:a16="http://schemas.microsoft.com/office/drawing/2014/main" id="{175E1A52-7A25-4F0E-A473-C60D7BDE26CA}"/>
              </a:ext>
            </a:extLst>
          </p:cNvPr>
          <p:cNvSpPr>
            <a:spLocks noGrp="1"/>
          </p:cNvSpPr>
          <p:nvPr>
            <p:ph idx="1"/>
          </p:nvPr>
        </p:nvSpPr>
        <p:spPr>
          <a:xfrm>
            <a:off x="406401" y="1580605"/>
            <a:ext cx="7916984" cy="1752600"/>
          </a:xfrm>
        </p:spPr>
        <p:txBody>
          <a:bodyPr>
            <a:normAutofit fontScale="85000" lnSpcReduction="10000"/>
          </a:bodyPr>
          <a:lstStyle/>
          <a:p>
            <a:r>
              <a:rPr lang="en-US" dirty="0"/>
              <a:t>Real tactics, techniques and procedures (TTP) that are proven to successfully carry out a cyber attack, by parties at various skill levels with the intent, capability and opportunity to do so.</a:t>
            </a:r>
          </a:p>
          <a:p>
            <a:r>
              <a:rPr lang="en-US" dirty="0"/>
              <a:t>Some threats are known, some are not (i.e. 0-day exploits)</a:t>
            </a:r>
          </a:p>
        </p:txBody>
      </p:sp>
      <p:pic>
        <p:nvPicPr>
          <p:cNvPr id="5" name="Picture 4">
            <a:extLst>
              <a:ext uri="{FF2B5EF4-FFF2-40B4-BE49-F238E27FC236}">
                <a16:creationId xmlns:a16="http://schemas.microsoft.com/office/drawing/2014/main" id="{2A80A575-E2ED-4FD8-9316-2824B023831F}"/>
              </a:ext>
            </a:extLst>
          </p:cNvPr>
          <p:cNvPicPr>
            <a:picLocks noChangeAspect="1"/>
          </p:cNvPicPr>
          <p:nvPr/>
        </p:nvPicPr>
        <p:blipFill>
          <a:blip r:embed="rId3"/>
          <a:stretch>
            <a:fillRect/>
          </a:stretch>
        </p:blipFill>
        <p:spPr>
          <a:xfrm>
            <a:off x="2049435" y="3203519"/>
            <a:ext cx="4544184" cy="3416877"/>
          </a:xfrm>
          <a:prstGeom prst="rect">
            <a:avLst/>
          </a:prstGeom>
        </p:spPr>
      </p:pic>
      <p:sp>
        <p:nvSpPr>
          <p:cNvPr id="6" name="Rectangle 5">
            <a:extLst>
              <a:ext uri="{FF2B5EF4-FFF2-40B4-BE49-F238E27FC236}">
                <a16:creationId xmlns:a16="http://schemas.microsoft.com/office/drawing/2014/main" id="{ACE32307-F8F2-41EB-A79B-3579E9E98065}"/>
              </a:ext>
            </a:extLst>
          </p:cNvPr>
          <p:cNvSpPr/>
          <p:nvPr/>
        </p:nvSpPr>
        <p:spPr>
          <a:xfrm>
            <a:off x="2285999" y="6412915"/>
            <a:ext cx="5950653" cy="369332"/>
          </a:xfrm>
          <a:prstGeom prst="rect">
            <a:avLst/>
          </a:prstGeom>
        </p:spPr>
        <p:txBody>
          <a:bodyPr wrap="square">
            <a:spAutoFit/>
          </a:bodyPr>
          <a:lstStyle/>
          <a:p>
            <a:r>
              <a:rPr lang="en-US" dirty="0"/>
              <a:t>https://www.cisecurity.org/cybersecurity-threats/</a:t>
            </a:r>
          </a:p>
        </p:txBody>
      </p:sp>
      <p:sp>
        <p:nvSpPr>
          <p:cNvPr id="7" name="Slide Number Placeholder 6">
            <a:extLst>
              <a:ext uri="{FF2B5EF4-FFF2-40B4-BE49-F238E27FC236}">
                <a16:creationId xmlns:a16="http://schemas.microsoft.com/office/drawing/2014/main" id="{80DD3ED0-7E5A-4E1B-860C-2B6627EACBFE}"/>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5</a:t>
            </a:fld>
            <a:endParaRPr lang="en-US"/>
          </a:p>
        </p:txBody>
      </p:sp>
    </p:spTree>
    <p:extLst>
      <p:ext uri="{BB962C8B-B14F-4D97-AF65-F5344CB8AC3E}">
        <p14:creationId xmlns:p14="http://schemas.microsoft.com/office/powerpoint/2010/main" val="197045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E626-5458-4C01-9DAE-2438CF3D4B3D}"/>
              </a:ext>
            </a:extLst>
          </p:cNvPr>
          <p:cNvSpPr>
            <a:spLocks noGrp="1"/>
          </p:cNvSpPr>
          <p:nvPr>
            <p:ph type="title"/>
          </p:nvPr>
        </p:nvSpPr>
        <p:spPr>
          <a:xfrm>
            <a:off x="406401" y="1029434"/>
            <a:ext cx="7916984" cy="792163"/>
          </a:xfrm>
        </p:spPr>
        <p:txBody>
          <a:bodyPr/>
          <a:lstStyle/>
          <a:p>
            <a:r>
              <a:rPr lang="en-US" dirty="0"/>
              <a:t>Providing Context</a:t>
            </a:r>
          </a:p>
        </p:txBody>
      </p:sp>
      <p:sp>
        <p:nvSpPr>
          <p:cNvPr id="5" name="Rectangle 4">
            <a:extLst>
              <a:ext uri="{FF2B5EF4-FFF2-40B4-BE49-F238E27FC236}">
                <a16:creationId xmlns:a16="http://schemas.microsoft.com/office/drawing/2014/main" id="{3C9B2A37-3788-4895-886F-0E2C7E0CF55F}"/>
              </a:ext>
            </a:extLst>
          </p:cNvPr>
          <p:cNvSpPr/>
          <p:nvPr/>
        </p:nvSpPr>
        <p:spPr>
          <a:xfrm>
            <a:off x="406401" y="3554551"/>
            <a:ext cx="8440223" cy="1200329"/>
          </a:xfrm>
          <a:prstGeom prst="rect">
            <a:avLst/>
          </a:prstGeom>
        </p:spPr>
        <p:txBody>
          <a:bodyPr wrap="square">
            <a:spAutoFit/>
          </a:bodyPr>
          <a:lstStyle/>
          <a:p>
            <a:r>
              <a:rPr lang="en-US" sz="2400" dirty="0"/>
              <a:t>A </a:t>
            </a:r>
            <a:r>
              <a:rPr lang="en-US" sz="2400" b="1" i="1" dirty="0"/>
              <a:t>threat actor</a:t>
            </a:r>
            <a:r>
              <a:rPr lang="en-US" sz="2400" b="1" dirty="0"/>
              <a:t> </a:t>
            </a:r>
            <a:r>
              <a:rPr lang="en-US" sz="2400" dirty="0"/>
              <a:t>carrying out a </a:t>
            </a:r>
            <a:r>
              <a:rPr lang="en-US" sz="2400" b="1" i="1" dirty="0"/>
              <a:t>threat action</a:t>
            </a:r>
            <a:r>
              <a:rPr lang="en-US" sz="2400" b="1" dirty="0"/>
              <a:t> </a:t>
            </a:r>
            <a:r>
              <a:rPr lang="en-US" sz="2400" dirty="0"/>
              <a:t>by exploiting a </a:t>
            </a:r>
            <a:r>
              <a:rPr lang="en-US" sz="2400" b="1" i="1" dirty="0"/>
              <a:t>vulnerability</a:t>
            </a:r>
            <a:r>
              <a:rPr lang="en-US" sz="2400" b="1" dirty="0"/>
              <a:t> </a:t>
            </a:r>
            <a:r>
              <a:rPr lang="en-US" sz="2400" dirty="0"/>
              <a:t>resulting in a </a:t>
            </a:r>
            <a:r>
              <a:rPr lang="en-US" sz="2400" b="1" i="1" dirty="0"/>
              <a:t>Consequence</a:t>
            </a:r>
            <a:r>
              <a:rPr lang="en-US" sz="2400" dirty="0"/>
              <a:t> that causes an </a:t>
            </a:r>
            <a:r>
              <a:rPr lang="en-US" sz="2400" b="1" i="1" dirty="0"/>
              <a:t>impact</a:t>
            </a:r>
            <a:r>
              <a:rPr lang="en-US" sz="2400" dirty="0"/>
              <a:t> in the production process.</a:t>
            </a:r>
          </a:p>
        </p:txBody>
      </p:sp>
      <p:sp>
        <p:nvSpPr>
          <p:cNvPr id="6" name="TextBox 5">
            <a:extLst>
              <a:ext uri="{FF2B5EF4-FFF2-40B4-BE49-F238E27FC236}">
                <a16:creationId xmlns:a16="http://schemas.microsoft.com/office/drawing/2014/main" id="{FBE80BE5-D31E-4BD3-9EF4-6A1977D1BE02}"/>
              </a:ext>
            </a:extLst>
          </p:cNvPr>
          <p:cNvSpPr txBox="1"/>
          <p:nvPr/>
        </p:nvSpPr>
        <p:spPr>
          <a:xfrm>
            <a:off x="944880" y="4800600"/>
            <a:ext cx="7025640" cy="923330"/>
          </a:xfrm>
          <a:prstGeom prst="rect">
            <a:avLst/>
          </a:prstGeom>
          <a:noFill/>
        </p:spPr>
        <p:txBody>
          <a:bodyPr wrap="square" rtlCol="0">
            <a:spAutoFit/>
          </a:bodyPr>
          <a:lstStyle/>
          <a:p>
            <a:r>
              <a:rPr lang="en-US" b="1" dirty="0"/>
              <a:t>Sinclair </a:t>
            </a:r>
            <a:r>
              <a:rPr lang="en-US" b="1" dirty="0" err="1"/>
              <a:t>Koelemij</a:t>
            </a:r>
            <a:endParaRPr lang="en-US" b="1" dirty="0"/>
          </a:p>
          <a:p>
            <a:r>
              <a:rPr lang="en-US" dirty="0">
                <a:hlinkClick r:id="rId2"/>
              </a:rPr>
              <a:t>https://otcybersecurity.blog/2020/06/17/consequence-with-capital-c/</a:t>
            </a:r>
            <a:endParaRPr lang="en-US" dirty="0"/>
          </a:p>
          <a:p>
            <a:r>
              <a:rPr lang="en-US" dirty="0"/>
              <a:t>June 17, 2020</a:t>
            </a:r>
          </a:p>
        </p:txBody>
      </p:sp>
      <p:sp>
        <p:nvSpPr>
          <p:cNvPr id="3" name="TextBox 2">
            <a:extLst>
              <a:ext uri="{FF2B5EF4-FFF2-40B4-BE49-F238E27FC236}">
                <a16:creationId xmlns:a16="http://schemas.microsoft.com/office/drawing/2014/main" id="{5F32CE31-E202-4C4A-8B3D-A4F467AEDB44}"/>
              </a:ext>
            </a:extLst>
          </p:cNvPr>
          <p:cNvSpPr txBox="1"/>
          <p:nvPr/>
        </p:nvSpPr>
        <p:spPr>
          <a:xfrm>
            <a:off x="406402" y="1821597"/>
            <a:ext cx="8331198" cy="1661993"/>
          </a:xfrm>
          <a:prstGeom prst="rect">
            <a:avLst/>
          </a:prstGeom>
          <a:noFill/>
        </p:spPr>
        <p:txBody>
          <a:bodyPr wrap="square" rtlCol="0">
            <a:spAutoFit/>
          </a:bodyPr>
          <a:lstStyle/>
          <a:p>
            <a:r>
              <a:rPr lang="en-US" sz="2400" b="1" dirty="0"/>
              <a:t>ID.RA-5: </a:t>
            </a:r>
            <a:r>
              <a:rPr lang="en-US" sz="2400" dirty="0"/>
              <a:t>Threats, vulnerabilities, likelihoods, and impacts are used to determine risk </a:t>
            </a:r>
            <a:r>
              <a:rPr lang="en-US" dirty="0"/>
              <a:t>	</a:t>
            </a:r>
          </a:p>
          <a:p>
            <a:pPr lvl="1"/>
            <a:r>
              <a:rPr lang="en-US" b="1" dirty="0"/>
              <a:t>NIST Cybersecurity Framework V1.1</a:t>
            </a:r>
          </a:p>
          <a:p>
            <a:pPr lvl="1"/>
            <a:r>
              <a:rPr lang="en-US" dirty="0">
                <a:hlinkClick r:id="rId3"/>
              </a:rPr>
              <a:t>https://doi.org/10.6028/NIST.CSWP.04162018</a:t>
            </a:r>
            <a:r>
              <a:rPr lang="en-US" dirty="0"/>
              <a:t>   </a:t>
            </a:r>
            <a:endParaRPr lang="en-US" b="1" dirty="0"/>
          </a:p>
          <a:p>
            <a:endParaRPr lang="en-US" dirty="0"/>
          </a:p>
        </p:txBody>
      </p:sp>
      <p:sp>
        <p:nvSpPr>
          <p:cNvPr id="4" name="TextBox 3">
            <a:extLst>
              <a:ext uri="{FF2B5EF4-FFF2-40B4-BE49-F238E27FC236}">
                <a16:creationId xmlns:a16="http://schemas.microsoft.com/office/drawing/2014/main" id="{0004636C-18E0-4F3C-830C-53C76BB7F29A}"/>
              </a:ext>
            </a:extLst>
          </p:cNvPr>
          <p:cNvSpPr txBox="1"/>
          <p:nvPr/>
        </p:nvSpPr>
        <p:spPr>
          <a:xfrm>
            <a:off x="238761" y="5775960"/>
            <a:ext cx="8712321" cy="646331"/>
          </a:xfrm>
          <a:prstGeom prst="rect">
            <a:avLst/>
          </a:prstGeom>
          <a:noFill/>
        </p:spPr>
        <p:txBody>
          <a:bodyPr wrap="none" rtlCol="0">
            <a:spAutoFit/>
          </a:bodyPr>
          <a:lstStyle/>
          <a:p>
            <a:r>
              <a:rPr lang="en-US" b="1" i="1" u="sng" dirty="0"/>
              <a:t>Key Concept:</a:t>
            </a:r>
          </a:p>
          <a:p>
            <a:r>
              <a:rPr lang="en-US" b="1" i="1" u="sng" dirty="0"/>
              <a:t>The higher the risk, the lower the trust; Increased risks negatively impact trustworthiness</a:t>
            </a:r>
          </a:p>
        </p:txBody>
      </p:sp>
      <p:sp>
        <p:nvSpPr>
          <p:cNvPr id="8" name="Slide Number Placeholder 7">
            <a:extLst>
              <a:ext uri="{FF2B5EF4-FFF2-40B4-BE49-F238E27FC236}">
                <a16:creationId xmlns:a16="http://schemas.microsoft.com/office/drawing/2014/main" id="{176F9797-DDC3-4E8F-B8E7-A6910A428A9B}"/>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6</a:t>
            </a:fld>
            <a:endParaRPr lang="en-US"/>
          </a:p>
        </p:txBody>
      </p:sp>
    </p:spTree>
    <p:extLst>
      <p:ext uri="{BB962C8B-B14F-4D97-AF65-F5344CB8AC3E}">
        <p14:creationId xmlns:p14="http://schemas.microsoft.com/office/powerpoint/2010/main" val="136509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987A-21F0-4F9D-92FC-693EFB6B584F}"/>
              </a:ext>
            </a:extLst>
          </p:cNvPr>
          <p:cNvSpPr>
            <a:spLocks noGrp="1"/>
          </p:cNvSpPr>
          <p:nvPr>
            <p:ph type="title"/>
          </p:nvPr>
        </p:nvSpPr>
        <p:spPr>
          <a:xfrm>
            <a:off x="406401" y="1029435"/>
            <a:ext cx="7916984" cy="741296"/>
          </a:xfrm>
        </p:spPr>
        <p:txBody>
          <a:bodyPr/>
          <a:lstStyle/>
          <a:p>
            <a:r>
              <a:rPr lang="en-US" dirty="0"/>
              <a:t>Software Supply Chain Risks</a:t>
            </a:r>
          </a:p>
        </p:txBody>
      </p:sp>
      <p:sp>
        <p:nvSpPr>
          <p:cNvPr id="3" name="Content Placeholder 2">
            <a:extLst>
              <a:ext uri="{FF2B5EF4-FFF2-40B4-BE49-F238E27FC236}">
                <a16:creationId xmlns:a16="http://schemas.microsoft.com/office/drawing/2014/main" id="{8C78B940-0580-447B-B01C-433CBD287F74}"/>
              </a:ext>
            </a:extLst>
          </p:cNvPr>
          <p:cNvSpPr>
            <a:spLocks noGrp="1"/>
          </p:cNvSpPr>
          <p:nvPr>
            <p:ph idx="1"/>
          </p:nvPr>
        </p:nvSpPr>
        <p:spPr>
          <a:xfrm>
            <a:off x="208282" y="1767606"/>
            <a:ext cx="8554718" cy="4630069"/>
          </a:xfrm>
        </p:spPr>
        <p:txBody>
          <a:bodyPr>
            <a:normAutofit fontScale="77500" lnSpcReduction="20000"/>
          </a:bodyPr>
          <a:lstStyle/>
          <a:p>
            <a:r>
              <a:rPr lang="en-US" dirty="0"/>
              <a:t>Risks that exist when acquiring a software object via an Internet Download</a:t>
            </a:r>
          </a:p>
          <a:p>
            <a:pPr lvl="1"/>
            <a:r>
              <a:rPr lang="en-US" dirty="0"/>
              <a:t>Spoofed download sites: </a:t>
            </a:r>
            <a:r>
              <a:rPr lang="en-US" dirty="0">
                <a:hlinkClick r:id="rId2"/>
              </a:rPr>
              <a:t>http://downloads.Microsoft.con</a:t>
            </a:r>
            <a:endParaRPr lang="en-US" dirty="0"/>
          </a:p>
          <a:p>
            <a:pPr lvl="1"/>
            <a:r>
              <a:rPr lang="en-US" dirty="0"/>
              <a:t>Watering holes</a:t>
            </a:r>
          </a:p>
          <a:p>
            <a:pPr lvl="1"/>
            <a:r>
              <a:rPr lang="en-US" dirty="0"/>
              <a:t>Man in the middle attacks</a:t>
            </a:r>
          </a:p>
          <a:p>
            <a:pPr lvl="1"/>
            <a:r>
              <a:rPr lang="en-US" dirty="0"/>
              <a:t>Open Source binary distributions</a:t>
            </a:r>
          </a:p>
          <a:p>
            <a:pPr lvl="1"/>
            <a:r>
              <a:rPr lang="en-US" dirty="0"/>
              <a:t>Fakes</a:t>
            </a:r>
          </a:p>
          <a:p>
            <a:pPr lvl="1"/>
            <a:r>
              <a:rPr lang="en-US" dirty="0">
                <a:hlinkClick r:id="rId3"/>
              </a:rPr>
              <a:t>Equifax</a:t>
            </a:r>
            <a:r>
              <a:rPr lang="en-US" dirty="0"/>
              <a:t> blamed its breach on a flaw in outside software it was using. It then blamed a </a:t>
            </a:r>
            <a:r>
              <a:rPr lang="en-US" b="1" u="sng" dirty="0"/>
              <a:t>malicious download link on its website to yet another vendor</a:t>
            </a:r>
            <a:r>
              <a:rPr lang="en-US" dirty="0"/>
              <a:t>.</a:t>
            </a:r>
          </a:p>
          <a:p>
            <a:r>
              <a:rPr lang="en-US" dirty="0"/>
              <a:t>Software/Supplier Risks</a:t>
            </a:r>
          </a:p>
          <a:p>
            <a:pPr lvl="1"/>
            <a:r>
              <a:rPr lang="en-US" dirty="0"/>
              <a:t>Third Party software embedded in a Vendor offering</a:t>
            </a:r>
          </a:p>
          <a:p>
            <a:pPr lvl="1"/>
            <a:r>
              <a:rPr lang="en-US" dirty="0"/>
              <a:t>Embedded open source software within a vendor product </a:t>
            </a:r>
          </a:p>
          <a:p>
            <a:r>
              <a:rPr lang="en-US" dirty="0"/>
              <a:t>A software vendor may not be aware they have been hacked and are distributing tainted software to their customers: </a:t>
            </a:r>
          </a:p>
          <a:p>
            <a:pPr lvl="1"/>
            <a:r>
              <a:rPr lang="en-US" dirty="0">
                <a:hlinkClick r:id="rId4"/>
              </a:rPr>
              <a:t>ASUS</a:t>
            </a:r>
            <a:r>
              <a:rPr lang="en-US" dirty="0"/>
              <a:t> March 29, 2019</a:t>
            </a:r>
          </a:p>
          <a:p>
            <a:pPr lvl="1"/>
            <a:r>
              <a:rPr lang="en-US" dirty="0">
                <a:hlinkClick r:id="rId5"/>
              </a:rPr>
              <a:t>Sophos  Threat Report 2020</a:t>
            </a:r>
            <a:endParaRPr lang="en-US" dirty="0"/>
          </a:p>
          <a:p>
            <a:endParaRPr lang="en-US" dirty="0"/>
          </a:p>
          <a:p>
            <a:endParaRPr lang="en-US" dirty="0"/>
          </a:p>
        </p:txBody>
      </p:sp>
      <p:sp>
        <p:nvSpPr>
          <p:cNvPr id="5" name="Rectangle 4">
            <a:extLst>
              <a:ext uri="{FF2B5EF4-FFF2-40B4-BE49-F238E27FC236}">
                <a16:creationId xmlns:a16="http://schemas.microsoft.com/office/drawing/2014/main" id="{31B380AB-7E6C-40BF-8304-29ED482C223F}"/>
              </a:ext>
            </a:extLst>
          </p:cNvPr>
          <p:cNvSpPr/>
          <p:nvPr/>
        </p:nvSpPr>
        <p:spPr>
          <a:xfrm>
            <a:off x="533400" y="6397675"/>
            <a:ext cx="6324600" cy="369332"/>
          </a:xfrm>
          <a:prstGeom prst="rect">
            <a:avLst/>
          </a:prstGeom>
        </p:spPr>
        <p:txBody>
          <a:bodyPr wrap="square">
            <a:spAutoFit/>
          </a:bodyPr>
          <a:lstStyle/>
          <a:p>
            <a:r>
              <a:rPr lang="en-US" dirty="0"/>
              <a:t>https://www.ncsc.gov.uk/collection/supply-chain-security</a:t>
            </a:r>
          </a:p>
        </p:txBody>
      </p:sp>
      <p:sp>
        <p:nvSpPr>
          <p:cNvPr id="6" name="Slide Number Placeholder 5">
            <a:extLst>
              <a:ext uri="{FF2B5EF4-FFF2-40B4-BE49-F238E27FC236}">
                <a16:creationId xmlns:a16="http://schemas.microsoft.com/office/drawing/2014/main" id="{2FE712C9-5EDC-4434-8AC2-2C0CA182C8A6}"/>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7</a:t>
            </a:fld>
            <a:endParaRPr lang="en-US"/>
          </a:p>
        </p:txBody>
      </p:sp>
    </p:spTree>
    <p:extLst>
      <p:ext uri="{BB962C8B-B14F-4D97-AF65-F5344CB8AC3E}">
        <p14:creationId xmlns:p14="http://schemas.microsoft.com/office/powerpoint/2010/main" val="18803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E69E0-B3EE-4273-A898-26951E29397A}"/>
              </a:ext>
            </a:extLst>
          </p:cNvPr>
          <p:cNvPicPr>
            <a:picLocks noChangeAspect="1"/>
          </p:cNvPicPr>
          <p:nvPr/>
        </p:nvPicPr>
        <p:blipFill>
          <a:blip r:embed="rId2"/>
          <a:stretch>
            <a:fillRect/>
          </a:stretch>
        </p:blipFill>
        <p:spPr>
          <a:xfrm>
            <a:off x="1841788" y="957857"/>
            <a:ext cx="5458172" cy="5625472"/>
          </a:xfrm>
          <a:prstGeom prst="rect">
            <a:avLst/>
          </a:prstGeom>
        </p:spPr>
      </p:pic>
      <p:sp>
        <p:nvSpPr>
          <p:cNvPr id="3" name="Slide Number Placeholder 2">
            <a:extLst>
              <a:ext uri="{FF2B5EF4-FFF2-40B4-BE49-F238E27FC236}">
                <a16:creationId xmlns:a16="http://schemas.microsoft.com/office/drawing/2014/main" id="{6302D4FD-C64A-4E66-9D50-3552540F01C0}"/>
              </a:ext>
            </a:extLst>
          </p:cNvPr>
          <p:cNvSpPr>
            <a:spLocks noGrp="1"/>
          </p:cNvSpPr>
          <p:nvPr>
            <p:ph type="sldNum" sz="quarter" idx="12"/>
          </p:nvPr>
        </p:nvSpPr>
        <p:spPr/>
        <p:txBody>
          <a:bodyPr/>
          <a:lstStyle/>
          <a:p>
            <a:fld id="{3A7B4EE3-2181-4252-90CD-E5CAA1D39429}" type="slidenum">
              <a:rPr lang="en-US" smtClean="0"/>
              <a:t>8</a:t>
            </a:fld>
            <a:endParaRPr lang="en-US"/>
          </a:p>
        </p:txBody>
      </p:sp>
    </p:spTree>
    <p:extLst>
      <p:ext uri="{BB962C8B-B14F-4D97-AF65-F5344CB8AC3E}">
        <p14:creationId xmlns:p14="http://schemas.microsoft.com/office/powerpoint/2010/main" val="343431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8214-46E2-40DB-91B5-077A2701540E}"/>
              </a:ext>
            </a:extLst>
          </p:cNvPr>
          <p:cNvSpPr>
            <a:spLocks noGrp="1"/>
          </p:cNvSpPr>
          <p:nvPr>
            <p:ph type="title"/>
          </p:nvPr>
        </p:nvSpPr>
        <p:spPr/>
        <p:txBody>
          <a:bodyPr/>
          <a:lstStyle/>
          <a:p>
            <a:r>
              <a:rPr lang="en-US" dirty="0"/>
              <a:t>NERC Supply Chain Risk Alert</a:t>
            </a:r>
          </a:p>
        </p:txBody>
      </p:sp>
      <p:pic>
        <p:nvPicPr>
          <p:cNvPr id="6" name="Picture 5">
            <a:extLst>
              <a:ext uri="{FF2B5EF4-FFF2-40B4-BE49-F238E27FC236}">
                <a16:creationId xmlns:a16="http://schemas.microsoft.com/office/drawing/2014/main" id="{09FA25EC-F955-4589-A9A3-241159357829}"/>
              </a:ext>
            </a:extLst>
          </p:cNvPr>
          <p:cNvPicPr>
            <a:picLocks noChangeAspect="1"/>
          </p:cNvPicPr>
          <p:nvPr/>
        </p:nvPicPr>
        <p:blipFill>
          <a:blip r:embed="rId2"/>
          <a:stretch>
            <a:fillRect/>
          </a:stretch>
        </p:blipFill>
        <p:spPr>
          <a:xfrm>
            <a:off x="378524" y="2366708"/>
            <a:ext cx="8173591" cy="3648584"/>
          </a:xfrm>
          <a:prstGeom prst="rect">
            <a:avLst/>
          </a:prstGeom>
        </p:spPr>
      </p:pic>
      <p:sp>
        <p:nvSpPr>
          <p:cNvPr id="4" name="Slide Number Placeholder 3">
            <a:extLst>
              <a:ext uri="{FF2B5EF4-FFF2-40B4-BE49-F238E27FC236}">
                <a16:creationId xmlns:a16="http://schemas.microsoft.com/office/drawing/2014/main" id="{D66599B2-9041-4CC3-8AF6-FFF5675E29BA}"/>
              </a:ext>
            </a:extLst>
          </p:cNvPr>
          <p:cNvSpPr>
            <a:spLocks noGrp="1"/>
          </p:cNvSpPr>
          <p:nvPr>
            <p:ph type="sldNum" sz="quarter" idx="4294967295"/>
          </p:nvPr>
        </p:nvSpPr>
        <p:spPr>
          <a:xfrm>
            <a:off x="6262565" y="6356351"/>
            <a:ext cx="2060820" cy="365125"/>
          </a:xfrm>
        </p:spPr>
        <p:txBody>
          <a:bodyPr/>
          <a:lstStyle/>
          <a:p>
            <a:fld id="{3A7B4EE3-2181-4252-90CD-E5CAA1D39429}" type="slidenum">
              <a:rPr lang="en-US" smtClean="0"/>
              <a:t>9</a:t>
            </a:fld>
            <a:endParaRPr lang="en-US"/>
          </a:p>
        </p:txBody>
      </p:sp>
    </p:spTree>
    <p:extLst>
      <p:ext uri="{BB962C8B-B14F-4D97-AF65-F5344CB8AC3E}">
        <p14:creationId xmlns:p14="http://schemas.microsoft.com/office/powerpoint/2010/main" val="31281809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ncor blank subslide">
  <a:themeElements>
    <a:clrScheme name="Oncor blank subslide 16">
      <a:dk1>
        <a:srgbClr val="000000"/>
      </a:dk1>
      <a:lt1>
        <a:srgbClr val="FFFFFF"/>
      </a:lt1>
      <a:dk2>
        <a:srgbClr val="730027"/>
      </a:dk2>
      <a:lt2>
        <a:srgbClr val="DDDDDD"/>
      </a:lt2>
      <a:accent1>
        <a:srgbClr val="3366CC"/>
      </a:accent1>
      <a:accent2>
        <a:srgbClr val="C7C293"/>
      </a:accent2>
      <a:accent3>
        <a:srgbClr val="FFFFFF"/>
      </a:accent3>
      <a:accent4>
        <a:srgbClr val="000000"/>
      </a:accent4>
      <a:accent5>
        <a:srgbClr val="ADB8E2"/>
      </a:accent5>
      <a:accent6>
        <a:srgbClr val="B4B085"/>
      </a:accent6>
      <a:hlink>
        <a:srgbClr val="007A8A"/>
      </a:hlink>
      <a:folHlink>
        <a:srgbClr val="666699"/>
      </a:folHlink>
    </a:clrScheme>
    <a:fontScheme name="Oncor blank sub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Osaka" pitchFamily="1" charset="-128"/>
          </a:defRPr>
        </a:defPPr>
      </a:lstStyle>
    </a:spDef>
    <a:lnDef>
      <a:spPr bwMode="auto">
        <a:xfrm>
          <a:off x="0" y="0"/>
          <a:ext cx="1" cy="1"/>
        </a:xfrm>
        <a:custGeom>
          <a:avLst/>
          <a:gdLst/>
          <a:ahLst/>
          <a:cxnLst/>
          <a:rect l="0" t="0" r="0" b="0"/>
          <a:pathLst/>
        </a:custGeom>
        <a:solidFill>
          <a:schemeClr val="accent1"/>
        </a:solidFill>
        <a:ln w="5715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ea typeface="Osaka" pitchFamily="1" charset="-128"/>
          </a:defRPr>
        </a:defPPr>
      </a:lstStyle>
    </a:lnDef>
  </a:objectDefaults>
  <a:extraClrSchemeLst>
    <a:extraClrScheme>
      <a:clrScheme name="Oncor blank sub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ncor blank sub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ncor blank sub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ncor blank sub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ncor blank sub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ncor blank sub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ncor blank subslid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ncor blank subslid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ncor blank subslid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ncor blank subslid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ncor blank subslide 11">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666699"/>
        </a:folHlink>
      </a:clrScheme>
      <a:clrMap bg1="lt1" tx1="dk1" bg2="lt2" tx2="dk2" accent1="accent1" accent2="accent2" accent3="accent3" accent4="accent4" accent5="accent5" accent6="accent6" hlink="hlink" folHlink="folHlink"/>
    </a:extraClrScheme>
    <a:extraClrScheme>
      <a:clrScheme name="Oncor blank subslide 12">
        <a:dk1>
          <a:srgbClr val="000000"/>
        </a:dk1>
        <a:lt1>
          <a:srgbClr val="D2DAE2"/>
        </a:lt1>
        <a:dk2>
          <a:srgbClr val="003070"/>
        </a:dk2>
        <a:lt2>
          <a:srgbClr val="FFFFFF"/>
        </a:lt2>
        <a:accent1>
          <a:srgbClr val="8BBAFF"/>
        </a:accent1>
        <a:accent2>
          <a:srgbClr val="C7C293"/>
        </a:accent2>
        <a:accent3>
          <a:srgbClr val="E5EAEE"/>
        </a:accent3>
        <a:accent4>
          <a:srgbClr val="000000"/>
        </a:accent4>
        <a:accent5>
          <a:srgbClr val="C4D9FF"/>
        </a:accent5>
        <a:accent6>
          <a:srgbClr val="B4B085"/>
        </a:accent6>
        <a:hlink>
          <a:srgbClr val="008080"/>
        </a:hlink>
        <a:folHlink>
          <a:srgbClr val="666699"/>
        </a:folHlink>
      </a:clrScheme>
      <a:clrMap bg1="lt1" tx1="dk1" bg2="lt2" tx2="dk2" accent1="accent1" accent2="accent2" accent3="accent3" accent4="accent4" accent5="accent5" accent6="accent6" hlink="hlink" folHlink="folHlink"/>
    </a:extraClrScheme>
    <a:extraClrScheme>
      <a:clrScheme name="Oncor blank subslide 13">
        <a:dk1>
          <a:srgbClr val="000000"/>
        </a:dk1>
        <a:lt1>
          <a:srgbClr val="D2DAE2"/>
        </a:lt1>
        <a:dk2>
          <a:srgbClr val="DCE2E8"/>
        </a:dk2>
        <a:lt2>
          <a:srgbClr val="FFFFFF"/>
        </a:lt2>
        <a:accent1>
          <a:srgbClr val="8BBAFF"/>
        </a:accent1>
        <a:accent2>
          <a:srgbClr val="C7C293"/>
        </a:accent2>
        <a:accent3>
          <a:srgbClr val="E5EAEE"/>
        </a:accent3>
        <a:accent4>
          <a:srgbClr val="000000"/>
        </a:accent4>
        <a:accent5>
          <a:srgbClr val="C4D9FF"/>
        </a:accent5>
        <a:accent6>
          <a:srgbClr val="B4B085"/>
        </a:accent6>
        <a:hlink>
          <a:srgbClr val="008080"/>
        </a:hlink>
        <a:folHlink>
          <a:srgbClr val="666699"/>
        </a:folHlink>
      </a:clrScheme>
      <a:clrMap bg1="lt1" tx1="dk1" bg2="lt2" tx2="dk2" accent1="accent1" accent2="accent2" accent3="accent3" accent4="accent4" accent5="accent5" accent6="accent6" hlink="hlink" folHlink="folHlink"/>
    </a:extraClrScheme>
    <a:extraClrScheme>
      <a:clrScheme name="Oncor blank subslide 14">
        <a:dk1>
          <a:srgbClr val="000000"/>
        </a:dk1>
        <a:lt1>
          <a:srgbClr val="FFFFFF"/>
        </a:lt1>
        <a:dk2>
          <a:srgbClr val="CC33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3366FF"/>
        </a:folHlink>
      </a:clrScheme>
      <a:clrMap bg1="lt1" tx1="dk1" bg2="lt2" tx2="dk2" accent1="accent1" accent2="accent2" accent3="accent3" accent4="accent4" accent5="accent5" accent6="accent6" hlink="hlink" folHlink="folHlink"/>
    </a:extraClrScheme>
    <a:extraClrScheme>
      <a:clrScheme name="Oncor blank subslide 15">
        <a:dk1>
          <a:srgbClr val="000000"/>
        </a:dk1>
        <a:lt1>
          <a:srgbClr val="FFFFFF"/>
        </a:lt1>
        <a:dk2>
          <a:srgbClr val="730027"/>
        </a:dk2>
        <a:lt2>
          <a:srgbClr val="DDDDDD"/>
        </a:lt2>
        <a:accent1>
          <a:srgbClr val="4189DD"/>
        </a:accent1>
        <a:accent2>
          <a:srgbClr val="C7C293"/>
        </a:accent2>
        <a:accent3>
          <a:srgbClr val="FFFFFF"/>
        </a:accent3>
        <a:accent4>
          <a:srgbClr val="000000"/>
        </a:accent4>
        <a:accent5>
          <a:srgbClr val="B0C4EB"/>
        </a:accent5>
        <a:accent6>
          <a:srgbClr val="B4B085"/>
        </a:accent6>
        <a:hlink>
          <a:srgbClr val="007A8A"/>
        </a:hlink>
        <a:folHlink>
          <a:srgbClr val="666699"/>
        </a:folHlink>
      </a:clrScheme>
      <a:clrMap bg1="lt1" tx1="dk1" bg2="lt2" tx2="dk2" accent1="accent1" accent2="accent2" accent3="accent3" accent4="accent4" accent5="accent5" accent6="accent6" hlink="hlink" folHlink="folHlink"/>
    </a:extraClrScheme>
    <a:extraClrScheme>
      <a:clrScheme name="Oncor blank subslide 16">
        <a:dk1>
          <a:srgbClr val="000000"/>
        </a:dk1>
        <a:lt1>
          <a:srgbClr val="FFFFFF"/>
        </a:lt1>
        <a:dk2>
          <a:srgbClr val="730027"/>
        </a:dk2>
        <a:lt2>
          <a:srgbClr val="DDDDDD"/>
        </a:lt2>
        <a:accent1>
          <a:srgbClr val="3366CC"/>
        </a:accent1>
        <a:accent2>
          <a:srgbClr val="C7C293"/>
        </a:accent2>
        <a:accent3>
          <a:srgbClr val="FFFFFF"/>
        </a:accent3>
        <a:accent4>
          <a:srgbClr val="000000"/>
        </a:accent4>
        <a:accent5>
          <a:srgbClr val="ADB8E2"/>
        </a:accent5>
        <a:accent6>
          <a:srgbClr val="B4B085"/>
        </a:accent6>
        <a:hlink>
          <a:srgbClr val="007A8A"/>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12162</TotalTime>
  <Words>3074</Words>
  <Application>Microsoft Office PowerPoint</Application>
  <PresentationFormat>On-screen Show (4:3)</PresentationFormat>
  <Paragraphs>325</Paragraphs>
  <Slides>48</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Calibri Light</vt:lpstr>
      <vt:lpstr>Wingdings</vt:lpstr>
      <vt:lpstr>Office Theme</vt:lpstr>
      <vt:lpstr>Oncor blank subslide</vt:lpstr>
      <vt:lpstr>Software Supply Chain  Risks and Mitigations  for NERC CIP-010-3 R1, 1.6</vt:lpstr>
      <vt:lpstr>Thank you to our sponsor</vt:lpstr>
      <vt:lpstr>Topics</vt:lpstr>
      <vt:lpstr>Definition of Risk</vt:lpstr>
      <vt:lpstr>Definition of Threats</vt:lpstr>
      <vt:lpstr>Providing Context</vt:lpstr>
      <vt:lpstr>Software Supply Chain Risks</vt:lpstr>
      <vt:lpstr>PowerPoint Presentation</vt:lpstr>
      <vt:lpstr>NERC Supply Chain Risk Alert</vt:lpstr>
      <vt:lpstr>PowerPoint Presentation</vt:lpstr>
      <vt:lpstr>PowerPoint Presentation</vt:lpstr>
      <vt:lpstr>Key Trends</vt:lpstr>
      <vt:lpstr>CIP-010-3 NERC Guidance</vt:lpstr>
      <vt:lpstr>FERC White Paper and NIST CSF</vt:lpstr>
      <vt:lpstr>Evaluating Risk and Establishing Trust Triangulating Corroborating Evidence</vt:lpstr>
      <vt:lpstr>Software Risks</vt:lpstr>
      <vt:lpstr>Value at Risk</vt:lpstr>
      <vt:lpstr>Cyber Insurance Realities</vt:lpstr>
      <vt:lpstr>Software Risk Assessment Steps </vt:lpstr>
      <vt:lpstr>Software introspection</vt:lpstr>
      <vt:lpstr>What is an SBOM (NTIA Definition)</vt:lpstr>
      <vt:lpstr>CycloneDX History</vt:lpstr>
      <vt:lpstr>The CycloneDX Approach</vt:lpstr>
      <vt:lpstr>Achievable Use Cases</vt:lpstr>
      <vt:lpstr>SBOM Examples</vt:lpstr>
      <vt:lpstr>Verify Source Location/Vendor </vt:lpstr>
      <vt:lpstr>Be selective when choosing a CA</vt:lpstr>
      <vt:lpstr>Malware and Vulnerabilities</vt:lpstr>
      <vt:lpstr>Malware and Vulnerabilities</vt:lpstr>
      <vt:lpstr>Software Object Provenance</vt:lpstr>
      <vt:lpstr>Real Experiences; Bad SSL Cert</vt:lpstr>
      <vt:lpstr>Untrustworthy SSL/TLS Certs</vt:lpstr>
      <vt:lpstr>Embedded Malware</vt:lpstr>
      <vt:lpstr>Digital Signature Risks</vt:lpstr>
      <vt:lpstr>Vulnerabilities and Exploits</vt:lpstr>
      <vt:lpstr>Provenance Risks</vt:lpstr>
      <vt:lpstr>Common Misconceptions</vt:lpstr>
      <vt:lpstr>Software Vendors Always Patch Known Vulnerabilities Immediately</vt:lpstr>
      <vt:lpstr>All Vendors Follow Secure Coding Standards; NOT TRUE</vt:lpstr>
      <vt:lpstr>You must protect yourself</vt:lpstr>
      <vt:lpstr>Ongoing Due Diligence</vt:lpstr>
      <vt:lpstr>Summary</vt:lpstr>
      <vt:lpstr>PowerPoint Presentation</vt:lpstr>
      <vt:lpstr>PowerPoint Presentation</vt:lpstr>
      <vt:lpstr>Acknowledgements</vt:lpstr>
      <vt:lpstr>Reliable Energy Analytics LLC</vt:lpstr>
      <vt:lpstr>Contact Information</vt:lpstr>
      <vt:lpstr>Thank you and thanks to our sponsor!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Central Overview</dc:title>
  <dc:creator>Peg Miller</dc:creator>
  <cp:lastModifiedBy>Richard Brooks</cp:lastModifiedBy>
  <cp:revision>245</cp:revision>
  <cp:lastPrinted>2015-01-23T05:16:17Z</cp:lastPrinted>
  <dcterms:created xsi:type="dcterms:W3CDTF">2015-01-17T17:08:35Z</dcterms:created>
  <dcterms:modified xsi:type="dcterms:W3CDTF">2021-03-28T14:29:17Z</dcterms:modified>
</cp:coreProperties>
</file>