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4" r:id="rId4"/>
    <p:sldId id="261" r:id="rId5"/>
    <p:sldId id="262" r:id="rId6"/>
    <p:sldId id="258" r:id="rId7"/>
    <p:sldId id="259"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8/20/2023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8/20/2023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8/20/2023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8/20/2023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8/20/2023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8/20/2023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8/20/2023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Copyright Reliable Energy Analytics LLC (REA) 2018-2023</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gov/files/33-11038-fac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isa.gov/known-exploited-vulnerabilities-catalo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liableenergyanalytics.com/produ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5" Type="http://schemas.openxmlformats.org/officeDocument/2006/relationships/hyperlink" Target="https://raw.githubusercontent.com/rjb4standards/REA-Products/master/SAGVendorResponseSAMPLE.json" TargetMode="External"/><Relationship Id="rId4" Type="http://schemas.openxmlformats.org/officeDocument/2006/relationships/hyperlink" Target="https://reliableenergyanalytics.com/servic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liableenergyanalytics.com/contact-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Tamper-proof Evidence preservation for Officers and Directors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SEC Cybersecurity Requirements for cyber-incident reporting Within 96 hours Demand the preservation of Evidence for PROACTIVE </a:t>
            </a:r>
            <a:r>
              <a:rPr lang="en-US">
                <a:solidFill>
                  <a:schemeClr val="bg1"/>
                </a:solidFill>
              </a:rPr>
              <a:t>Cybersecurity DISCLOSURE Controls</a:t>
            </a:r>
            <a:endParaRPr lang="en-US" dirty="0">
              <a:solidFill>
                <a:schemeClr val="bg1"/>
              </a:solidFill>
            </a:endParaRP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8/20/2023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62500" lnSpcReduction="20000"/>
          </a:bodyPr>
          <a:lstStyle/>
          <a:p>
            <a:r>
              <a:rPr lang="en-US" sz="2900" dirty="0">
                <a:solidFill>
                  <a:schemeClr val="bg1"/>
                </a:solidFill>
              </a:rPr>
              <a:t>The newly proposed </a:t>
            </a:r>
            <a:r>
              <a:rPr lang="en-US" sz="2900" dirty="0">
                <a:solidFill>
                  <a:schemeClr val="bg1"/>
                </a:solidFill>
                <a:hlinkClick r:id="rId2">
                  <a:extLst>
                    <a:ext uri="{A12FA001-AC4F-418D-AE19-62706E023703}">
                      <ahyp:hlinkClr xmlns:ahyp="http://schemas.microsoft.com/office/drawing/2018/hyperlinkcolor" val="tx"/>
                    </a:ext>
                  </a:extLst>
                </a:hlinkClick>
              </a:rPr>
              <a:t>SEC cybersecurity incident reporting rules</a:t>
            </a:r>
            <a:r>
              <a:rPr lang="en-US" sz="2900" dirty="0">
                <a:solidFill>
                  <a:schemeClr val="bg1"/>
                </a:solidFill>
              </a:rPr>
              <a:t> are now available for review requiring the reporting of material cyber-incidents with 96 hours of confirmation</a:t>
            </a:r>
          </a:p>
          <a:p>
            <a:r>
              <a:rPr lang="en-US" sz="2900" dirty="0">
                <a:solidFill>
                  <a:schemeClr val="bg1"/>
                </a:solidFill>
              </a:rPr>
              <a:t>Require current </a:t>
            </a:r>
            <a:r>
              <a:rPr lang="en-US" sz="2900" b="1" u="sng" dirty="0">
                <a:solidFill>
                  <a:schemeClr val="bg1"/>
                </a:solidFill>
              </a:rPr>
              <a:t>reporting about material cybersecurity incidents within 4 days </a:t>
            </a:r>
            <a:r>
              <a:rPr lang="en-US" sz="2900" dirty="0">
                <a:solidFill>
                  <a:schemeClr val="bg1"/>
                </a:solidFill>
              </a:rPr>
              <a:t>on Form 8-K; </a:t>
            </a:r>
          </a:p>
          <a:p>
            <a:r>
              <a:rPr lang="en-US" sz="2900" dirty="0">
                <a:solidFill>
                  <a:schemeClr val="bg1"/>
                </a:solidFill>
              </a:rPr>
              <a:t>Require </a:t>
            </a:r>
            <a:r>
              <a:rPr lang="en-US" sz="2900" b="1" u="sng" dirty="0">
                <a:solidFill>
                  <a:schemeClr val="bg1"/>
                </a:solidFill>
              </a:rPr>
              <a:t>periodic disclosures regarding</a:t>
            </a:r>
            <a:r>
              <a:rPr lang="en-US" sz="2900" dirty="0">
                <a:solidFill>
                  <a:schemeClr val="bg1"/>
                </a:solidFill>
              </a:rPr>
              <a:t>, among other things: </a:t>
            </a:r>
          </a:p>
          <a:p>
            <a:pPr lvl="1"/>
            <a:r>
              <a:rPr lang="en-US" sz="2500" b="1" u="sng" dirty="0">
                <a:solidFill>
                  <a:schemeClr val="bg1"/>
                </a:solidFill>
              </a:rPr>
              <a:t>A registrant’s policies and procedures to identify and manage cybersecurity risks; </a:t>
            </a:r>
          </a:p>
          <a:p>
            <a:pPr lvl="1"/>
            <a:r>
              <a:rPr lang="en-US" sz="2500" b="1" u="sng" dirty="0">
                <a:solidFill>
                  <a:schemeClr val="bg1"/>
                </a:solidFill>
              </a:rPr>
              <a:t>Management’s role in implementing cybersecurity policies and procedures; </a:t>
            </a:r>
          </a:p>
          <a:p>
            <a:pPr lvl="1"/>
            <a:r>
              <a:rPr lang="en-US" sz="2500" b="1" u="sng" dirty="0">
                <a:solidFill>
                  <a:schemeClr val="bg1"/>
                </a:solidFill>
              </a:rPr>
              <a:t>Board of directors’ cybersecurity expertise, if any, and its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Require the cybersecurity disclosures to be presented in Inline </a:t>
            </a:r>
            <a:r>
              <a:rPr lang="en-US" sz="2900" dirty="0" err="1">
                <a:solidFill>
                  <a:schemeClr val="bg1"/>
                </a:solidFill>
              </a:rPr>
              <a:t>eXtensible</a:t>
            </a:r>
            <a:r>
              <a:rPr lang="en-US" sz="2900" dirty="0">
                <a:solidFill>
                  <a:schemeClr val="bg1"/>
                </a:solidFill>
              </a:rPr>
              <a:t> Business Reporting Language (Inline XBRL). </a:t>
            </a:r>
            <a:r>
              <a:rPr lang="en-US" dirty="0">
                <a:solidFill>
                  <a:schemeClr val="bg1"/>
                </a:solidFill>
              </a:rPr>
              <a:t>	</a:t>
            </a:r>
          </a:p>
          <a:p>
            <a:r>
              <a:rPr lang="en-US" sz="2900" dirty="0">
                <a:solidFill>
                  <a:schemeClr val="bg1"/>
                </a:solidFill>
              </a:rPr>
              <a:t> The proposed amendments are designed to </a:t>
            </a:r>
            <a:r>
              <a:rPr lang="en-US" sz="2900" b="1" u="sng" dirty="0">
                <a:solidFill>
                  <a:schemeClr val="bg1"/>
                </a:solidFill>
              </a:rPr>
              <a:t>better inform investors about a registrant’s risk management, strategy, and governance </a:t>
            </a:r>
            <a:r>
              <a:rPr lang="en-US" sz="2900" dirty="0">
                <a:solidFill>
                  <a:schemeClr val="bg1"/>
                </a:solidFill>
              </a:rPr>
              <a:t>and to provide timely notification of material cybersecurity incidents. </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8/20/2023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43DCCE-6B9D-5FA0-6095-2AC1E916795D}"/>
              </a:ext>
            </a:extLst>
          </p:cNvPr>
          <p:cNvSpPr>
            <a:spLocks noGrp="1"/>
          </p:cNvSpPr>
          <p:nvPr>
            <p:ph type="dt" sz="half" idx="10"/>
          </p:nvPr>
        </p:nvSpPr>
        <p:spPr>
          <a:xfrm>
            <a:off x="7456921" y="6220632"/>
            <a:ext cx="2743200" cy="365125"/>
          </a:xfrm>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1575140E-411E-ACF5-8F09-8BF25A7B759E}"/>
              </a:ext>
            </a:extLst>
          </p:cNvPr>
          <p:cNvSpPr>
            <a:spLocks noGrp="1"/>
          </p:cNvSpPr>
          <p:nvPr>
            <p:ph type="ftr" sz="quarter" idx="11"/>
          </p:nvPr>
        </p:nvSpPr>
        <p:spPr>
          <a:xfrm>
            <a:off x="1141412" y="6265019"/>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00FA3BB3-0EDC-B63F-2580-14BEE0ED270E}"/>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a:extLst>
              <a:ext uri="{FF2B5EF4-FFF2-40B4-BE49-F238E27FC236}">
                <a16:creationId xmlns:a16="http://schemas.microsoft.com/office/drawing/2014/main" id="{410FE293-8DC9-531C-4A36-712142E5AF78}"/>
              </a:ext>
            </a:extLst>
          </p:cNvPr>
          <p:cNvPicPr>
            <a:picLocks noChangeAspect="1"/>
          </p:cNvPicPr>
          <p:nvPr/>
        </p:nvPicPr>
        <p:blipFill>
          <a:blip r:embed="rId2"/>
          <a:stretch>
            <a:fillRect/>
          </a:stretch>
        </p:blipFill>
        <p:spPr>
          <a:xfrm>
            <a:off x="2645544" y="113595"/>
            <a:ext cx="5768157" cy="5782760"/>
          </a:xfrm>
          <a:prstGeom prst="rect">
            <a:avLst/>
          </a:prstGeom>
        </p:spPr>
      </p:pic>
      <p:sp>
        <p:nvSpPr>
          <p:cNvPr id="9" name="TextBox 8">
            <a:extLst>
              <a:ext uri="{FF2B5EF4-FFF2-40B4-BE49-F238E27FC236}">
                <a16:creationId xmlns:a16="http://schemas.microsoft.com/office/drawing/2014/main" id="{A8D65DD1-A0BA-489A-3419-DBE4CE8767A1}"/>
              </a:ext>
            </a:extLst>
          </p:cNvPr>
          <p:cNvSpPr txBox="1"/>
          <p:nvPr/>
        </p:nvSpPr>
        <p:spPr>
          <a:xfrm>
            <a:off x="2041862" y="5939158"/>
            <a:ext cx="7848815" cy="307777"/>
          </a:xfrm>
          <a:prstGeom prst="rect">
            <a:avLst/>
          </a:prstGeom>
          <a:noFill/>
        </p:spPr>
        <p:txBody>
          <a:bodyPr wrap="none" rtlCol="0">
            <a:spAutoFit/>
          </a:bodyPr>
          <a:lstStyle/>
          <a:p>
            <a:r>
              <a:rPr lang="en-US" sz="1400" dirty="0"/>
              <a:t>Source: https://corpgov.law.harvard.edu/2023/08/09/sec-adopts-final-rules-on-cybersecurity-disclosure/</a:t>
            </a:r>
          </a:p>
        </p:txBody>
      </p:sp>
    </p:spTree>
    <p:extLst>
      <p:ext uri="{BB962C8B-B14F-4D97-AF65-F5344CB8AC3E}">
        <p14:creationId xmlns:p14="http://schemas.microsoft.com/office/powerpoint/2010/main" val="247729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SEC Expectations on Management are clear</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Describe its policies and procedures, if any, for </a:t>
            </a:r>
            <a:r>
              <a:rPr lang="en-US" sz="1800" b="1" i="0" u="sng" strike="noStrike" baseline="0" dirty="0">
                <a:solidFill>
                  <a:srgbClr val="000000"/>
                </a:solidFill>
                <a:latin typeface="Arial" panose="020B0604020202020204" pitchFamily="34" charset="0"/>
              </a:rPr>
              <a:t>the identification and management of risks from cybersecurity threats, including whether the registrant considers cybersecurity as part of its business strategy, financial planning, and capital allocation</a:t>
            </a:r>
            <a:r>
              <a:rPr lang="en-US" sz="1800" b="0" i="0" u="none" strike="noStrike" baseline="0" dirty="0">
                <a:solidFill>
                  <a:srgbClr val="000000"/>
                </a:solidFill>
                <a:latin typeface="Arial" panose="020B0604020202020204" pitchFamily="34" charset="0"/>
              </a:rPr>
              <a:t>; and </a:t>
            </a:r>
          </a:p>
          <a:p>
            <a:r>
              <a:rPr lang="en-US" sz="1800" b="0" i="0" u="none" strike="noStrike" baseline="0" dirty="0">
                <a:solidFill>
                  <a:srgbClr val="000000"/>
                </a:solidFill>
                <a:latin typeface="Arial" panose="020B0604020202020204" pitchFamily="34" charset="0"/>
              </a:rPr>
              <a:t>Require </a:t>
            </a:r>
            <a:r>
              <a:rPr lang="en-US" sz="1800" b="1" i="0" u="sng" strike="noStrike" baseline="0" dirty="0">
                <a:solidFill>
                  <a:srgbClr val="000000"/>
                </a:solidFill>
                <a:latin typeface="Arial" panose="020B0604020202020204" pitchFamily="34" charset="0"/>
              </a:rPr>
              <a:t>disclosure about the board’s oversight of cybersecurity risk and management’s role and expertise in assessing and managing cybersecurity risk and implementing the registrant’s cybersecurity policies, procedures, and strategies. </a:t>
            </a:r>
          </a:p>
          <a:p>
            <a:r>
              <a:rPr lang="en-US" sz="1800" b="0" i="0" u="none" strike="noStrike" baseline="0" dirty="0">
                <a:solidFill>
                  <a:srgbClr val="000000"/>
                </a:solidFill>
                <a:latin typeface="Arial" panose="020B0604020202020204" pitchFamily="34" charset="0"/>
              </a:rPr>
              <a:t>Amend Item 407 of Regulation S-K and Form 20-F to </a:t>
            </a:r>
            <a:r>
              <a:rPr lang="en-US" sz="1800" b="1" i="0" u="sng" strike="noStrike" baseline="0" dirty="0">
                <a:solidFill>
                  <a:srgbClr val="000000"/>
                </a:solidFill>
                <a:latin typeface="Arial" panose="020B0604020202020204" pitchFamily="34" charset="0"/>
              </a:rPr>
              <a:t>require disclosure regarding board member cybersecurity expertise. Proposed Item 407(j) would require disclosure in annual reports and certain proxy filings if any member of the registrant’s board of directors has expertise in cybersecurity, including the name(s) of any such director(s) and any detail necessary to fully describe the nature of the expertise. </a:t>
            </a:r>
          </a:p>
          <a:p>
            <a:endParaRPr lang="en-US" dirty="0"/>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normAutofit fontScale="92500" lnSpcReduction="10000"/>
          </a:bodyPr>
          <a:lstStyle/>
          <a:p>
            <a:r>
              <a:rPr lang="en-US" dirty="0">
                <a:solidFill>
                  <a:schemeClr val="bg1"/>
                </a:solidFill>
              </a:rPr>
              <a:t>A failure to properly manage and mitigate known cyber-risks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a:t>
            </a:r>
            <a:r>
              <a:rPr lang="en-US" dirty="0">
                <a:solidFill>
                  <a:schemeClr val="bg1"/>
                </a:solidFill>
              </a:rPr>
              <a:t> (</a:t>
            </a:r>
            <a:r>
              <a:rPr lang="en-US" dirty="0">
                <a:solidFill>
                  <a:schemeClr val="bg1"/>
                </a:solidFill>
                <a:hlinkClick r:id="rId2"/>
              </a:rPr>
              <a:t>CISA KEV</a:t>
            </a:r>
            <a:r>
              <a:rPr lang="en-US" dirty="0">
                <a:solidFill>
                  <a:schemeClr val="bg1"/>
                </a:solidFill>
              </a:rPr>
              <a:t>) could be evidence of negligence with regard to “duty of care” obligations to protect a business and a failure to satisfy good faith compliance expectations of the SEC</a:t>
            </a:r>
          </a:p>
          <a:p>
            <a:r>
              <a:rPr lang="en-US" dirty="0">
                <a:solidFill>
                  <a:schemeClr val="bg1"/>
                </a:solidFill>
              </a:rPr>
              <a:t>Directors and Officers could be held personally liable in a shareholder lawsuit resulting from a cyber-incident that results in shareholder losses</a:t>
            </a:r>
          </a:p>
          <a:p>
            <a:r>
              <a:rPr lang="en-US" dirty="0">
                <a:solidFill>
                  <a:schemeClr val="bg1"/>
                </a:solidFill>
              </a:rPr>
              <a:t>Directors and Officers need to ensure that cybersecurity controls are in place and functioning properly for both PROACTIVE prevention of harm, and REACTIVE detection and remediation/recover from a cyber-incident</a:t>
            </a:r>
          </a:p>
          <a:p>
            <a:r>
              <a:rPr lang="en-US" dirty="0">
                <a:solidFill>
                  <a:schemeClr val="bg1"/>
                </a:solidFill>
              </a:rPr>
              <a:t>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7F9-3F99-9258-9BDF-6F910B7D8CD9}"/>
              </a:ext>
            </a:extLst>
          </p:cNvPr>
          <p:cNvSpPr>
            <a:spLocks noGrp="1"/>
          </p:cNvSpPr>
          <p:nvPr>
            <p:ph type="title"/>
          </p:nvPr>
        </p:nvSpPr>
        <p:spPr>
          <a:xfrm>
            <a:off x="1141413" y="221942"/>
            <a:ext cx="9905998" cy="1171852"/>
          </a:xfrm>
        </p:spPr>
        <p:txBody>
          <a:bodyPr/>
          <a:lstStyle/>
          <a:p>
            <a:r>
              <a:rPr lang="en-US" dirty="0">
                <a:solidFill>
                  <a:schemeClr val="bg1"/>
                </a:solidFill>
              </a:rPr>
              <a:t>Why Now</a:t>
            </a:r>
          </a:p>
        </p:txBody>
      </p:sp>
      <p:sp>
        <p:nvSpPr>
          <p:cNvPr id="3" name="Content Placeholder 2">
            <a:extLst>
              <a:ext uri="{FF2B5EF4-FFF2-40B4-BE49-F238E27FC236}">
                <a16:creationId xmlns:a16="http://schemas.microsoft.com/office/drawing/2014/main" id="{6086C9E7-74A8-747D-40E2-644FD40A4F52}"/>
              </a:ext>
            </a:extLst>
          </p:cNvPr>
          <p:cNvSpPr>
            <a:spLocks noGrp="1"/>
          </p:cNvSpPr>
          <p:nvPr>
            <p:ph idx="1"/>
          </p:nvPr>
        </p:nvSpPr>
        <p:spPr>
          <a:xfrm>
            <a:off x="1141412" y="1171849"/>
            <a:ext cx="9905999" cy="4397407"/>
          </a:xfrm>
        </p:spPr>
        <p:txBody>
          <a:bodyPr>
            <a:normAutofit fontScale="85000" lnSpcReduction="10000"/>
          </a:bodyPr>
          <a:lstStyle/>
          <a:p>
            <a:r>
              <a:rPr lang="en-US" dirty="0">
                <a:solidFill>
                  <a:schemeClr val="bg1"/>
                </a:solidFill>
              </a:rPr>
              <a:t>SEC Cybersecurity rules go into effect December 2023</a:t>
            </a:r>
          </a:p>
          <a:p>
            <a:r>
              <a:rPr lang="en-US" dirty="0">
                <a:solidFill>
                  <a:schemeClr val="bg1"/>
                </a:solidFill>
              </a:rPr>
              <a:t>SEC rules require visibility into material cyber-incidents with 96 hours exposing Officers and Directors to potential lawsuits from shareholders</a:t>
            </a:r>
          </a:p>
          <a:p>
            <a:r>
              <a:rPr lang="en-US" dirty="0">
                <a:solidFill>
                  <a:schemeClr val="bg1"/>
                </a:solidFill>
              </a:rPr>
              <a:t>SEC rules require Companies to disclose their processes for cybersecurity risk management, especially for known exploited vulnerabilities that represent cyber-risk</a:t>
            </a:r>
          </a:p>
          <a:p>
            <a:r>
              <a:rPr lang="en-US" dirty="0">
                <a:solidFill>
                  <a:schemeClr val="bg1"/>
                </a:solidFill>
              </a:rPr>
              <a:t>SEC rules make Officers and Directors responsible for cybersecurity processes oversight</a:t>
            </a:r>
          </a:p>
          <a:p>
            <a:r>
              <a:rPr lang="en-US" dirty="0">
                <a:solidFill>
                  <a:schemeClr val="bg1"/>
                </a:solidFill>
                <a:hlinkClick r:id="rId2"/>
              </a:rPr>
              <a:t>Commercial product offerings are broadly available</a:t>
            </a:r>
            <a:r>
              <a:rPr lang="en-US" dirty="0">
                <a:solidFill>
                  <a:schemeClr val="bg1"/>
                </a:solidFill>
              </a:rPr>
              <a:t> to proactively detect software risk and prevent harm against cyber-risks, such as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 </a:t>
            </a:r>
            <a:r>
              <a:rPr lang="en-US" dirty="0">
                <a:solidFill>
                  <a:schemeClr val="bg1"/>
                </a:solidFill>
              </a:rPr>
              <a:t>(CISA KEV)</a:t>
            </a:r>
          </a:p>
          <a:p>
            <a:r>
              <a:rPr lang="en-US" dirty="0">
                <a:solidFill>
                  <a:schemeClr val="bg1"/>
                </a:solidFill>
              </a:rPr>
              <a:t>Failure to perform proactive software supply chain risk management controls may be considered negligent behavior with regard to duty of care fiduciary duties and fail to satisfy SEC good faith compliance expectations</a:t>
            </a:r>
          </a:p>
        </p:txBody>
      </p:sp>
      <p:sp>
        <p:nvSpPr>
          <p:cNvPr id="4" name="Date Placeholder 3">
            <a:extLst>
              <a:ext uri="{FF2B5EF4-FFF2-40B4-BE49-F238E27FC236}">
                <a16:creationId xmlns:a16="http://schemas.microsoft.com/office/drawing/2014/main" id="{2C2EBC22-C917-E707-DF08-60A41C9F14AE}"/>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032D1242-9F40-FA00-1F8F-2FDFE590D4A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E693924-AD12-9911-7452-2663348CDA88}"/>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24390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1509204"/>
          </a:xfrm>
        </p:spPr>
        <p:txBody>
          <a:bodyPr/>
          <a:lstStyle/>
          <a:p>
            <a:r>
              <a:rPr lang="en-US" dirty="0">
                <a:solidFill>
                  <a:schemeClr val="bg1"/>
                </a:solidFill>
              </a:rPr>
              <a:t>How to protect yourself from Software Risks and liability</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2" y="1535837"/>
            <a:ext cx="9905999" cy="4255364"/>
          </a:xfrm>
        </p:spPr>
        <p:txBody>
          <a:bodyPr>
            <a:normAutofit fontScale="70000" lnSpcReduction="20000"/>
          </a:bodyPr>
          <a:lstStyle/>
          <a:p>
            <a:r>
              <a:rPr lang="en-US" dirty="0">
                <a:solidFill>
                  <a:schemeClr val="bg1"/>
                </a:solidFill>
                <a:hlinkClick r:id="rId2"/>
              </a:rPr>
              <a:t>Implement PROACTIVE, Left of Bang” software supply chain risk management controls using SBOM’s</a:t>
            </a:r>
            <a:endParaRPr lang="en-US" dirty="0">
              <a:solidFill>
                <a:schemeClr val="bg1"/>
              </a:solidFill>
            </a:endParaRPr>
          </a:p>
          <a:p>
            <a:r>
              <a:rPr lang="en-US" dirty="0">
                <a:solidFill>
                  <a:schemeClr val="bg1"/>
                </a:solidFill>
              </a:rPr>
              <a:t>Perform a software supply chain risk assessment following best practices provided by NIST (SP 800-161) using </a:t>
            </a:r>
            <a:r>
              <a:rPr lang="en-US" dirty="0">
                <a:solidFill>
                  <a:schemeClr val="bg1"/>
                </a:solidFill>
                <a:hlinkClick r:id="rId3"/>
              </a:rPr>
              <a:t>SAG-PM ™</a:t>
            </a:r>
            <a:endParaRPr lang="en-US" dirty="0">
              <a:solidFill>
                <a:schemeClr val="bg1"/>
              </a:solidFill>
            </a:endParaRPr>
          </a:p>
          <a:p>
            <a:r>
              <a:rPr lang="en-US" dirty="0">
                <a:solidFill>
                  <a:schemeClr val="bg1"/>
                </a:solidFill>
                <a:hlinkClick r:id="rId4"/>
              </a:rPr>
              <a:t>Preserve tamper-proof evidence</a:t>
            </a:r>
            <a:r>
              <a:rPr lang="en-US" dirty="0">
                <a:solidFill>
                  <a:schemeClr val="bg1"/>
                </a:solidFill>
              </a:rPr>
              <a:t> showing that these proactive and preventative SAG-PM risk assessment controls are functioning properly and </a:t>
            </a:r>
            <a:r>
              <a:rPr lang="en-US" u="sng" dirty="0">
                <a:solidFill>
                  <a:schemeClr val="bg1"/>
                </a:solidFill>
              </a:rPr>
              <a:t>store this tamper-proof evidence in a secure evidence locker, such as SAG-CTR ™</a:t>
            </a:r>
          </a:p>
          <a:p>
            <a:r>
              <a:rPr lang="en-US" dirty="0">
                <a:solidFill>
                  <a:schemeClr val="bg1"/>
                </a:solidFill>
              </a:rPr>
              <a:t>Work with software suppliers to provide a </a:t>
            </a:r>
            <a:r>
              <a:rPr lang="en-US" dirty="0">
                <a:solidFill>
                  <a:schemeClr val="bg1"/>
                </a:solidFill>
                <a:hlinkClick r:id="rId5"/>
              </a:rPr>
              <a:t>Vendor Response Form (VRF) </a:t>
            </a:r>
            <a:r>
              <a:rPr lang="en-US" dirty="0">
                <a:solidFill>
                  <a:schemeClr val="bg1"/>
                </a:solidFill>
              </a:rPr>
              <a:t>identifying product SBOM’s and an online living NIST SBOM Vulnerability Disclosure Report (VDR) for each software product and version they provide</a:t>
            </a:r>
          </a:p>
          <a:p>
            <a:r>
              <a:rPr lang="en-US" dirty="0">
                <a:solidFill>
                  <a:schemeClr val="bg1"/>
                </a:solidFill>
              </a:rPr>
              <a:t>Rely on REA to present SAG-CTR ™ tamper-proof evidence in court on behalf of the defense (Officers and Directors), in the event of any shareholder lawsuits</a:t>
            </a:r>
          </a:p>
          <a:p>
            <a:r>
              <a:rPr lang="en-US" dirty="0">
                <a:solidFill>
                  <a:schemeClr val="bg1"/>
                </a:solidFill>
              </a:rPr>
              <a:t>Never trust software, always verify and report! ™</a:t>
            </a:r>
          </a:p>
          <a:p>
            <a:endParaRPr lang="en-US"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How does this work</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8</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216241" y="1412382"/>
            <a:ext cx="2166151" cy="11629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Supplier provides SBOM and other Supply Chain Artifacts (VRF)</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93648" y="5197505"/>
            <a:ext cx="8347029" cy="369332"/>
          </a:xfrm>
          <a:prstGeom prst="rect">
            <a:avLst/>
          </a:prstGeom>
          <a:noFill/>
        </p:spPr>
        <p:txBody>
          <a:bodyPr wrap="none" rtlCol="0">
            <a:spAutoFit/>
          </a:bodyPr>
          <a:lstStyle/>
          <a:p>
            <a:r>
              <a:rPr lang="en-US" b="1" u="sng" dirty="0">
                <a:solidFill>
                  <a:schemeClr val="bg1"/>
                </a:solidFill>
              </a:rPr>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stCxn id="7" idx="3"/>
            <a:endCxn id="8" idx="1"/>
          </p:cNvCxnSpPr>
          <p:nvPr/>
        </p:nvCxnSpPr>
        <p:spPr>
          <a:xfrm flipV="1">
            <a:off x="3382392" y="1984160"/>
            <a:ext cx="966742" cy="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E66-56D8-720E-D522-8954956F97C1}"/>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4A9317B0-AD0D-AC3F-C2D6-D8432D6AE1A6}"/>
              </a:ext>
            </a:extLst>
          </p:cNvPr>
          <p:cNvSpPr>
            <a:spLocks noGrp="1"/>
          </p:cNvSpPr>
          <p:nvPr>
            <p:ph idx="1"/>
          </p:nvPr>
        </p:nvSpPr>
        <p:spPr/>
        <p:txBody>
          <a:bodyPr/>
          <a:lstStyle/>
          <a:p>
            <a:r>
              <a:rPr lang="en-US" dirty="0">
                <a:solidFill>
                  <a:schemeClr val="bg1"/>
                </a:solidFill>
                <a:hlinkClick r:id="rId2"/>
              </a:rPr>
              <a:t>Contact REA </a:t>
            </a:r>
            <a:r>
              <a:rPr lang="en-US" dirty="0">
                <a:solidFill>
                  <a:schemeClr val="bg1"/>
                </a:solidFill>
              </a:rPr>
              <a:t>to get started by implementing REA’s patented PROACTIVE ”Left of Bang” Software Supply Chain Risk Management (C-SCRM) Cybersecurity Controls (SAG-PM ™) for the software supply chain and preserve the tamper-proof evidence in a secure evidence locker (SAG-CTR ™) that may be presented as evidence to prevent personal financial losses in the event of a cyber-incident that results in shareholder lawsuits claiming negligence in “duty of care” responsibilities or SEC fines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Date Placeholder 3">
            <a:extLst>
              <a:ext uri="{FF2B5EF4-FFF2-40B4-BE49-F238E27FC236}">
                <a16:creationId xmlns:a16="http://schemas.microsoft.com/office/drawing/2014/main" id="{60941E78-4174-7EC9-9CC4-19CE48439EB5}"/>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E8F6064A-3A3F-1B5E-6E9A-EFB2156B8CD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A5947F98-11D3-BBBC-A1BC-4D00E28CF286}"/>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0917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229</TotalTime>
  <Words>990</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Tamper-proof Evidence preservation for Officers and Directors</vt:lpstr>
      <vt:lpstr>Understanding the Risk</vt:lpstr>
      <vt:lpstr>PowerPoint Presentation</vt:lpstr>
      <vt:lpstr>SEC Expectations on Management are clear</vt:lpstr>
      <vt:lpstr>Management IS Responsible for Cybersecurity</vt:lpstr>
      <vt:lpstr>Why Now</vt:lpstr>
      <vt:lpstr>How to protect yourself from Software Risks and liability</vt:lpstr>
      <vt:lpstr>How does this work</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57</cp:revision>
  <dcterms:created xsi:type="dcterms:W3CDTF">2023-07-31T15:39:53Z</dcterms:created>
  <dcterms:modified xsi:type="dcterms:W3CDTF">2023-08-20T16:13:59Z</dcterms:modified>
</cp:coreProperties>
</file>