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7" r:id="rId2"/>
    <p:sldId id="316" r:id="rId3"/>
    <p:sldId id="405" r:id="rId4"/>
    <p:sldId id="406" r:id="rId5"/>
    <p:sldId id="399" r:id="rId6"/>
    <p:sldId id="404" r:id="rId7"/>
    <p:sldId id="400" r:id="rId8"/>
    <p:sldId id="317" r:id="rId9"/>
    <p:sldId id="351" r:id="rId10"/>
    <p:sldId id="352" r:id="rId11"/>
    <p:sldId id="353" r:id="rId12"/>
    <p:sldId id="403" r:id="rId13"/>
    <p:sldId id="354" r:id="rId14"/>
    <p:sldId id="356" r:id="rId15"/>
    <p:sldId id="357" r:id="rId16"/>
    <p:sldId id="407" r:id="rId17"/>
    <p:sldId id="358" r:id="rId18"/>
    <p:sldId id="360" r:id="rId19"/>
    <p:sldId id="361" r:id="rId20"/>
    <p:sldId id="411" r:id="rId21"/>
    <p:sldId id="401" r:id="rId22"/>
    <p:sldId id="362" r:id="rId23"/>
    <p:sldId id="363" r:id="rId24"/>
    <p:sldId id="364" r:id="rId25"/>
    <p:sldId id="409" r:id="rId26"/>
    <p:sldId id="410" r:id="rId27"/>
    <p:sldId id="408" r:id="rId28"/>
    <p:sldId id="366" r:id="rId29"/>
    <p:sldId id="367" r:id="rId30"/>
    <p:sldId id="412" r:id="rId31"/>
    <p:sldId id="368" r:id="rId32"/>
    <p:sldId id="370" r:id="rId33"/>
    <p:sldId id="369" r:id="rId34"/>
    <p:sldId id="39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0" autoAdjust="0"/>
    <p:restoredTop sz="94804" autoAdjust="0"/>
  </p:normalViewPr>
  <p:slideViewPr>
    <p:cSldViewPr snapToGrid="0" snapToObjects="1">
      <p:cViewPr varScale="1">
        <p:scale>
          <a:sx n="158" d="100"/>
          <a:sy n="158" d="100"/>
        </p:scale>
        <p:origin x="1352"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A4CC06-1492-D245-A751-569625AA7146}" type="datetimeFigureOut">
              <a:rPr lang="en-US" smtClean="0"/>
              <a:t>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51EA46-3898-7F44-B776-AA396A053D36}" type="slidenum">
              <a:rPr lang="en-US" smtClean="0"/>
              <a:t>‹#›</a:t>
            </a:fld>
            <a:endParaRPr lang="en-US"/>
          </a:p>
        </p:txBody>
      </p:sp>
    </p:spTree>
    <p:extLst>
      <p:ext uri="{BB962C8B-B14F-4D97-AF65-F5344CB8AC3E}">
        <p14:creationId xmlns:p14="http://schemas.microsoft.com/office/powerpoint/2010/main" val="28693418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51EA46-3898-7F44-B776-AA396A053D36}" type="slidenum">
              <a:rPr lang="en-US" smtClean="0"/>
              <a:t>1</a:t>
            </a:fld>
            <a:endParaRPr lang="en-US"/>
          </a:p>
        </p:txBody>
      </p:sp>
    </p:spTree>
    <p:extLst>
      <p:ext uri="{BB962C8B-B14F-4D97-AF65-F5344CB8AC3E}">
        <p14:creationId xmlns:p14="http://schemas.microsoft.com/office/powerpoint/2010/main" val="2092194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51EA46-3898-7F44-B776-AA396A053D36}" type="slidenum">
              <a:rPr lang="en-US" smtClean="0"/>
              <a:t>13</a:t>
            </a:fld>
            <a:endParaRPr lang="en-US"/>
          </a:p>
        </p:txBody>
      </p:sp>
    </p:spTree>
    <p:extLst>
      <p:ext uri="{BB962C8B-B14F-4D97-AF65-F5344CB8AC3E}">
        <p14:creationId xmlns:p14="http://schemas.microsoft.com/office/powerpoint/2010/main" val="3011325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51EA46-3898-7F44-B776-AA396A053D36}" type="slidenum">
              <a:rPr lang="en-US" smtClean="0"/>
              <a:t>17</a:t>
            </a:fld>
            <a:endParaRPr lang="en-US"/>
          </a:p>
        </p:txBody>
      </p:sp>
    </p:spTree>
    <p:extLst>
      <p:ext uri="{BB962C8B-B14F-4D97-AF65-F5344CB8AC3E}">
        <p14:creationId xmlns:p14="http://schemas.microsoft.com/office/powerpoint/2010/main" val="3083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ROC curves assess the tradeoff between classifying 1’s as 1’s but at the cost</a:t>
            </a:r>
            <a:r>
              <a:rPr lang="en-US" baseline="0" dirty="0"/>
              <a:t> of classifying 0’s as 1’s.  Ideally, we’d like to classify 1’s as 1’s with little cost of classifying 0’s as 1’s (false positives).  Hence, the ideal area under the curve is 1.</a:t>
            </a:r>
            <a:endParaRPr lang="en-US" dirty="0"/>
          </a:p>
        </p:txBody>
      </p:sp>
      <p:sp>
        <p:nvSpPr>
          <p:cNvPr id="4" name="Slide Number Placeholder 3"/>
          <p:cNvSpPr>
            <a:spLocks noGrp="1"/>
          </p:cNvSpPr>
          <p:nvPr>
            <p:ph type="sldNum" sz="quarter" idx="10"/>
          </p:nvPr>
        </p:nvSpPr>
        <p:spPr/>
        <p:txBody>
          <a:bodyPr/>
          <a:lstStyle/>
          <a:p>
            <a:fld id="{1951EA46-3898-7F44-B776-AA396A053D36}" type="slidenum">
              <a:rPr lang="en-US" smtClean="0"/>
              <a:t>23</a:t>
            </a:fld>
            <a:endParaRPr lang="en-US"/>
          </a:p>
        </p:txBody>
      </p:sp>
    </p:spTree>
    <p:extLst>
      <p:ext uri="{BB962C8B-B14F-4D97-AF65-F5344CB8AC3E}">
        <p14:creationId xmlns:p14="http://schemas.microsoft.com/office/powerpoint/2010/main" val="1240423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486873" y="411480"/>
            <a:ext cx="8170254" cy="6035040"/>
            <a:chOff x="486873" y="411480"/>
            <a:chExt cx="8170254" cy="6035040"/>
          </a:xfrm>
        </p:grpSpPr>
        <p:sp>
          <p:nvSpPr>
            <p:cNvPr id="8" name="Rectangle 7"/>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914400" y="1123950"/>
            <a:ext cx="7342188" cy="1924050"/>
          </a:xfrm>
        </p:spPr>
        <p:txBody>
          <a:bodyPr anchor="b" anchorCtr="0">
            <a:noAutofit/>
          </a:bodyPr>
          <a:lstStyle>
            <a:lvl1pPr>
              <a:defRPr sz="5400" kern="1200">
                <a:solidFill>
                  <a:schemeClr val="tx1">
                    <a:lumMod val="75000"/>
                    <a:lumOff val="25000"/>
                  </a:schemeClr>
                </a:solidFill>
                <a:latin typeface="+mj-lt"/>
                <a:ea typeface="+mj-ea"/>
                <a:cs typeface="+mj-cs"/>
              </a:defRPr>
            </a:lvl1pPr>
          </a:lstStyle>
          <a:p>
            <a:r>
              <a:rPr lang="en-US"/>
              <a:t>Click to edit Master title style</a:t>
            </a:r>
            <a:endParaRPr dirty="0"/>
          </a:p>
        </p:txBody>
      </p:sp>
      <p:sp>
        <p:nvSpPr>
          <p:cNvPr id="3" name="Subtitle 2"/>
          <p:cNvSpPr>
            <a:spLocks noGrp="1"/>
          </p:cNvSpPr>
          <p:nvPr>
            <p:ph type="subTitle" idx="1"/>
          </p:nvPr>
        </p:nvSpPr>
        <p:spPr>
          <a:xfrm>
            <a:off x="914400" y="3429000"/>
            <a:ext cx="7342188"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chemeClr val="tx1">
                    <a:lumMod val="75000"/>
                    <a:lumOff val="2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grpSp>
        <p:nvGrpSpPr>
          <p:cNvPr id="8" name="Group 7"/>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grpSp>
            <p:nvGrpSpPr>
              <p:cNvPr id="27" name="Group 26"/>
              <p:cNvGrpSpPr/>
              <p:nvPr/>
            </p:nvGrpSpPr>
            <p:grpSpPr>
              <a:xfrm>
                <a:off x="182880" y="173699"/>
                <a:ext cx="8778240" cy="6510602"/>
                <a:chOff x="182880" y="173699"/>
                <a:chExt cx="8778240" cy="6510602"/>
              </a:xfrm>
            </p:grpSpPr>
            <p:sp>
              <p:nvSpPr>
                <p:cNvPr id="29" name="Rectangle 2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
                <p:cNvGrpSpPr/>
                <p:nvPr/>
              </p:nvGrpSpPr>
              <p:grpSpPr>
                <a:xfrm>
                  <a:off x="256032" y="237744"/>
                  <a:ext cx="8622792" cy="6364224"/>
                  <a:chOff x="247157" y="247430"/>
                  <a:chExt cx="8622792" cy="6364224"/>
                </a:xfrm>
              </p:grpSpPr>
              <p:sp>
                <p:nvSpPr>
                  <p:cNvPr id="31" name="Rectangle 30"/>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2" name="Straight Connector 31"/>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8" name="Rectangle 27"/>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694329"/>
            <a:ext cx="3008313" cy="914400"/>
          </a:xfrm>
        </p:spPr>
        <p:txBody>
          <a:bodyPr anchor="b">
            <a:normAutofit/>
          </a:bodyPr>
          <a:lstStyle>
            <a:lvl1pPr algn="l">
              <a:defRPr sz="2800" b="0"/>
            </a:lvl1pPr>
          </a:lstStyle>
          <a:p>
            <a:r>
              <a:rPr lang="en-US"/>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530225" y="2672323"/>
            <a:ext cx="3008313" cy="3403040"/>
          </a:xfrm>
        </p:spPr>
        <p:txBody>
          <a:bodyPr>
            <a:normAutofit/>
          </a:bodyPr>
          <a:lstStyle>
            <a:lvl1pPr marL="0" indent="0">
              <a:lnSpc>
                <a:spcPct val="120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
        <p:nvSpPr>
          <p:cNvPr id="17" name="Picture Placeholder 16"/>
          <p:cNvSpPr>
            <a:spLocks noGrp="1"/>
          </p:cNvSpPr>
          <p:nvPr>
            <p:ph type="pic" sz="quarter" idx="13"/>
          </p:nvPr>
        </p:nvSpPr>
        <p:spPr>
          <a:xfrm>
            <a:off x="352892" y="310123"/>
            <a:ext cx="3398837" cy="1204912"/>
          </a:xfrm>
        </p:spPr>
        <p:txBody>
          <a:bodyPr>
            <a:normAutofit/>
          </a:bodyPr>
          <a:lstStyle>
            <a:lvl1pPr>
              <a:buNone/>
              <a:defRPr sz="1800"/>
            </a:lvl1pPr>
          </a:lstStyle>
          <a:p>
            <a:r>
              <a:rPr lang="en-US"/>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5" name="Group 14"/>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8" name="Rectangle 1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7" name="Rectangle 16"/>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n-US"/>
              <a:t>Click to edit Master title style</a:t>
            </a:r>
            <a:endParaRPr/>
          </a:p>
        </p:txBody>
      </p:sp>
      <p:sp>
        <p:nvSpPr>
          <p:cNvPr id="3" name="Picture Placeholder 2"/>
          <p:cNvSpPr>
            <a:spLocks noGrp="1"/>
          </p:cNvSpPr>
          <p:nvPr>
            <p:ph type="pic" idx="1"/>
          </p:nvPr>
        </p:nvSpPr>
        <p:spPr>
          <a:xfrm>
            <a:off x="4338559" y="612775"/>
            <a:ext cx="4114800"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530352" y="2670048"/>
            <a:ext cx="3008376" cy="3401568"/>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17" name="Group 16"/>
            <p:cNvGrpSpPr/>
            <p:nvPr/>
          </p:nvGrpSpPr>
          <p:grpSpPr>
            <a:xfrm>
              <a:off x="182880" y="173699"/>
              <a:ext cx="8778240" cy="6510602"/>
              <a:chOff x="182880" y="173699"/>
              <a:chExt cx="8778240" cy="6510602"/>
            </a:xfrm>
          </p:grpSpPr>
          <p:sp>
            <p:nvSpPr>
              <p:cNvPr id="19" name="Rectangle 1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n-US"/>
              <a:t>Click to edit Master title style</a:t>
            </a:r>
            <a:endParaRPr dirty="0"/>
          </a:p>
        </p:txBody>
      </p:sp>
      <p:sp>
        <p:nvSpPr>
          <p:cNvPr id="3" name="Picture Placeholder 2"/>
          <p:cNvSpPr>
            <a:spLocks noGrp="1"/>
          </p:cNvSpPr>
          <p:nvPr>
            <p:ph type="pic" idx="1"/>
          </p:nvPr>
        </p:nvSpPr>
        <p:spPr>
          <a:xfrm>
            <a:off x="356347" y="331694"/>
            <a:ext cx="8421624"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530351" y="5271247"/>
            <a:ext cx="8021977" cy="1013011"/>
          </a:xfrm>
        </p:spPr>
        <p:txBody>
          <a:bodyPr vert="horz" lIns="91440" tIns="45720" rIns="91440" bIns="45720" rtlCol="0">
            <a:normAutofit/>
          </a:bodyPr>
          <a:lstStyle>
            <a:lvl1pPr marL="0" indent="0">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182880" y="173699"/>
            <a:ext cx="8778240" cy="6510602"/>
            <a:chOff x="182880" y="173699"/>
            <a:chExt cx="8778240" cy="6510602"/>
          </a:xfrm>
        </p:grpSpPr>
        <p:sp>
          <p:nvSpPr>
            <p:cNvPr id="14" name="Rectangle 1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0"/>
            <p:cNvGrpSpPr/>
            <p:nvPr/>
          </p:nvGrpSpPr>
          <p:grpSpPr>
            <a:xfrm>
              <a:off x="256032" y="237744"/>
              <a:ext cx="8622792" cy="6364224"/>
              <a:chOff x="247157" y="247430"/>
              <a:chExt cx="8622792" cy="6364224"/>
            </a:xfrm>
          </p:grpSpPr>
          <p:sp>
            <p:nvSpPr>
              <p:cNvPr id="16" name="Rectangle 15"/>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7" name="Straight Connector 16"/>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grpSp>
          <p:nvGrpSpPr>
            <p:cNvPr id="14" name="Group 13"/>
            <p:cNvGrpSpPr/>
            <p:nvPr/>
          </p:nvGrpSpPr>
          <p:grpSpPr>
            <a:xfrm>
              <a:off x="182880" y="173699"/>
              <a:ext cx="8778240" cy="6510602"/>
              <a:chOff x="182880" y="173699"/>
              <a:chExt cx="8778240" cy="6510602"/>
            </a:xfrm>
          </p:grpSpPr>
          <p:sp>
            <p:nvSpPr>
              <p:cNvPr id="15" name="Rectangle 1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9" name="Straight Connector 18"/>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n-US"/>
              <a:t>Click to edit Master title style</a:t>
            </a:r>
            <a:endParaRPr/>
          </a:p>
        </p:txBody>
      </p:sp>
      <p:sp>
        <p:nvSpPr>
          <p:cNvPr id="3" name="Vertical Text Placeholder 2"/>
          <p:cNvSpPr>
            <a:spLocks noGrp="1"/>
          </p:cNvSpPr>
          <p:nvPr>
            <p:ph type="body" orient="vert" idx="1"/>
          </p:nvPr>
        </p:nvSpPr>
        <p:spPr>
          <a:xfrm>
            <a:off x="578222" y="609600"/>
            <a:ext cx="6279777" cy="5516563"/>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userDrawn="1"/>
          </p:nvSpPr>
          <p:spPr>
            <a:xfrm>
              <a:off x="256032" y="1602706"/>
              <a:ext cx="8622792" cy="64008"/>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900112" y="237744"/>
            <a:ext cx="7345362" cy="1339850"/>
          </a:xfrm>
        </p:spPr>
        <p:txBody>
          <a:bodyPr/>
          <a:lstStyle>
            <a:lvl1pPr>
              <a:defRPr>
                <a:solidFill>
                  <a:schemeClr val="tx1"/>
                </a:solidFill>
              </a:defRPr>
            </a:lvl1pPr>
          </a:lstStyle>
          <a:p>
            <a:r>
              <a:rPr lang="en-US" dirty="0"/>
              <a:t>Click to edit Master title style</a:t>
            </a:r>
            <a:endParaRPr dirty="0"/>
          </a:p>
        </p:txBody>
      </p:sp>
      <p:sp>
        <p:nvSpPr>
          <p:cNvPr id="3" name="Content Placeholder 2"/>
          <p:cNvSpPr>
            <a:spLocks noGrp="1"/>
          </p:cNvSpPr>
          <p:nvPr>
            <p:ph idx="1"/>
          </p:nvPr>
        </p:nvSpPr>
        <p:spPr/>
        <p:txBody>
          <a:bodyPr/>
          <a:lstStyle>
            <a:lvl1pPr>
              <a:defRPr>
                <a:solidFill>
                  <a:schemeClr val="tx1"/>
                </a:solidFill>
              </a:defRPr>
            </a:lvl1pPr>
            <a:lvl2pPr>
              <a:buClr>
                <a:schemeClr val="tx1"/>
              </a:buClr>
              <a:defRPr>
                <a:solidFill>
                  <a:schemeClr val="tx1"/>
                </a:solidFill>
              </a:defRPr>
            </a:lvl2pPr>
            <a:lvl3pPr>
              <a:defRPr>
                <a:solidFill>
                  <a:schemeClr val="tx1"/>
                </a:solidFill>
              </a:defRPr>
            </a:lvl3pPr>
            <a:lvl4pPr>
              <a:buClr>
                <a:schemeClr val="tx1"/>
              </a:buCl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10" name="Group 9"/>
          <p:cNvGrpSpPr/>
          <p:nvPr/>
        </p:nvGrpSpPr>
        <p:grpSpPr>
          <a:xfrm>
            <a:off x="486873" y="411480"/>
            <a:ext cx="8170254" cy="6035040"/>
            <a:chOff x="486873" y="411480"/>
            <a:chExt cx="8170254" cy="6035040"/>
          </a:xfrm>
        </p:grpSpPr>
        <p:sp>
          <p:nvSpPr>
            <p:cNvPr id="12" name="Rectangle 11"/>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fld id="{7D290233-0DD1-4A80-BB1E-9ADC3556DBB6}" type="datetimeFigureOut">
              <a:rPr lang="en-US" smtClean="0"/>
              <a:t>3/20/23</a:t>
            </a:fld>
            <a:endParaRPr lang="en-US"/>
          </a:p>
        </p:txBody>
      </p:sp>
      <p:sp>
        <p:nvSpPr>
          <p:cNvPr id="5" name="Footer Placeholder 4"/>
          <p:cNvSpPr>
            <a:spLocks noGrp="1"/>
          </p:cNvSpPr>
          <p:nvPr>
            <p:ph type="ftr" sz="quarter" idx="11"/>
          </p:nvPr>
        </p:nvSpPr>
        <p:spPr>
          <a:xfrm>
            <a:off x="5638800" y="6124401"/>
            <a:ext cx="2895600" cy="257810"/>
          </a:xfrm>
        </p:spPr>
        <p:txBody>
          <a:bodyPr/>
          <a:lstStyle/>
          <a:p>
            <a:endParaRPr lang="en-US"/>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userDrawn="1"/>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00113" y="1371600"/>
            <a:ext cx="7345362" cy="1676400"/>
          </a:xfrm>
        </p:spPr>
        <p:txBody>
          <a:bodyPr anchor="b" anchorCtr="0">
            <a:noAutofit/>
          </a:bodyPr>
          <a:lstStyle>
            <a:lvl1pPr algn="ctr">
              <a:defRPr sz="5400" b="0" i="0" cap="none" baseline="0">
                <a:solidFill>
                  <a:schemeClr val="tx1">
                    <a:lumMod val="75000"/>
                    <a:lumOff val="25000"/>
                  </a:schemeClr>
                </a:solidFill>
              </a:defRPr>
            </a:lvl1pPr>
          </a:lstStyle>
          <a:p>
            <a:r>
              <a:rPr lang="en-US" dirty="0"/>
              <a:t>Click to edit Master title style</a:t>
            </a:r>
            <a:endParaRPr dirty="0"/>
          </a:p>
        </p:txBody>
      </p:sp>
      <p:sp>
        <p:nvSpPr>
          <p:cNvPr id="3" name="Text Placeholder 2"/>
          <p:cNvSpPr>
            <a:spLocks noGrp="1"/>
          </p:cNvSpPr>
          <p:nvPr>
            <p:ph type="body" idx="1"/>
          </p:nvPr>
        </p:nvSpPr>
        <p:spPr>
          <a:xfrm>
            <a:off x="900113" y="3134566"/>
            <a:ext cx="7345362" cy="1500187"/>
          </a:xfrm>
        </p:spPr>
        <p:txBody>
          <a:bodyPr anchor="t" anchorCtr="0"/>
          <a:lstStyle>
            <a:lvl1pPr marL="0" indent="0" algn="ctr">
              <a:spcBef>
                <a:spcPts val="300"/>
              </a:spcBef>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20" name="Group 19"/>
          <p:cNvGrpSpPr/>
          <p:nvPr/>
        </p:nvGrpSpPr>
        <p:grpSpPr>
          <a:xfrm>
            <a:off x="18288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00111"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648199"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7D290233-0DD1-4A80-BB1E-9ADC3556DBB6}" type="datetimeFigureOut">
              <a:rPr lang="en-US" smtClean="0"/>
              <a:t>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sp>
            <p:nvSpPr>
              <p:cNvPr id="27" name="Rectangle 2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10"/>
              <p:cNvGrpSpPr/>
              <p:nvPr/>
            </p:nvGrpSpPr>
            <p:grpSpPr>
              <a:xfrm>
                <a:off x="256032" y="237744"/>
                <a:ext cx="8622792" cy="6364224"/>
                <a:chOff x="247157" y="247430"/>
                <a:chExt cx="8622792" cy="6364224"/>
              </a:xfrm>
            </p:grpSpPr>
            <p:sp>
              <p:nvSpPr>
                <p:cNvPr id="29" name="Rectangle 2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1" name="Straight Connector 3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2" name="Rectangle 31"/>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cxnSp>
          <p:nvCxnSpPr>
            <p:cNvPr id="23" name="Straight Connector 22"/>
            <p:cNvCxnSpPr/>
            <p:nvPr/>
          </p:nvCxnSpPr>
          <p:spPr>
            <a:xfrm rot="16200000" flipH="1">
              <a:off x="2217480" y="4026438"/>
              <a:ext cx="4711326" cy="228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32301"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2301"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945539"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45539"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7D290233-0DD1-4A80-BB1E-9ADC3556DBB6}" type="datetimeFigureOut">
              <a:rPr lang="en-US" smtClean="0"/>
              <a:t>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2" name="Group 11"/>
          <p:cNvGrpSpPr/>
          <p:nvPr userDrawn="1"/>
        </p:nvGrpSpPr>
        <p:grpSpPr>
          <a:xfrm>
            <a:off x="147311" y="244158"/>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56032" y="237744"/>
              <a:ext cx="8622792" cy="6364224"/>
              <a:chOff x="247157" y="247430"/>
              <a:chExt cx="8622792"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a:t>Click to edit Master title style</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1" name="Rectangle 1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7" name="Rectangle 1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169892"/>
            <a:ext cx="3008313" cy="914400"/>
          </a:xfrm>
        </p:spPr>
        <p:txBody>
          <a:bodyPr anchor="b">
            <a:normAutofit/>
          </a:bodyPr>
          <a:lstStyle>
            <a:lvl1pPr algn="l">
              <a:defRPr sz="2800" b="0"/>
            </a:lvl1pPr>
          </a:lstStyle>
          <a:p>
            <a:r>
              <a:rPr lang="en-US"/>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530225" y="2147888"/>
            <a:ext cx="3008313" cy="3262313"/>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n-US"/>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3" y="244158"/>
            <a:ext cx="7345362" cy="1339850"/>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900112" y="2133601"/>
            <a:ext cx="7345363"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243840" y="6371591"/>
            <a:ext cx="21336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fld id="{7D290233-0DD1-4A80-BB1E-9ADC3556DBB6}" type="datetimeFigureOut">
              <a:rPr lang="en-US" smtClean="0"/>
              <a:t>3/20/23</a:t>
            </a:fld>
            <a:endParaRPr lang="en-US"/>
          </a:p>
        </p:txBody>
      </p:sp>
      <p:sp>
        <p:nvSpPr>
          <p:cNvPr id="5" name="Footer Placeholder 4"/>
          <p:cNvSpPr>
            <a:spLocks noGrp="1"/>
          </p:cNvSpPr>
          <p:nvPr>
            <p:ph type="ftr" sz="quarter" idx="3"/>
          </p:nvPr>
        </p:nvSpPr>
        <p:spPr>
          <a:xfrm>
            <a:off x="5958840" y="6371591"/>
            <a:ext cx="2895600" cy="257810"/>
          </a:xfrm>
          <a:prstGeom prst="rect">
            <a:avLst/>
          </a:prstGeom>
        </p:spPr>
        <p:txBody>
          <a:bodyPr vert="horz" lIns="91440" tIns="45720" rIns="91440" bIns="45720" rtlCol="0" anchor="ctr"/>
          <a:lstStyle>
            <a:lvl1pPr marL="0" algn="r" defTabSz="914400" rtl="0" eaLnBrk="1" latinLnBrk="0" hangingPunct="1">
              <a:defRPr sz="1200" kern="1200">
                <a:solidFill>
                  <a:schemeClr val="bg2">
                    <a:lumMod val="60000"/>
                    <a:lumOff val="40000"/>
                  </a:schemeClr>
                </a:solidFill>
                <a:latin typeface="Brush Script MT" pitchFamily="66" charset="0"/>
                <a:ea typeface="+mn-ea"/>
                <a:cs typeface="+mn-cs"/>
              </a:defRPr>
            </a:lvl1pPr>
          </a:lstStyle>
          <a:p>
            <a:endParaRPr lang="en-US"/>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fld id="{CFE4BAC9-6D41-4691-9299-18EF07EF017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4.emf"/></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emf"/><Relationship Id="rId7" Type="http://schemas.openxmlformats.org/officeDocument/2006/relationships/image" Target="../media/image25.emf"/><Relationship Id="rId12" Type="http://schemas.openxmlformats.org/officeDocument/2006/relationships/image" Target="../media/image28.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4.emf"/><Relationship Id="rId11" Type="http://schemas.openxmlformats.org/officeDocument/2006/relationships/image" Target="../media/image20.emf"/><Relationship Id="rId5" Type="http://schemas.openxmlformats.org/officeDocument/2006/relationships/image" Target="../media/image23.emf"/><Relationship Id="rId10" Type="http://schemas.openxmlformats.org/officeDocument/2006/relationships/image" Target="../media/image19.emf"/><Relationship Id="rId4" Type="http://schemas.openxmlformats.org/officeDocument/2006/relationships/image" Target="../media/image22.emf"/><Relationship Id="rId9" Type="http://schemas.openxmlformats.org/officeDocument/2006/relationships/image" Target="../media/image27.emf"/></Relationships>
</file>

<file path=ppt/slides/_rels/slide1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15.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17.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8.emf"/><Relationship Id="rId4" Type="http://schemas.openxmlformats.org/officeDocument/2006/relationships/image" Target="../media/image37.emf"/></Relationships>
</file>

<file path=ppt/slides/_rels/slide18.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2.xml"/><Relationship Id="rId4" Type="http://schemas.openxmlformats.org/officeDocument/2006/relationships/image" Target="../media/image45.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113" y="2590475"/>
            <a:ext cx="7345362" cy="1676400"/>
          </a:xfrm>
        </p:spPr>
        <p:txBody>
          <a:bodyPr/>
          <a:lstStyle/>
          <a:p>
            <a:r>
              <a:rPr lang="en-US" dirty="0">
                <a:solidFill>
                  <a:schemeClr val="tx1"/>
                </a:solidFill>
              </a:rPr>
              <a:t>Classification for the Car Crashes Analysis</a:t>
            </a:r>
          </a:p>
        </p:txBody>
      </p:sp>
    </p:spTree>
    <p:extLst>
      <p:ext uri="{BB962C8B-B14F-4D97-AF65-F5344CB8AC3E}">
        <p14:creationId xmlns:p14="http://schemas.microsoft.com/office/powerpoint/2010/main" val="2557217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Logistic Regression</a:t>
            </a:r>
          </a:p>
        </p:txBody>
      </p:sp>
      <p:grpSp>
        <p:nvGrpSpPr>
          <p:cNvPr id="3" name="Group 2"/>
          <p:cNvGrpSpPr/>
          <p:nvPr/>
        </p:nvGrpSpPr>
        <p:grpSpPr>
          <a:xfrm>
            <a:off x="836612" y="1962788"/>
            <a:ext cx="7345362" cy="1618291"/>
            <a:chOff x="836612" y="1962788"/>
            <a:chExt cx="7345362" cy="1618291"/>
          </a:xfrm>
        </p:grpSpPr>
        <p:sp>
          <p:nvSpPr>
            <p:cNvPr id="13" name="TextBox 12"/>
            <p:cNvSpPr txBox="1"/>
            <p:nvPr/>
          </p:nvSpPr>
          <p:spPr>
            <a:xfrm>
              <a:off x="836612" y="1962788"/>
              <a:ext cx="7345362" cy="430887"/>
            </a:xfrm>
            <a:prstGeom prst="rect">
              <a:avLst/>
            </a:prstGeom>
            <a:noFill/>
          </p:spPr>
          <p:txBody>
            <a:bodyPr wrap="square" rtlCol="0">
              <a:spAutoFit/>
            </a:bodyPr>
            <a:lstStyle/>
            <a:p>
              <a:r>
                <a:rPr lang="en-US" sz="2200" dirty="0"/>
                <a:t>Thinking about linear regression, we have:</a:t>
              </a:r>
            </a:p>
          </p:txBody>
        </p:sp>
        <p:pic>
          <p:nvPicPr>
            <p:cNvPr id="8" name="Picture 7"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1633" y="2494138"/>
              <a:ext cx="2057400" cy="317500"/>
            </a:xfrm>
            <a:prstGeom prst="rect">
              <a:avLst/>
            </a:prstGeom>
          </p:spPr>
        </p:pic>
        <p:sp>
          <p:nvSpPr>
            <p:cNvPr id="11" name="TextBox 10"/>
            <p:cNvSpPr txBox="1"/>
            <p:nvPr/>
          </p:nvSpPr>
          <p:spPr>
            <a:xfrm>
              <a:off x="836612" y="2811638"/>
              <a:ext cx="7345362" cy="769441"/>
            </a:xfrm>
            <a:prstGeom prst="rect">
              <a:avLst/>
            </a:prstGeom>
            <a:noFill/>
          </p:spPr>
          <p:txBody>
            <a:bodyPr wrap="square" rtlCol="0">
              <a:spAutoFit/>
            </a:bodyPr>
            <a:lstStyle/>
            <a:p>
              <a:r>
                <a:rPr lang="en-US" sz="2200" dirty="0"/>
                <a:t>so, when data are continuous we use a Gaussian distribution and are interested in regressing the mean. </a:t>
              </a:r>
            </a:p>
          </p:txBody>
        </p:sp>
      </p:grpSp>
      <p:sp>
        <p:nvSpPr>
          <p:cNvPr id="20" name="TextBox 19"/>
          <p:cNvSpPr txBox="1"/>
          <p:nvPr/>
        </p:nvSpPr>
        <p:spPr>
          <a:xfrm>
            <a:off x="836612" y="4491860"/>
            <a:ext cx="7345362" cy="769441"/>
          </a:xfrm>
          <a:prstGeom prst="rect">
            <a:avLst/>
          </a:prstGeom>
          <a:noFill/>
        </p:spPr>
        <p:txBody>
          <a:bodyPr wrap="square" rtlCol="0">
            <a:spAutoFit/>
          </a:bodyPr>
          <a:lstStyle/>
          <a:p>
            <a:pPr marL="457200" indent="-457200">
              <a:buFont typeface="+mj-lt"/>
              <a:buAutoNum type="arabicPeriod" startAt="2"/>
            </a:pPr>
            <a:r>
              <a:rPr lang="en-US" sz="2200" dirty="0"/>
              <a:t>When we use a Bernoulli distribution, what are we interested in?</a:t>
            </a:r>
          </a:p>
        </p:txBody>
      </p:sp>
      <p:pic>
        <p:nvPicPr>
          <p:cNvPr id="21" name="Picture 20"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4172" y="5254245"/>
            <a:ext cx="2070100" cy="292100"/>
          </a:xfrm>
          <a:prstGeom prst="rect">
            <a:avLst/>
          </a:prstGeom>
        </p:spPr>
      </p:pic>
      <p:grpSp>
        <p:nvGrpSpPr>
          <p:cNvPr id="16" name="Group 15"/>
          <p:cNvGrpSpPr/>
          <p:nvPr/>
        </p:nvGrpSpPr>
        <p:grpSpPr>
          <a:xfrm>
            <a:off x="836612" y="3712425"/>
            <a:ext cx="7345362" cy="430887"/>
            <a:chOff x="836612" y="3712425"/>
            <a:chExt cx="7345362" cy="430887"/>
          </a:xfrm>
        </p:grpSpPr>
        <p:sp>
          <p:nvSpPr>
            <p:cNvPr id="15" name="TextBox 14"/>
            <p:cNvSpPr txBox="1"/>
            <p:nvPr/>
          </p:nvSpPr>
          <p:spPr>
            <a:xfrm>
              <a:off x="836612" y="3712425"/>
              <a:ext cx="7345362" cy="430887"/>
            </a:xfrm>
            <a:prstGeom prst="rect">
              <a:avLst/>
            </a:prstGeom>
            <a:noFill/>
          </p:spPr>
          <p:txBody>
            <a:bodyPr wrap="square" rtlCol="0">
              <a:spAutoFit/>
            </a:bodyPr>
            <a:lstStyle/>
            <a:p>
              <a:pPr marL="457200" indent="-457200">
                <a:buFont typeface="+mj-lt"/>
                <a:buAutoNum type="arabicPeriod"/>
              </a:pPr>
              <a:r>
                <a:rPr lang="en-US" sz="2200" dirty="0"/>
                <a:t>What’s an appropriate distribution when </a:t>
              </a:r>
            </a:p>
          </p:txBody>
        </p:sp>
        <p:pic>
          <p:nvPicPr>
            <p:cNvPr id="12" name="Picture 11"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8280" y="3833283"/>
              <a:ext cx="1397000" cy="292100"/>
            </a:xfrm>
            <a:prstGeom prst="rect">
              <a:avLst/>
            </a:prstGeom>
          </p:spPr>
        </p:pic>
      </p:grpSp>
      <p:grpSp>
        <p:nvGrpSpPr>
          <p:cNvPr id="7" name="Group 6"/>
          <p:cNvGrpSpPr/>
          <p:nvPr/>
        </p:nvGrpSpPr>
        <p:grpSpPr>
          <a:xfrm>
            <a:off x="822341" y="4067817"/>
            <a:ext cx="7345362" cy="430887"/>
            <a:chOff x="836612" y="4067817"/>
            <a:chExt cx="7345362" cy="430887"/>
          </a:xfrm>
        </p:grpSpPr>
        <p:sp>
          <p:nvSpPr>
            <p:cNvPr id="17" name="TextBox 16"/>
            <p:cNvSpPr txBox="1"/>
            <p:nvPr/>
          </p:nvSpPr>
          <p:spPr>
            <a:xfrm>
              <a:off x="836612" y="4067817"/>
              <a:ext cx="7345362" cy="430887"/>
            </a:xfrm>
            <a:prstGeom prst="rect">
              <a:avLst/>
            </a:prstGeom>
            <a:noFill/>
          </p:spPr>
          <p:txBody>
            <a:bodyPr wrap="square" rtlCol="0">
              <a:spAutoFit/>
            </a:bodyPr>
            <a:lstStyle/>
            <a:p>
              <a:pPr lvl="1"/>
              <a:r>
                <a:rPr lang="en-US" sz="2200" dirty="0"/>
                <a:t>Bernoulli Distribution: </a:t>
              </a:r>
            </a:p>
          </p:txBody>
        </p:sp>
        <p:pic>
          <p:nvPicPr>
            <p:cNvPr id="4" name="Picture 3"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52199" y="4143312"/>
              <a:ext cx="2628900" cy="317500"/>
            </a:xfrm>
            <a:prstGeom prst="rect">
              <a:avLst/>
            </a:prstGeom>
          </p:spPr>
        </p:pic>
      </p:grpSp>
    </p:spTree>
    <p:extLst>
      <p:ext uri="{BB962C8B-B14F-4D97-AF65-F5344CB8AC3E}">
        <p14:creationId xmlns:p14="http://schemas.microsoft.com/office/powerpoint/2010/main" val="3112297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Logistic Regression</a:t>
            </a:r>
          </a:p>
        </p:txBody>
      </p:sp>
      <p:grpSp>
        <p:nvGrpSpPr>
          <p:cNvPr id="3" name="Group 2"/>
          <p:cNvGrpSpPr/>
          <p:nvPr/>
        </p:nvGrpSpPr>
        <p:grpSpPr>
          <a:xfrm>
            <a:off x="836612" y="1962788"/>
            <a:ext cx="7345362" cy="863667"/>
            <a:chOff x="836612" y="1962788"/>
            <a:chExt cx="7345362" cy="863667"/>
          </a:xfrm>
        </p:grpSpPr>
        <p:sp>
          <p:nvSpPr>
            <p:cNvPr id="13" name="TextBox 12"/>
            <p:cNvSpPr txBox="1"/>
            <p:nvPr/>
          </p:nvSpPr>
          <p:spPr>
            <a:xfrm>
              <a:off x="836612" y="1962788"/>
              <a:ext cx="7345362" cy="430887"/>
            </a:xfrm>
            <a:prstGeom prst="rect">
              <a:avLst/>
            </a:prstGeom>
            <a:noFill/>
          </p:spPr>
          <p:txBody>
            <a:bodyPr wrap="square" rtlCol="0">
              <a:spAutoFit/>
            </a:bodyPr>
            <a:lstStyle/>
            <a:p>
              <a:r>
                <a:rPr lang="en-US" sz="2200" dirty="0"/>
                <a:t>So, a regression model for categorical data would be: </a:t>
              </a:r>
            </a:p>
          </p:txBody>
        </p:sp>
        <p:pic>
          <p:nvPicPr>
            <p:cNvPr id="5" name="Picture 4"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2521655"/>
              <a:ext cx="2895600" cy="304800"/>
            </a:xfrm>
            <a:prstGeom prst="rect">
              <a:avLst/>
            </a:prstGeom>
          </p:spPr>
        </p:pic>
      </p:grpSp>
      <p:grpSp>
        <p:nvGrpSpPr>
          <p:cNvPr id="4" name="Group 3"/>
          <p:cNvGrpSpPr/>
          <p:nvPr/>
        </p:nvGrpSpPr>
        <p:grpSpPr>
          <a:xfrm>
            <a:off x="836612" y="2932152"/>
            <a:ext cx="7281862" cy="769441"/>
            <a:chOff x="836612" y="2932152"/>
            <a:chExt cx="7281862" cy="769441"/>
          </a:xfrm>
        </p:grpSpPr>
        <p:sp>
          <p:nvSpPr>
            <p:cNvPr id="22" name="TextBox 21"/>
            <p:cNvSpPr txBox="1"/>
            <p:nvPr/>
          </p:nvSpPr>
          <p:spPr>
            <a:xfrm>
              <a:off x="836612" y="2932152"/>
              <a:ext cx="7281862" cy="769441"/>
            </a:xfrm>
            <a:prstGeom prst="rect">
              <a:avLst/>
            </a:prstGeom>
            <a:noFill/>
          </p:spPr>
          <p:txBody>
            <a:bodyPr wrap="square" rtlCol="0">
              <a:spAutoFit/>
            </a:bodyPr>
            <a:lstStyle/>
            <a:p>
              <a:r>
                <a:rPr lang="en-US" sz="2200" dirty="0">
                  <a:solidFill>
                    <a:srgbClr val="FF0000"/>
                  </a:solidFill>
                </a:rPr>
                <a:t>Problem:    </a:t>
              </a:r>
              <a:r>
                <a:rPr lang="en-US" sz="2200" dirty="0"/>
                <a:t>has to be between 0 and 1. How do we constrain our regression to be between 0 and 1?</a:t>
              </a:r>
            </a:p>
          </p:txBody>
        </p:sp>
        <p:pic>
          <p:nvPicPr>
            <p:cNvPr id="6" name="Picture 5"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450" y="3122080"/>
              <a:ext cx="165100" cy="190500"/>
            </a:xfrm>
            <a:prstGeom prst="rect">
              <a:avLst/>
            </a:prstGeom>
          </p:spPr>
        </p:pic>
      </p:grpSp>
      <p:grpSp>
        <p:nvGrpSpPr>
          <p:cNvPr id="32" name="Group 31"/>
          <p:cNvGrpSpPr/>
          <p:nvPr/>
        </p:nvGrpSpPr>
        <p:grpSpPr>
          <a:xfrm>
            <a:off x="836612" y="3727242"/>
            <a:ext cx="7281862" cy="2478119"/>
            <a:chOff x="836612" y="3727242"/>
            <a:chExt cx="7281862" cy="2478119"/>
          </a:xfrm>
        </p:grpSpPr>
        <p:sp>
          <p:nvSpPr>
            <p:cNvPr id="24" name="TextBox 23"/>
            <p:cNvSpPr txBox="1"/>
            <p:nvPr/>
          </p:nvSpPr>
          <p:spPr>
            <a:xfrm>
              <a:off x="836612" y="3727242"/>
              <a:ext cx="7281862" cy="430887"/>
            </a:xfrm>
            <a:prstGeom prst="rect">
              <a:avLst/>
            </a:prstGeom>
            <a:noFill/>
          </p:spPr>
          <p:txBody>
            <a:bodyPr wrap="square" rtlCol="0">
              <a:spAutoFit/>
            </a:bodyPr>
            <a:lstStyle/>
            <a:p>
              <a:r>
                <a:rPr lang="en-US" sz="2200" dirty="0">
                  <a:solidFill>
                    <a:srgbClr val="FF0000"/>
                  </a:solidFill>
                </a:rPr>
                <a:t>Logistic Regression Model: (Generalized Linear Model)</a:t>
              </a:r>
              <a:endParaRPr lang="en-US" sz="2200" dirty="0"/>
            </a:p>
          </p:txBody>
        </p:sp>
        <p:pic>
          <p:nvPicPr>
            <p:cNvPr id="10" name="Picture 9"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7828" y="4236861"/>
              <a:ext cx="3644900" cy="1968500"/>
            </a:xfrm>
            <a:prstGeom prst="rect">
              <a:avLst/>
            </a:prstGeom>
          </p:spPr>
        </p:pic>
      </p:grpSp>
      <p:grpSp>
        <p:nvGrpSpPr>
          <p:cNvPr id="7" name="Group 6"/>
          <p:cNvGrpSpPr/>
          <p:nvPr/>
        </p:nvGrpSpPr>
        <p:grpSpPr>
          <a:xfrm>
            <a:off x="302506" y="4236861"/>
            <a:ext cx="8307388" cy="2353220"/>
            <a:chOff x="302506" y="4236861"/>
            <a:chExt cx="8307388" cy="2353220"/>
          </a:xfrm>
        </p:grpSpPr>
        <p:grpSp>
          <p:nvGrpSpPr>
            <p:cNvPr id="33" name="Group 32"/>
            <p:cNvGrpSpPr/>
            <p:nvPr/>
          </p:nvGrpSpPr>
          <p:grpSpPr>
            <a:xfrm>
              <a:off x="302506" y="4236861"/>
              <a:ext cx="8307388" cy="2353220"/>
              <a:chOff x="302506" y="4236861"/>
              <a:chExt cx="8307388" cy="2353220"/>
            </a:xfrm>
          </p:grpSpPr>
          <p:sp>
            <p:nvSpPr>
              <p:cNvPr id="25" name="TextBox 24"/>
              <p:cNvSpPr txBox="1"/>
              <p:nvPr/>
            </p:nvSpPr>
            <p:spPr>
              <a:xfrm>
                <a:off x="302506" y="5820640"/>
                <a:ext cx="1826155" cy="76944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200" dirty="0" err="1">
                    <a:solidFill>
                      <a:srgbClr val="000000"/>
                    </a:solidFill>
                  </a:rPr>
                  <a:t>Logit</a:t>
                </a:r>
                <a:r>
                  <a:rPr lang="en-US" sz="2200" dirty="0">
                    <a:solidFill>
                      <a:srgbClr val="000000"/>
                    </a:solidFill>
                  </a:rPr>
                  <a:t> Transform</a:t>
                </a:r>
              </a:p>
            </p:txBody>
          </p:sp>
          <p:cxnSp>
            <p:nvCxnSpPr>
              <p:cNvPr id="26" name="Straight Arrow Connector 25"/>
              <p:cNvCxnSpPr/>
              <p:nvPr/>
            </p:nvCxnSpPr>
            <p:spPr>
              <a:xfrm flipV="1">
                <a:off x="2128661" y="5334000"/>
                <a:ext cx="848783" cy="48664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6783739" y="4236861"/>
                <a:ext cx="1826155" cy="76944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200" dirty="0">
                    <a:solidFill>
                      <a:srgbClr val="000000"/>
                    </a:solidFill>
                  </a:rPr>
                  <a:t>Logistic Function</a:t>
                </a:r>
              </a:p>
            </p:txBody>
          </p:sp>
          <p:cxnSp>
            <p:nvCxnSpPr>
              <p:cNvPr id="30" name="Straight Arrow Connector 29"/>
              <p:cNvCxnSpPr/>
              <p:nvPr/>
            </p:nvCxnSpPr>
            <p:spPr>
              <a:xfrm flipH="1">
                <a:off x="6088944" y="5006302"/>
                <a:ext cx="694795" cy="56053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34" name="TextBox 33"/>
            <p:cNvSpPr txBox="1"/>
            <p:nvPr/>
          </p:nvSpPr>
          <p:spPr>
            <a:xfrm>
              <a:off x="302506" y="4240901"/>
              <a:ext cx="1826155" cy="43088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200" dirty="0">
                  <a:solidFill>
                    <a:srgbClr val="000000"/>
                  </a:solidFill>
                </a:rPr>
                <a:t>Odds Ratio</a:t>
              </a:r>
            </a:p>
          </p:txBody>
        </p:sp>
        <p:cxnSp>
          <p:nvCxnSpPr>
            <p:cNvPr id="36" name="Elbow Connector 35"/>
            <p:cNvCxnSpPr>
              <a:stCxn id="34" idx="3"/>
            </p:cNvCxnSpPr>
            <p:nvPr/>
          </p:nvCxnSpPr>
          <p:spPr>
            <a:xfrm>
              <a:off x="2128661" y="4456345"/>
              <a:ext cx="1497895" cy="355544"/>
            </a:xfrm>
            <a:prstGeom prst="bentConnector3">
              <a:avLst>
                <a:gd name="adj1" fmla="val 99929"/>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61564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Logistic Regression</a:t>
            </a:r>
          </a:p>
        </p:txBody>
      </p:sp>
      <p:sp>
        <p:nvSpPr>
          <p:cNvPr id="24" name="TextBox 23"/>
          <p:cNvSpPr txBox="1"/>
          <p:nvPr/>
        </p:nvSpPr>
        <p:spPr>
          <a:xfrm>
            <a:off x="836612" y="1942186"/>
            <a:ext cx="7281862" cy="430887"/>
          </a:xfrm>
          <a:prstGeom prst="rect">
            <a:avLst/>
          </a:prstGeom>
          <a:noFill/>
        </p:spPr>
        <p:txBody>
          <a:bodyPr wrap="square" rtlCol="0">
            <a:spAutoFit/>
          </a:bodyPr>
          <a:lstStyle/>
          <a:p>
            <a:r>
              <a:rPr lang="en-US" sz="2200" dirty="0">
                <a:solidFill>
                  <a:srgbClr val="FF0000"/>
                </a:solidFill>
              </a:rPr>
              <a:t>Logistic Regression Model:</a:t>
            </a:r>
            <a:endParaRPr lang="en-US" sz="2200" dirty="0"/>
          </a:p>
        </p:txBody>
      </p:sp>
      <p:sp>
        <p:nvSpPr>
          <p:cNvPr id="17" name="TextBox 16"/>
          <p:cNvSpPr txBox="1"/>
          <p:nvPr/>
        </p:nvSpPr>
        <p:spPr>
          <a:xfrm>
            <a:off x="836612" y="3897234"/>
            <a:ext cx="7281862" cy="769441"/>
          </a:xfrm>
          <a:prstGeom prst="rect">
            <a:avLst/>
          </a:prstGeom>
          <a:noFill/>
        </p:spPr>
        <p:txBody>
          <a:bodyPr wrap="square" rtlCol="0">
            <a:spAutoFit/>
          </a:bodyPr>
          <a:lstStyle/>
          <a:p>
            <a:pPr marL="914400" lvl="1" indent="-457200">
              <a:buFont typeface="+mj-lt"/>
              <a:buAutoNum type="arabicPeriod"/>
            </a:pPr>
            <a:r>
              <a:rPr lang="en-US" sz="2200" dirty="0">
                <a:solidFill>
                  <a:srgbClr val="000000"/>
                </a:solidFill>
              </a:rPr>
              <a:t>Independence</a:t>
            </a:r>
          </a:p>
          <a:p>
            <a:pPr marL="914400" lvl="1" indent="-457200">
              <a:buFont typeface="+mj-lt"/>
              <a:buAutoNum type="arabicPeriod"/>
            </a:pPr>
            <a:r>
              <a:rPr lang="en-US" sz="2200" dirty="0">
                <a:solidFill>
                  <a:srgbClr val="000000"/>
                </a:solidFill>
              </a:rPr>
              <a:t>Monotone in x’s.</a:t>
            </a:r>
          </a:p>
        </p:txBody>
      </p:sp>
      <p:sp>
        <p:nvSpPr>
          <p:cNvPr id="35" name="TextBox 34"/>
          <p:cNvSpPr txBox="1"/>
          <p:nvPr/>
        </p:nvSpPr>
        <p:spPr>
          <a:xfrm>
            <a:off x="836612" y="3466347"/>
            <a:ext cx="7281862" cy="430887"/>
          </a:xfrm>
          <a:prstGeom prst="rect">
            <a:avLst/>
          </a:prstGeom>
          <a:noFill/>
        </p:spPr>
        <p:txBody>
          <a:bodyPr wrap="square" rtlCol="0">
            <a:spAutoFit/>
          </a:bodyPr>
          <a:lstStyle/>
          <a:p>
            <a:r>
              <a:rPr lang="en-US" sz="2200" dirty="0">
                <a:solidFill>
                  <a:srgbClr val="000000"/>
                </a:solidFill>
              </a:rPr>
              <a:t>What are the assumptions?</a:t>
            </a:r>
          </a:p>
        </p:txBody>
      </p:sp>
      <p:pic>
        <p:nvPicPr>
          <p:cNvPr id="4" name="Picture 3"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4186" y="2518833"/>
            <a:ext cx="2413000" cy="685800"/>
          </a:xfrm>
          <a:prstGeom prst="rect">
            <a:avLst/>
          </a:prstGeom>
        </p:spPr>
      </p:pic>
      <p:pic>
        <p:nvPicPr>
          <p:cNvPr id="22" name="Picture 21"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8810" y="2719576"/>
            <a:ext cx="1752600" cy="368300"/>
          </a:xfrm>
          <a:prstGeom prst="rect">
            <a:avLst/>
          </a:prstGeom>
        </p:spPr>
      </p:pic>
    </p:spTree>
    <p:extLst>
      <p:ext uri="{BB962C8B-B14F-4D97-AF65-F5344CB8AC3E}">
        <p14:creationId xmlns:p14="http://schemas.microsoft.com/office/powerpoint/2010/main" val="325972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Logistic Regression</a:t>
            </a:r>
          </a:p>
        </p:txBody>
      </p:sp>
      <p:sp>
        <p:nvSpPr>
          <p:cNvPr id="24" name="TextBox 23"/>
          <p:cNvSpPr txBox="1"/>
          <p:nvPr/>
        </p:nvSpPr>
        <p:spPr>
          <a:xfrm>
            <a:off x="836612" y="1942186"/>
            <a:ext cx="7281862" cy="430887"/>
          </a:xfrm>
          <a:prstGeom prst="rect">
            <a:avLst/>
          </a:prstGeom>
          <a:noFill/>
        </p:spPr>
        <p:txBody>
          <a:bodyPr wrap="square" rtlCol="0">
            <a:spAutoFit/>
          </a:bodyPr>
          <a:lstStyle/>
          <a:p>
            <a:r>
              <a:rPr lang="en-US" sz="2200" dirty="0">
                <a:solidFill>
                  <a:srgbClr val="FF0000"/>
                </a:solidFill>
              </a:rPr>
              <a:t>Logistic Regression Model:</a:t>
            </a:r>
            <a:endParaRPr lang="en-US" sz="2200" dirty="0"/>
          </a:p>
        </p:txBody>
      </p:sp>
      <p:grpSp>
        <p:nvGrpSpPr>
          <p:cNvPr id="19" name="Group 18"/>
          <p:cNvGrpSpPr/>
          <p:nvPr/>
        </p:nvGrpSpPr>
        <p:grpSpPr>
          <a:xfrm>
            <a:off x="836612" y="3751662"/>
            <a:ext cx="7281862" cy="769441"/>
            <a:chOff x="836612" y="3440086"/>
            <a:chExt cx="7281862" cy="769441"/>
          </a:xfrm>
        </p:grpSpPr>
        <p:sp>
          <p:nvSpPr>
            <p:cNvPr id="17" name="TextBox 16"/>
            <p:cNvSpPr txBox="1"/>
            <p:nvPr/>
          </p:nvSpPr>
          <p:spPr>
            <a:xfrm>
              <a:off x="836612" y="3440086"/>
              <a:ext cx="7281862" cy="769441"/>
            </a:xfrm>
            <a:prstGeom prst="rect">
              <a:avLst/>
            </a:prstGeom>
            <a:noFill/>
          </p:spPr>
          <p:txBody>
            <a:bodyPr wrap="square" rtlCol="0">
              <a:spAutoFit/>
            </a:bodyPr>
            <a:lstStyle/>
            <a:p>
              <a:pPr marL="914400" lvl="1" indent="-457200">
                <a:buFont typeface="+mj-lt"/>
                <a:buAutoNum type="arabicPeriod"/>
              </a:pPr>
              <a:r>
                <a:rPr lang="en-US" sz="2200" dirty="0">
                  <a:solidFill>
                    <a:srgbClr val="000000"/>
                  </a:solidFill>
                </a:rPr>
                <a:t>For every unit increase in     , the log-odds ratio increases by     </a:t>
              </a:r>
            </a:p>
          </p:txBody>
        </p:sp>
        <p:pic>
          <p:nvPicPr>
            <p:cNvPr id="7" name="Picture 6"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4076" y="3623074"/>
              <a:ext cx="241300" cy="215900"/>
            </a:xfrm>
            <a:prstGeom prst="rect">
              <a:avLst/>
            </a:prstGeom>
          </p:spPr>
        </p:pic>
        <p:pic>
          <p:nvPicPr>
            <p:cNvPr id="8" name="Picture 7"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8812" y="3892595"/>
              <a:ext cx="330200" cy="292100"/>
            </a:xfrm>
            <a:prstGeom prst="rect">
              <a:avLst/>
            </a:prstGeom>
          </p:spPr>
        </p:pic>
      </p:grpSp>
      <p:grpSp>
        <p:nvGrpSpPr>
          <p:cNvPr id="20" name="Group 19"/>
          <p:cNvGrpSpPr/>
          <p:nvPr/>
        </p:nvGrpSpPr>
        <p:grpSpPr>
          <a:xfrm>
            <a:off x="836612" y="4460317"/>
            <a:ext cx="7281862" cy="769441"/>
            <a:chOff x="836612" y="4148741"/>
            <a:chExt cx="7281862" cy="769441"/>
          </a:xfrm>
        </p:grpSpPr>
        <p:sp>
          <p:nvSpPr>
            <p:cNvPr id="27" name="TextBox 26"/>
            <p:cNvSpPr txBox="1"/>
            <p:nvPr/>
          </p:nvSpPr>
          <p:spPr>
            <a:xfrm>
              <a:off x="836612" y="4148741"/>
              <a:ext cx="7281862" cy="769441"/>
            </a:xfrm>
            <a:prstGeom prst="rect">
              <a:avLst/>
            </a:prstGeom>
            <a:noFill/>
          </p:spPr>
          <p:txBody>
            <a:bodyPr wrap="square" rtlCol="0">
              <a:spAutoFit/>
            </a:bodyPr>
            <a:lstStyle/>
            <a:p>
              <a:pPr marL="914400" lvl="1" indent="-457200">
                <a:buFont typeface="+mj-lt"/>
                <a:buAutoNum type="arabicPeriod" startAt="2"/>
              </a:pPr>
              <a:r>
                <a:rPr lang="en-US" sz="2200" dirty="0">
                  <a:solidFill>
                    <a:srgbClr val="000000"/>
                  </a:solidFill>
                </a:rPr>
                <a:t>Just interpret the sign:  If            , then     increases as      increases. </a:t>
              </a:r>
            </a:p>
          </p:txBody>
        </p:sp>
        <p:pic>
          <p:nvPicPr>
            <p:cNvPr id="9" name="Picture 8"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57750" y="4262311"/>
              <a:ext cx="787400" cy="292100"/>
            </a:xfrm>
            <a:prstGeom prst="rect">
              <a:avLst/>
            </a:prstGeom>
          </p:spPr>
        </p:pic>
        <p:pic>
          <p:nvPicPr>
            <p:cNvPr id="12" name="Picture 11"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96567" y="4318759"/>
              <a:ext cx="228600" cy="190500"/>
            </a:xfrm>
            <a:prstGeom prst="rect">
              <a:avLst/>
            </a:prstGeom>
          </p:spPr>
        </p:pic>
        <p:pic>
          <p:nvPicPr>
            <p:cNvPr id="14" name="Picture 13"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86517" y="4661605"/>
              <a:ext cx="241300" cy="215900"/>
            </a:xfrm>
            <a:prstGeom prst="rect">
              <a:avLst/>
            </a:prstGeom>
          </p:spPr>
        </p:pic>
      </p:grpSp>
      <p:grpSp>
        <p:nvGrpSpPr>
          <p:cNvPr id="21" name="Group 20"/>
          <p:cNvGrpSpPr/>
          <p:nvPr/>
        </p:nvGrpSpPr>
        <p:grpSpPr>
          <a:xfrm>
            <a:off x="836612" y="5160857"/>
            <a:ext cx="7281862" cy="769441"/>
            <a:chOff x="836612" y="4849281"/>
            <a:chExt cx="7281862" cy="769441"/>
          </a:xfrm>
        </p:grpSpPr>
        <p:sp>
          <p:nvSpPr>
            <p:cNvPr id="29" name="TextBox 28"/>
            <p:cNvSpPr txBox="1"/>
            <p:nvPr/>
          </p:nvSpPr>
          <p:spPr>
            <a:xfrm>
              <a:off x="836612" y="4849281"/>
              <a:ext cx="7281862" cy="769441"/>
            </a:xfrm>
            <a:prstGeom prst="rect">
              <a:avLst/>
            </a:prstGeom>
            <a:noFill/>
          </p:spPr>
          <p:txBody>
            <a:bodyPr wrap="square" rtlCol="0">
              <a:spAutoFit/>
            </a:bodyPr>
            <a:lstStyle/>
            <a:p>
              <a:pPr marL="914400" lvl="1" indent="-457200">
                <a:buFont typeface="+mj-lt"/>
                <a:buAutoNum type="arabicPeriod" startAt="3"/>
              </a:pPr>
              <a:r>
                <a:rPr lang="en-US" sz="2200" dirty="0">
                  <a:solidFill>
                    <a:srgbClr val="000000"/>
                  </a:solidFill>
                </a:rPr>
                <a:t>                                     percent increase in the odds ratio.</a:t>
              </a:r>
            </a:p>
          </p:txBody>
        </p:sp>
        <p:pic>
          <p:nvPicPr>
            <p:cNvPr id="18" name="Picture 17"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21039" y="4952999"/>
              <a:ext cx="2552700" cy="304800"/>
            </a:xfrm>
            <a:prstGeom prst="rect">
              <a:avLst/>
            </a:prstGeom>
          </p:spPr>
        </p:pic>
      </p:grpSp>
      <p:grpSp>
        <p:nvGrpSpPr>
          <p:cNvPr id="3" name="Group 2"/>
          <p:cNvGrpSpPr/>
          <p:nvPr/>
        </p:nvGrpSpPr>
        <p:grpSpPr>
          <a:xfrm>
            <a:off x="836612" y="3320775"/>
            <a:ext cx="7281862" cy="430887"/>
            <a:chOff x="836612" y="3459212"/>
            <a:chExt cx="7281862" cy="430887"/>
          </a:xfrm>
        </p:grpSpPr>
        <p:sp>
          <p:nvSpPr>
            <p:cNvPr id="35" name="TextBox 34"/>
            <p:cNvSpPr txBox="1"/>
            <p:nvPr/>
          </p:nvSpPr>
          <p:spPr>
            <a:xfrm>
              <a:off x="836612" y="3459212"/>
              <a:ext cx="7281862" cy="430887"/>
            </a:xfrm>
            <a:prstGeom prst="rect">
              <a:avLst/>
            </a:prstGeom>
            <a:noFill/>
          </p:spPr>
          <p:txBody>
            <a:bodyPr wrap="square" rtlCol="0">
              <a:spAutoFit/>
            </a:bodyPr>
            <a:lstStyle/>
            <a:p>
              <a:r>
                <a:rPr lang="en-US" sz="2200" dirty="0">
                  <a:solidFill>
                    <a:srgbClr val="000000"/>
                  </a:solidFill>
                </a:rPr>
                <a:t>How do we interpret </a:t>
              </a:r>
            </a:p>
          </p:txBody>
        </p:sp>
        <p:pic>
          <p:nvPicPr>
            <p:cNvPr id="23" name="Picture 22" descr="latex-image-1.pd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36056" y="3590943"/>
              <a:ext cx="393700" cy="292100"/>
            </a:xfrm>
            <a:prstGeom prst="rect">
              <a:avLst/>
            </a:prstGeom>
          </p:spPr>
        </p:pic>
      </p:grpSp>
      <p:pic>
        <p:nvPicPr>
          <p:cNvPr id="4" name="Picture 3" descr="latex-image-1.pd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78169" y="2518833"/>
            <a:ext cx="2413000" cy="685800"/>
          </a:xfrm>
          <a:prstGeom prst="rect">
            <a:avLst/>
          </a:prstGeom>
        </p:spPr>
      </p:pic>
      <p:pic>
        <p:nvPicPr>
          <p:cNvPr id="6" name="Picture 5" descr="latex-image-1.pd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48810" y="2719576"/>
            <a:ext cx="1752600" cy="368300"/>
          </a:xfrm>
          <a:prstGeom prst="rect">
            <a:avLst/>
          </a:prstGeom>
        </p:spPr>
      </p:pic>
      <p:grpSp>
        <p:nvGrpSpPr>
          <p:cNvPr id="10" name="Group 9"/>
          <p:cNvGrpSpPr/>
          <p:nvPr/>
        </p:nvGrpSpPr>
        <p:grpSpPr>
          <a:xfrm>
            <a:off x="836612" y="5842426"/>
            <a:ext cx="7281862" cy="769441"/>
            <a:chOff x="836612" y="5980863"/>
            <a:chExt cx="7281862" cy="769441"/>
          </a:xfrm>
        </p:grpSpPr>
        <p:sp>
          <p:nvSpPr>
            <p:cNvPr id="31" name="TextBox 30"/>
            <p:cNvSpPr txBox="1"/>
            <p:nvPr/>
          </p:nvSpPr>
          <p:spPr>
            <a:xfrm>
              <a:off x="836612" y="5980863"/>
              <a:ext cx="7281862" cy="769441"/>
            </a:xfrm>
            <a:prstGeom prst="rect">
              <a:avLst/>
            </a:prstGeom>
            <a:noFill/>
          </p:spPr>
          <p:txBody>
            <a:bodyPr wrap="square" rtlCol="0">
              <a:spAutoFit/>
            </a:bodyPr>
            <a:lstStyle/>
            <a:p>
              <a:pPr marL="914400" lvl="1" indent="-457200">
                <a:buFont typeface="+mj-lt"/>
                <a:buAutoNum type="arabicPeriod" startAt="4"/>
              </a:pPr>
              <a:r>
                <a:rPr lang="en-US" sz="2200" dirty="0">
                  <a:solidFill>
                    <a:srgbClr val="000000"/>
                  </a:solidFill>
                </a:rPr>
                <a:t>For every unit increase in     , the outcome is</a:t>
              </a:r>
            </a:p>
            <a:p>
              <a:pPr lvl="2"/>
              <a:r>
                <a:rPr lang="en-US" sz="2200" dirty="0">
                  <a:solidFill>
                    <a:srgbClr val="000000"/>
                  </a:solidFill>
                </a:rPr>
                <a:t>more likely to occur.  </a:t>
              </a:r>
            </a:p>
          </p:txBody>
        </p:sp>
        <p:pic>
          <p:nvPicPr>
            <p:cNvPr id="22" name="Picture 21"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7301" y="6169653"/>
              <a:ext cx="241300" cy="215900"/>
            </a:xfrm>
            <a:prstGeom prst="rect">
              <a:avLst/>
            </a:prstGeom>
          </p:spPr>
        </p:pic>
        <p:pic>
          <p:nvPicPr>
            <p:cNvPr id="5" name="Picture 4" descr="latex-image-1.pd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135217" y="6086772"/>
              <a:ext cx="965200" cy="304800"/>
            </a:xfrm>
            <a:prstGeom prst="rect">
              <a:avLst/>
            </a:prstGeom>
          </p:spPr>
        </p:pic>
      </p:grpSp>
    </p:spTree>
    <p:extLst>
      <p:ext uri="{BB962C8B-B14F-4D97-AF65-F5344CB8AC3E}">
        <p14:creationId xmlns:p14="http://schemas.microsoft.com/office/powerpoint/2010/main" val="906100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Logistic Regression</a:t>
            </a:r>
          </a:p>
        </p:txBody>
      </p:sp>
      <p:grpSp>
        <p:nvGrpSpPr>
          <p:cNvPr id="4" name="Group 3"/>
          <p:cNvGrpSpPr/>
          <p:nvPr/>
        </p:nvGrpSpPr>
        <p:grpSpPr>
          <a:xfrm>
            <a:off x="836612" y="2033492"/>
            <a:ext cx="7281862" cy="430887"/>
            <a:chOff x="836612" y="2464379"/>
            <a:chExt cx="7281862" cy="430887"/>
          </a:xfrm>
        </p:grpSpPr>
        <p:sp>
          <p:nvSpPr>
            <p:cNvPr id="35" name="TextBox 34"/>
            <p:cNvSpPr txBox="1"/>
            <p:nvPr/>
          </p:nvSpPr>
          <p:spPr>
            <a:xfrm>
              <a:off x="836612" y="2464379"/>
              <a:ext cx="7281862" cy="430887"/>
            </a:xfrm>
            <a:prstGeom prst="rect">
              <a:avLst/>
            </a:prstGeom>
            <a:noFill/>
          </p:spPr>
          <p:txBody>
            <a:bodyPr wrap="square" rtlCol="0">
              <a:spAutoFit/>
            </a:bodyPr>
            <a:lstStyle/>
            <a:p>
              <a:r>
                <a:rPr lang="en-US" sz="2200" dirty="0">
                  <a:solidFill>
                    <a:srgbClr val="000000"/>
                  </a:solidFill>
                </a:rPr>
                <a:t>How do we estimate </a:t>
              </a:r>
            </a:p>
          </p:txBody>
        </p:sp>
        <p:pic>
          <p:nvPicPr>
            <p:cNvPr id="3" name="Picture 2"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0216" y="2597150"/>
              <a:ext cx="317500" cy="266700"/>
            </a:xfrm>
            <a:prstGeom prst="rect">
              <a:avLst/>
            </a:prstGeom>
          </p:spPr>
        </p:pic>
      </p:grpSp>
      <p:grpSp>
        <p:nvGrpSpPr>
          <p:cNvPr id="7" name="Group 6"/>
          <p:cNvGrpSpPr/>
          <p:nvPr/>
        </p:nvGrpSpPr>
        <p:grpSpPr>
          <a:xfrm>
            <a:off x="246239" y="2432963"/>
            <a:ext cx="7872235" cy="955680"/>
            <a:chOff x="246239" y="2432963"/>
            <a:chExt cx="7872235" cy="955680"/>
          </a:xfrm>
        </p:grpSpPr>
        <p:sp>
          <p:nvSpPr>
            <p:cNvPr id="22" name="TextBox 21"/>
            <p:cNvSpPr txBox="1"/>
            <p:nvPr/>
          </p:nvSpPr>
          <p:spPr>
            <a:xfrm>
              <a:off x="836612" y="2432963"/>
              <a:ext cx="7281862" cy="430887"/>
            </a:xfrm>
            <a:prstGeom prst="rect">
              <a:avLst/>
            </a:prstGeom>
            <a:noFill/>
          </p:spPr>
          <p:txBody>
            <a:bodyPr wrap="square" rtlCol="0">
              <a:spAutoFit/>
            </a:bodyPr>
            <a:lstStyle/>
            <a:p>
              <a:pPr marL="800100" lvl="1" indent="-342900">
                <a:buFont typeface="Arial"/>
                <a:buChar char="•"/>
              </a:pPr>
              <a:r>
                <a:rPr lang="en-US" sz="2200" dirty="0">
                  <a:solidFill>
                    <a:srgbClr val="000000"/>
                  </a:solidFill>
                </a:rPr>
                <a:t>Maximum the likelihood:</a:t>
              </a:r>
            </a:p>
          </p:txBody>
        </p:sp>
        <p:pic>
          <p:nvPicPr>
            <p:cNvPr id="5" name="Picture 4"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239" y="3096543"/>
              <a:ext cx="876300" cy="292100"/>
            </a:xfrm>
            <a:prstGeom prst="rect">
              <a:avLst/>
            </a:prstGeom>
          </p:spPr>
        </p:pic>
      </p:grpSp>
      <p:grpSp>
        <p:nvGrpSpPr>
          <p:cNvPr id="8" name="Group 7"/>
          <p:cNvGrpSpPr/>
          <p:nvPr/>
        </p:nvGrpSpPr>
        <p:grpSpPr>
          <a:xfrm>
            <a:off x="989012" y="2854873"/>
            <a:ext cx="7863591" cy="3188211"/>
            <a:chOff x="989012" y="2854873"/>
            <a:chExt cx="7863591" cy="3188211"/>
          </a:xfrm>
        </p:grpSpPr>
        <p:pic>
          <p:nvPicPr>
            <p:cNvPr id="6" name="Picture 5"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4503" y="2854873"/>
              <a:ext cx="7658100" cy="2628900"/>
            </a:xfrm>
            <a:prstGeom prst="rect">
              <a:avLst/>
            </a:prstGeom>
          </p:spPr>
        </p:pic>
        <p:sp>
          <p:nvSpPr>
            <p:cNvPr id="10" name="TextBox 9"/>
            <p:cNvSpPr txBox="1"/>
            <p:nvPr/>
          </p:nvSpPr>
          <p:spPr>
            <a:xfrm>
              <a:off x="989012" y="5612197"/>
              <a:ext cx="7281862" cy="430887"/>
            </a:xfrm>
            <a:prstGeom prst="rect">
              <a:avLst/>
            </a:prstGeom>
            <a:noFill/>
          </p:spPr>
          <p:txBody>
            <a:bodyPr wrap="square" rtlCol="0">
              <a:spAutoFit/>
            </a:bodyPr>
            <a:lstStyle/>
            <a:p>
              <a:pPr marL="800100" lvl="1" indent="-342900">
                <a:buFont typeface="Arial"/>
                <a:buChar char="•"/>
              </a:pPr>
              <a:r>
                <a:rPr lang="en-US" sz="2200" dirty="0">
                  <a:solidFill>
                    <a:srgbClr val="000000"/>
                  </a:solidFill>
                </a:rPr>
                <a:t>In R Code: </a:t>
              </a:r>
              <a:r>
                <a:rPr lang="en-US" sz="2200" dirty="0" err="1">
                  <a:solidFill>
                    <a:srgbClr val="000000"/>
                  </a:solidFill>
                  <a:latin typeface="American Typewriter"/>
                  <a:cs typeface="American Typewriter"/>
                </a:rPr>
                <a:t>glm</a:t>
              </a:r>
              <a:r>
                <a:rPr lang="en-US" sz="2200" dirty="0">
                  <a:solidFill>
                    <a:srgbClr val="000000"/>
                  </a:solidFill>
                  <a:latin typeface="American Typewriter"/>
                  <a:cs typeface="American Typewriter"/>
                </a:rPr>
                <a:t>(</a:t>
              </a:r>
              <a:r>
                <a:rPr lang="en-US" sz="2200" dirty="0" err="1">
                  <a:solidFill>
                    <a:srgbClr val="000000"/>
                  </a:solidFill>
                  <a:latin typeface="American Typewriter"/>
                  <a:cs typeface="American Typewriter"/>
                </a:rPr>
                <a:t>y~X,family</a:t>
              </a:r>
              <a:r>
                <a:rPr lang="en-US" sz="2200" dirty="0">
                  <a:solidFill>
                    <a:srgbClr val="000000"/>
                  </a:solidFill>
                  <a:latin typeface="American Typewriter"/>
                  <a:cs typeface="American Typewriter"/>
                </a:rPr>
                <a:t>=binomial)</a:t>
              </a:r>
            </a:p>
          </p:txBody>
        </p:sp>
      </p:grpSp>
    </p:spTree>
    <p:extLst>
      <p:ext uri="{BB962C8B-B14F-4D97-AF65-F5344CB8AC3E}">
        <p14:creationId xmlns:p14="http://schemas.microsoft.com/office/powerpoint/2010/main" val="1959868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Logistic Regression</a:t>
            </a:r>
          </a:p>
        </p:txBody>
      </p:sp>
      <p:sp>
        <p:nvSpPr>
          <p:cNvPr id="35" name="TextBox 34"/>
          <p:cNvSpPr txBox="1"/>
          <p:nvPr/>
        </p:nvSpPr>
        <p:spPr>
          <a:xfrm>
            <a:off x="840139" y="1963435"/>
            <a:ext cx="7281862" cy="769441"/>
          </a:xfrm>
          <a:prstGeom prst="rect">
            <a:avLst/>
          </a:prstGeom>
          <a:noFill/>
        </p:spPr>
        <p:txBody>
          <a:bodyPr wrap="square" rtlCol="0">
            <a:spAutoFit/>
          </a:bodyPr>
          <a:lstStyle/>
          <a:p>
            <a:r>
              <a:rPr lang="en-US" sz="2200" dirty="0">
                <a:solidFill>
                  <a:srgbClr val="000000"/>
                </a:solidFill>
              </a:rPr>
              <a:t>How do we get standard errors (uncertainties) associated with the MLE      so we can do CIs and tests?</a:t>
            </a:r>
          </a:p>
        </p:txBody>
      </p:sp>
      <p:grpSp>
        <p:nvGrpSpPr>
          <p:cNvPr id="3" name="Group 2"/>
          <p:cNvGrpSpPr/>
          <p:nvPr/>
        </p:nvGrpSpPr>
        <p:grpSpPr>
          <a:xfrm>
            <a:off x="840139" y="2643470"/>
            <a:ext cx="7281862" cy="2465286"/>
            <a:chOff x="840139" y="2643470"/>
            <a:chExt cx="7281862" cy="2465286"/>
          </a:xfrm>
        </p:grpSpPr>
        <p:sp>
          <p:nvSpPr>
            <p:cNvPr id="13" name="TextBox 12"/>
            <p:cNvSpPr txBox="1"/>
            <p:nvPr/>
          </p:nvSpPr>
          <p:spPr>
            <a:xfrm>
              <a:off x="840139" y="2643470"/>
              <a:ext cx="7281862" cy="430887"/>
            </a:xfrm>
            <a:prstGeom prst="rect">
              <a:avLst/>
            </a:prstGeom>
            <a:noFill/>
          </p:spPr>
          <p:txBody>
            <a:bodyPr wrap="square" rtlCol="0">
              <a:spAutoFit/>
            </a:bodyPr>
            <a:lstStyle/>
            <a:p>
              <a:pPr marL="800100" lvl="1" indent="-342900">
                <a:buFont typeface="Arial"/>
                <a:buChar char="•"/>
              </a:pPr>
              <a:r>
                <a:rPr lang="en-US" sz="2200" dirty="0" err="1">
                  <a:solidFill>
                    <a:srgbClr val="000000"/>
                  </a:solidFill>
                </a:rPr>
                <a:t>Asymptotics</a:t>
              </a:r>
              <a:r>
                <a:rPr lang="en-US" sz="2200" dirty="0">
                  <a:solidFill>
                    <a:srgbClr val="000000"/>
                  </a:solidFill>
                </a:rPr>
                <a:t>:</a:t>
              </a:r>
            </a:p>
          </p:txBody>
        </p:sp>
        <p:pic>
          <p:nvPicPr>
            <p:cNvPr id="14" name="Picture 13"/>
            <p:cNvPicPr>
              <a:picLocks noChangeAspect="1"/>
            </p:cNvPicPr>
            <p:nvPr/>
          </p:nvPicPr>
          <p:blipFill>
            <a:blip r:embed="rId2"/>
            <a:stretch>
              <a:fillRect/>
            </a:stretch>
          </p:blipFill>
          <p:spPr>
            <a:xfrm>
              <a:off x="3451577" y="3140018"/>
              <a:ext cx="2247900" cy="368300"/>
            </a:xfrm>
            <a:prstGeom prst="rect">
              <a:avLst/>
            </a:prstGeom>
          </p:spPr>
        </p:pic>
        <p:sp>
          <p:nvSpPr>
            <p:cNvPr id="15" name="TextBox 14"/>
            <p:cNvSpPr txBox="1"/>
            <p:nvPr/>
          </p:nvSpPr>
          <p:spPr>
            <a:xfrm>
              <a:off x="840139" y="3508318"/>
              <a:ext cx="7281862" cy="1600438"/>
            </a:xfrm>
            <a:prstGeom prst="rect">
              <a:avLst/>
            </a:prstGeom>
            <a:noFill/>
          </p:spPr>
          <p:txBody>
            <a:bodyPr wrap="square" rtlCol="0">
              <a:spAutoFit/>
            </a:bodyPr>
            <a:lstStyle/>
            <a:p>
              <a:pPr lvl="1"/>
              <a:r>
                <a:rPr lang="en-US" sz="2200" dirty="0" err="1">
                  <a:solidFill>
                    <a:srgbClr val="000000"/>
                  </a:solidFill>
                  <a:latin typeface="American Typewriter"/>
                  <a:cs typeface="American Typewriter"/>
                </a:rPr>
                <a:t>glm</a:t>
              </a:r>
              <a:r>
                <a:rPr lang="en-US" sz="2200" dirty="0">
                  <a:solidFill>
                    <a:srgbClr val="000000"/>
                  </a:solidFill>
                </a:rPr>
                <a:t> will calculate these for you.  Confidence intervals can be computed by:</a:t>
              </a:r>
            </a:p>
            <a:p>
              <a:pPr lvl="1"/>
              <a:r>
                <a:rPr lang="en-US" sz="2200" dirty="0">
                  <a:solidFill>
                    <a:srgbClr val="000000"/>
                  </a:solidFill>
                </a:rPr>
                <a:t>	</a:t>
              </a:r>
              <a:r>
                <a:rPr lang="en-US" sz="1600" dirty="0" err="1">
                  <a:solidFill>
                    <a:srgbClr val="000000"/>
                  </a:solidFill>
                  <a:latin typeface="American Typewriter"/>
                  <a:cs typeface="American Typewriter"/>
                </a:rPr>
                <a:t>the.glm</a:t>
              </a:r>
              <a:r>
                <a:rPr lang="en-US" sz="1600" dirty="0">
                  <a:solidFill>
                    <a:srgbClr val="000000"/>
                  </a:solidFill>
                  <a:latin typeface="American Typewriter"/>
                  <a:cs typeface="American Typewriter"/>
                </a:rPr>
                <a:t> &lt;- summary(</a:t>
              </a:r>
              <a:r>
                <a:rPr lang="en-US" sz="1600" dirty="0" err="1">
                  <a:solidFill>
                    <a:srgbClr val="000000"/>
                  </a:solidFill>
                  <a:latin typeface="American Typewriter"/>
                  <a:cs typeface="American Typewriter"/>
                </a:rPr>
                <a:t>glm</a:t>
              </a:r>
              <a:r>
                <a:rPr lang="en-US" sz="1600" dirty="0">
                  <a:solidFill>
                    <a:srgbClr val="000000"/>
                  </a:solidFill>
                  <a:latin typeface="American Typewriter"/>
                  <a:cs typeface="American Typewriter"/>
                </a:rPr>
                <a:t>(</a:t>
              </a:r>
              <a:r>
                <a:rPr lang="en-US" sz="1600" dirty="0" err="1">
                  <a:solidFill>
                    <a:srgbClr val="000000"/>
                  </a:solidFill>
                  <a:latin typeface="American Typewriter"/>
                  <a:cs typeface="American Typewriter"/>
                </a:rPr>
                <a:t>y~X,family</a:t>
              </a:r>
              <a:r>
                <a:rPr lang="en-US" sz="1600" dirty="0">
                  <a:solidFill>
                    <a:srgbClr val="000000"/>
                  </a:solidFill>
                  <a:latin typeface="American Typewriter"/>
                  <a:cs typeface="American Typewriter"/>
                </a:rPr>
                <a:t>=binomial))</a:t>
              </a:r>
            </a:p>
            <a:p>
              <a:pPr lvl="1"/>
              <a:r>
                <a:rPr lang="en-US" sz="1600" dirty="0">
                  <a:solidFill>
                    <a:srgbClr val="000000"/>
                  </a:solidFill>
                  <a:latin typeface="American Typewriter"/>
                  <a:cs typeface="American Typewriter"/>
                </a:rPr>
                <a:t>	upper &lt;- </a:t>
              </a:r>
              <a:r>
                <a:rPr lang="en-US" sz="1600" dirty="0" err="1">
                  <a:solidFill>
                    <a:srgbClr val="000000"/>
                  </a:solidFill>
                  <a:latin typeface="American Typewriter"/>
                  <a:cs typeface="American Typewriter"/>
                </a:rPr>
                <a:t>the.glm$coef</a:t>
              </a:r>
              <a:r>
                <a:rPr lang="en-US" sz="1600" dirty="0">
                  <a:solidFill>
                    <a:srgbClr val="000000"/>
                  </a:solidFill>
                  <a:latin typeface="American Typewriter"/>
                  <a:cs typeface="American Typewriter"/>
                </a:rPr>
                <a:t>[,1] + </a:t>
              </a:r>
              <a:r>
                <a:rPr lang="en-US" sz="1600" dirty="0" err="1">
                  <a:solidFill>
                    <a:srgbClr val="000000"/>
                  </a:solidFill>
                  <a:latin typeface="American Typewriter"/>
                  <a:cs typeface="American Typewriter"/>
                </a:rPr>
                <a:t>qnorm</a:t>
              </a:r>
              <a:r>
                <a:rPr lang="en-US" sz="1600" dirty="0">
                  <a:solidFill>
                    <a:srgbClr val="000000"/>
                  </a:solidFill>
                  <a:latin typeface="American Typewriter"/>
                  <a:cs typeface="American Typewriter"/>
                </a:rPr>
                <a:t>(0.975)*</a:t>
              </a:r>
              <a:r>
                <a:rPr lang="en-US" sz="1600" dirty="0" err="1">
                  <a:solidFill>
                    <a:srgbClr val="000000"/>
                  </a:solidFill>
                  <a:latin typeface="American Typewriter"/>
                  <a:cs typeface="American Typewriter"/>
                </a:rPr>
                <a:t>the.glm$coef</a:t>
              </a:r>
              <a:r>
                <a:rPr lang="en-US" sz="1600" dirty="0">
                  <a:solidFill>
                    <a:srgbClr val="000000"/>
                  </a:solidFill>
                  <a:latin typeface="American Typewriter"/>
                  <a:cs typeface="American Typewriter"/>
                </a:rPr>
                <a:t>[,2]</a:t>
              </a:r>
            </a:p>
            <a:p>
              <a:pPr lvl="1"/>
              <a:r>
                <a:rPr lang="en-US" sz="1600" dirty="0">
                  <a:solidFill>
                    <a:srgbClr val="000000"/>
                  </a:solidFill>
                  <a:latin typeface="American Typewriter"/>
                  <a:cs typeface="American Typewriter"/>
                </a:rPr>
                <a:t>	lower &lt;- </a:t>
              </a:r>
              <a:r>
                <a:rPr lang="en-US" sz="1600" dirty="0" err="1">
                  <a:solidFill>
                    <a:srgbClr val="000000"/>
                  </a:solidFill>
                  <a:latin typeface="American Typewriter"/>
                  <a:cs typeface="American Typewriter"/>
                </a:rPr>
                <a:t>the.glm$coef</a:t>
              </a:r>
              <a:r>
                <a:rPr lang="en-US" sz="1600" dirty="0">
                  <a:solidFill>
                    <a:srgbClr val="000000"/>
                  </a:solidFill>
                  <a:latin typeface="American Typewriter"/>
                  <a:cs typeface="American Typewriter"/>
                </a:rPr>
                <a:t>[,1] - </a:t>
              </a:r>
              <a:r>
                <a:rPr lang="en-US" sz="1600" dirty="0" err="1">
                  <a:solidFill>
                    <a:srgbClr val="000000"/>
                  </a:solidFill>
                  <a:latin typeface="American Typewriter"/>
                  <a:cs typeface="American Typewriter"/>
                </a:rPr>
                <a:t>qnorm</a:t>
              </a:r>
              <a:r>
                <a:rPr lang="en-US" sz="1600" dirty="0">
                  <a:solidFill>
                    <a:srgbClr val="000000"/>
                  </a:solidFill>
                  <a:latin typeface="American Typewriter"/>
                  <a:cs typeface="American Typewriter"/>
                </a:rPr>
                <a:t>(0.975)*</a:t>
              </a:r>
              <a:r>
                <a:rPr lang="en-US" sz="1600" dirty="0" err="1">
                  <a:solidFill>
                    <a:srgbClr val="000000"/>
                  </a:solidFill>
                  <a:latin typeface="American Typewriter"/>
                  <a:cs typeface="American Typewriter"/>
                </a:rPr>
                <a:t>the.glm$coef</a:t>
              </a:r>
              <a:r>
                <a:rPr lang="en-US" sz="1600" dirty="0">
                  <a:solidFill>
                    <a:srgbClr val="000000"/>
                  </a:solidFill>
                  <a:latin typeface="American Typewriter"/>
                  <a:cs typeface="American Typewriter"/>
                </a:rPr>
                <a:t>[,2]</a:t>
              </a:r>
            </a:p>
          </p:txBody>
        </p:sp>
      </p:grpSp>
      <p:sp>
        <p:nvSpPr>
          <p:cNvPr id="16" name="TextBox 15"/>
          <p:cNvSpPr txBox="1"/>
          <p:nvPr/>
        </p:nvSpPr>
        <p:spPr>
          <a:xfrm>
            <a:off x="840139" y="5108756"/>
            <a:ext cx="7281862" cy="769441"/>
          </a:xfrm>
          <a:prstGeom prst="rect">
            <a:avLst/>
          </a:prstGeom>
          <a:noFill/>
        </p:spPr>
        <p:txBody>
          <a:bodyPr wrap="square" rtlCol="0">
            <a:spAutoFit/>
          </a:bodyPr>
          <a:lstStyle/>
          <a:p>
            <a:pPr marL="800100" lvl="1" indent="-342900">
              <a:buFont typeface="Arial"/>
              <a:buChar char="•"/>
            </a:pPr>
            <a:r>
              <a:rPr lang="en-US" sz="2200" dirty="0">
                <a:solidFill>
                  <a:srgbClr val="000000"/>
                </a:solidFill>
              </a:rPr>
              <a:t>Bootstrap it!</a:t>
            </a:r>
          </a:p>
          <a:p>
            <a:pPr marL="800100" lvl="1" indent="-342900">
              <a:buFont typeface="Arial"/>
              <a:buChar char="•"/>
            </a:pPr>
            <a:r>
              <a:rPr lang="en-US" sz="2200" dirty="0">
                <a:solidFill>
                  <a:srgbClr val="000000"/>
                </a:solidFill>
              </a:rPr>
              <a:t>Be a Bayesian!</a:t>
            </a:r>
          </a:p>
        </p:txBody>
      </p:sp>
      <p:pic>
        <p:nvPicPr>
          <p:cNvPr id="4" name="Picture 3"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8683" y="2360501"/>
            <a:ext cx="190500" cy="330200"/>
          </a:xfrm>
          <a:prstGeom prst="rect">
            <a:avLst/>
          </a:prstGeom>
        </p:spPr>
      </p:pic>
    </p:spTree>
    <p:extLst>
      <p:ext uri="{BB962C8B-B14F-4D97-AF65-F5344CB8AC3E}">
        <p14:creationId xmlns:p14="http://schemas.microsoft.com/office/powerpoint/2010/main" val="268131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Logistic Regression</a:t>
            </a:r>
          </a:p>
        </p:txBody>
      </p:sp>
      <p:sp>
        <p:nvSpPr>
          <p:cNvPr id="35" name="TextBox 34"/>
          <p:cNvSpPr txBox="1"/>
          <p:nvPr/>
        </p:nvSpPr>
        <p:spPr>
          <a:xfrm>
            <a:off x="840139" y="1963435"/>
            <a:ext cx="7281862" cy="769441"/>
          </a:xfrm>
          <a:prstGeom prst="rect">
            <a:avLst/>
          </a:prstGeom>
          <a:noFill/>
        </p:spPr>
        <p:txBody>
          <a:bodyPr wrap="square" rtlCol="0">
            <a:spAutoFit/>
          </a:bodyPr>
          <a:lstStyle/>
          <a:p>
            <a:r>
              <a:rPr lang="en-US" sz="2200" dirty="0">
                <a:solidFill>
                  <a:srgbClr val="000000"/>
                </a:solidFill>
              </a:rPr>
              <a:t>How do we get standard errors (uncertainties) associated with the MLE      so we can do CIs and tests?</a:t>
            </a:r>
          </a:p>
        </p:txBody>
      </p:sp>
      <p:sp>
        <p:nvSpPr>
          <p:cNvPr id="13" name="TextBox 12"/>
          <p:cNvSpPr txBox="1"/>
          <p:nvPr/>
        </p:nvSpPr>
        <p:spPr>
          <a:xfrm>
            <a:off x="840139" y="2643470"/>
            <a:ext cx="7281862" cy="769441"/>
          </a:xfrm>
          <a:prstGeom prst="rect">
            <a:avLst/>
          </a:prstGeom>
          <a:noFill/>
        </p:spPr>
        <p:txBody>
          <a:bodyPr wrap="square" rtlCol="0">
            <a:spAutoFit/>
          </a:bodyPr>
          <a:lstStyle/>
          <a:p>
            <a:pPr marL="800100" lvl="1" indent="-342900">
              <a:buFont typeface="Arial"/>
              <a:buChar char="•"/>
            </a:pPr>
            <a:r>
              <a:rPr lang="en-US" sz="2200" dirty="0">
                <a:solidFill>
                  <a:srgbClr val="000000"/>
                </a:solidFill>
              </a:rPr>
              <a:t>Testing multiple parameters is based on the Likelihood Ratio Tests</a:t>
            </a:r>
          </a:p>
        </p:txBody>
      </p:sp>
      <p:sp>
        <p:nvSpPr>
          <p:cNvPr id="15" name="TextBox 14"/>
          <p:cNvSpPr txBox="1"/>
          <p:nvPr/>
        </p:nvSpPr>
        <p:spPr>
          <a:xfrm>
            <a:off x="840139" y="5181997"/>
            <a:ext cx="7281862" cy="1261884"/>
          </a:xfrm>
          <a:prstGeom prst="rect">
            <a:avLst/>
          </a:prstGeom>
          <a:noFill/>
        </p:spPr>
        <p:txBody>
          <a:bodyPr wrap="square" rtlCol="0">
            <a:spAutoFit/>
          </a:bodyPr>
          <a:lstStyle/>
          <a:p>
            <a:pPr marL="800100" lvl="1" indent="-342900">
              <a:buFont typeface="Arial"/>
              <a:buChar char="•"/>
            </a:pPr>
            <a:r>
              <a:rPr lang="en-US" sz="2200" dirty="0" err="1">
                <a:solidFill>
                  <a:srgbClr val="000000"/>
                </a:solidFill>
                <a:latin typeface="American Typewriter"/>
                <a:cs typeface="American Typewriter"/>
              </a:rPr>
              <a:t>glm</a:t>
            </a:r>
            <a:r>
              <a:rPr lang="en-US" sz="2200" dirty="0">
                <a:solidFill>
                  <a:srgbClr val="000000"/>
                </a:solidFill>
              </a:rPr>
              <a:t> will calculate these for you:</a:t>
            </a:r>
          </a:p>
          <a:p>
            <a:pPr lvl="1"/>
            <a:r>
              <a:rPr lang="en-US" sz="2200" dirty="0">
                <a:solidFill>
                  <a:srgbClr val="000000"/>
                </a:solidFill>
              </a:rPr>
              <a:t>	</a:t>
            </a:r>
            <a:r>
              <a:rPr lang="en-US" sz="1600" dirty="0" err="1">
                <a:solidFill>
                  <a:srgbClr val="000000"/>
                </a:solidFill>
                <a:latin typeface="American Typewriter"/>
                <a:cs typeface="American Typewriter"/>
              </a:rPr>
              <a:t>full.glm</a:t>
            </a:r>
            <a:r>
              <a:rPr lang="en-US" sz="1600" dirty="0">
                <a:solidFill>
                  <a:srgbClr val="000000"/>
                </a:solidFill>
                <a:latin typeface="American Typewriter"/>
                <a:cs typeface="American Typewriter"/>
              </a:rPr>
              <a:t> &lt;- </a:t>
            </a:r>
            <a:r>
              <a:rPr lang="en-US" sz="1600" dirty="0" err="1">
                <a:solidFill>
                  <a:srgbClr val="000000"/>
                </a:solidFill>
                <a:latin typeface="American Typewriter"/>
                <a:cs typeface="American Typewriter"/>
              </a:rPr>
              <a:t>glm</a:t>
            </a:r>
            <a:r>
              <a:rPr lang="en-US" sz="1600" dirty="0">
                <a:solidFill>
                  <a:srgbClr val="000000"/>
                </a:solidFill>
                <a:latin typeface="American Typewriter"/>
                <a:cs typeface="American Typewriter"/>
              </a:rPr>
              <a:t>(</a:t>
            </a:r>
            <a:r>
              <a:rPr lang="en-US" sz="1600" dirty="0" err="1">
                <a:solidFill>
                  <a:srgbClr val="000000"/>
                </a:solidFill>
                <a:latin typeface="American Typewriter"/>
                <a:cs typeface="American Typewriter"/>
              </a:rPr>
              <a:t>y~Xfull,family</a:t>
            </a:r>
            <a:r>
              <a:rPr lang="en-US" sz="1600" dirty="0">
                <a:solidFill>
                  <a:srgbClr val="000000"/>
                </a:solidFill>
                <a:latin typeface="American Typewriter"/>
                <a:cs typeface="American Typewriter"/>
              </a:rPr>
              <a:t>=binomial)</a:t>
            </a:r>
          </a:p>
          <a:p>
            <a:pPr lvl="1"/>
            <a:r>
              <a:rPr lang="en-US" sz="1600" dirty="0">
                <a:solidFill>
                  <a:srgbClr val="000000"/>
                </a:solidFill>
                <a:latin typeface="American Typewriter"/>
                <a:cs typeface="American Typewriter"/>
              </a:rPr>
              <a:t>	</a:t>
            </a:r>
            <a:r>
              <a:rPr lang="en-US" sz="1600" dirty="0" err="1">
                <a:solidFill>
                  <a:srgbClr val="000000"/>
                </a:solidFill>
                <a:latin typeface="American Typewriter"/>
                <a:cs typeface="American Typewriter"/>
              </a:rPr>
              <a:t>red.glm</a:t>
            </a:r>
            <a:r>
              <a:rPr lang="en-US" sz="1600" dirty="0">
                <a:solidFill>
                  <a:srgbClr val="000000"/>
                </a:solidFill>
                <a:latin typeface="American Typewriter"/>
                <a:cs typeface="American Typewriter"/>
              </a:rPr>
              <a:t> &lt;- </a:t>
            </a:r>
            <a:r>
              <a:rPr lang="en-US" sz="1600" dirty="0" err="1">
                <a:solidFill>
                  <a:srgbClr val="000000"/>
                </a:solidFill>
                <a:latin typeface="American Typewriter"/>
                <a:cs typeface="American Typewriter"/>
              </a:rPr>
              <a:t>glm</a:t>
            </a:r>
            <a:r>
              <a:rPr lang="en-US" sz="1600" dirty="0">
                <a:solidFill>
                  <a:srgbClr val="000000"/>
                </a:solidFill>
                <a:latin typeface="American Typewriter"/>
                <a:cs typeface="American Typewriter"/>
              </a:rPr>
              <a:t>(</a:t>
            </a:r>
            <a:r>
              <a:rPr lang="en-US" sz="1600" dirty="0" err="1">
                <a:solidFill>
                  <a:srgbClr val="000000"/>
                </a:solidFill>
                <a:latin typeface="American Typewriter"/>
                <a:cs typeface="American Typewriter"/>
              </a:rPr>
              <a:t>y~Xreduced,family</a:t>
            </a:r>
            <a:r>
              <a:rPr lang="en-US" sz="1600" dirty="0">
                <a:solidFill>
                  <a:srgbClr val="000000"/>
                </a:solidFill>
                <a:latin typeface="American Typewriter"/>
                <a:cs typeface="American Typewriter"/>
              </a:rPr>
              <a:t>=binomial)</a:t>
            </a:r>
          </a:p>
          <a:p>
            <a:pPr lvl="1"/>
            <a:r>
              <a:rPr lang="en-US" sz="1600" dirty="0">
                <a:solidFill>
                  <a:srgbClr val="000000"/>
                </a:solidFill>
                <a:latin typeface="American Typewriter"/>
                <a:cs typeface="American Typewriter"/>
              </a:rPr>
              <a:t>	</a:t>
            </a:r>
            <a:r>
              <a:rPr lang="en-US" sz="1600" dirty="0" err="1">
                <a:solidFill>
                  <a:srgbClr val="000000"/>
                </a:solidFill>
                <a:latin typeface="American Typewriter"/>
                <a:cs typeface="American Typewriter"/>
              </a:rPr>
              <a:t>anova.glm</a:t>
            </a:r>
            <a:r>
              <a:rPr lang="en-US" sz="1600" dirty="0">
                <a:solidFill>
                  <a:srgbClr val="000000"/>
                </a:solidFill>
                <a:latin typeface="American Typewriter"/>
                <a:cs typeface="American Typewriter"/>
              </a:rPr>
              <a:t>(</a:t>
            </a:r>
            <a:r>
              <a:rPr lang="en-US" sz="1600" dirty="0" err="1">
                <a:solidFill>
                  <a:srgbClr val="000000"/>
                </a:solidFill>
                <a:latin typeface="American Typewriter"/>
                <a:cs typeface="American Typewriter"/>
              </a:rPr>
              <a:t>full.glm,red.glm</a:t>
            </a:r>
            <a:r>
              <a:rPr lang="en-US" sz="1600" dirty="0">
                <a:solidFill>
                  <a:srgbClr val="000000"/>
                </a:solidFill>
                <a:latin typeface="American Typewriter"/>
                <a:cs typeface="American Typewriter"/>
              </a:rPr>
              <a:t>)</a:t>
            </a:r>
          </a:p>
        </p:txBody>
      </p:sp>
      <p:pic>
        <p:nvPicPr>
          <p:cNvPr id="4" name="Picture 3"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8683" y="2360501"/>
            <a:ext cx="190500" cy="330200"/>
          </a:xfrm>
          <a:prstGeom prst="rect">
            <a:avLst/>
          </a:prstGeom>
        </p:spPr>
      </p:pic>
      <p:pic>
        <p:nvPicPr>
          <p:cNvPr id="7" name="Picture 6"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974" y="4383913"/>
            <a:ext cx="7302500" cy="749300"/>
          </a:xfrm>
          <a:prstGeom prst="rect">
            <a:avLst/>
          </a:prstGeom>
        </p:spPr>
      </p:pic>
      <p:pic>
        <p:nvPicPr>
          <p:cNvPr id="8" name="Picture 7"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7263" y="3412911"/>
            <a:ext cx="3581400" cy="749300"/>
          </a:xfrm>
          <a:prstGeom prst="rect">
            <a:avLst/>
          </a:prstGeom>
        </p:spPr>
      </p:pic>
    </p:spTree>
    <p:extLst>
      <p:ext uri="{BB962C8B-B14F-4D97-AF65-F5344CB8AC3E}">
        <p14:creationId xmlns:p14="http://schemas.microsoft.com/office/powerpoint/2010/main" val="286722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Logistic Regression</a:t>
            </a:r>
          </a:p>
        </p:txBody>
      </p:sp>
      <p:sp>
        <p:nvSpPr>
          <p:cNvPr id="35" name="TextBox 34"/>
          <p:cNvSpPr txBox="1"/>
          <p:nvPr/>
        </p:nvSpPr>
        <p:spPr>
          <a:xfrm>
            <a:off x="836612" y="1972481"/>
            <a:ext cx="7281862" cy="430887"/>
          </a:xfrm>
          <a:prstGeom prst="rect">
            <a:avLst/>
          </a:prstGeom>
          <a:noFill/>
        </p:spPr>
        <p:txBody>
          <a:bodyPr wrap="square" rtlCol="0">
            <a:spAutoFit/>
          </a:bodyPr>
          <a:lstStyle/>
          <a:p>
            <a:r>
              <a:rPr lang="en-US" sz="2200" dirty="0">
                <a:solidFill>
                  <a:srgbClr val="000000"/>
                </a:solidFill>
              </a:rPr>
              <a:t>How do we get predictions?</a:t>
            </a:r>
          </a:p>
        </p:txBody>
      </p:sp>
      <p:sp>
        <p:nvSpPr>
          <p:cNvPr id="13" name="TextBox 12"/>
          <p:cNvSpPr txBox="1"/>
          <p:nvPr/>
        </p:nvSpPr>
        <p:spPr>
          <a:xfrm>
            <a:off x="836612" y="2403368"/>
            <a:ext cx="7281862" cy="430887"/>
          </a:xfrm>
          <a:prstGeom prst="rect">
            <a:avLst/>
          </a:prstGeom>
          <a:noFill/>
        </p:spPr>
        <p:txBody>
          <a:bodyPr wrap="square" rtlCol="0">
            <a:spAutoFit/>
          </a:bodyPr>
          <a:lstStyle/>
          <a:p>
            <a:pPr marL="800100" lvl="1" indent="-342900">
              <a:buFont typeface="Arial"/>
              <a:buChar char="•"/>
            </a:pPr>
            <a:r>
              <a:rPr lang="en-US" sz="2200" dirty="0">
                <a:solidFill>
                  <a:srgbClr val="000000"/>
                </a:solidFill>
              </a:rPr>
              <a:t>We predict the probabilities:</a:t>
            </a:r>
          </a:p>
        </p:txBody>
      </p:sp>
      <p:sp>
        <p:nvSpPr>
          <p:cNvPr id="9" name="TextBox 8"/>
          <p:cNvSpPr txBox="1"/>
          <p:nvPr/>
        </p:nvSpPr>
        <p:spPr>
          <a:xfrm>
            <a:off x="836612" y="3804234"/>
            <a:ext cx="7281862" cy="430887"/>
          </a:xfrm>
          <a:prstGeom prst="rect">
            <a:avLst/>
          </a:prstGeom>
          <a:noFill/>
        </p:spPr>
        <p:txBody>
          <a:bodyPr wrap="square" rtlCol="0">
            <a:spAutoFit/>
          </a:bodyPr>
          <a:lstStyle/>
          <a:p>
            <a:r>
              <a:rPr lang="en-US" sz="2200" dirty="0">
                <a:solidFill>
                  <a:srgbClr val="000000"/>
                </a:solidFill>
              </a:rPr>
              <a:t>How do we classify from predicted probabilities?</a:t>
            </a:r>
          </a:p>
        </p:txBody>
      </p:sp>
      <p:pic>
        <p:nvPicPr>
          <p:cNvPr id="10" name="Picture 9"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4480895"/>
            <a:ext cx="2133600" cy="850900"/>
          </a:xfrm>
          <a:prstGeom prst="rect">
            <a:avLst/>
          </a:prstGeom>
        </p:spPr>
      </p:pic>
      <p:pic>
        <p:nvPicPr>
          <p:cNvPr id="11" name="Picture 10"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3100" y="5584338"/>
            <a:ext cx="2717800" cy="266700"/>
          </a:xfrm>
          <a:prstGeom prst="rect">
            <a:avLst/>
          </a:prstGeom>
        </p:spPr>
      </p:pic>
      <p:pic>
        <p:nvPicPr>
          <p:cNvPr id="6" name="Picture 5"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8700" y="2938414"/>
            <a:ext cx="2362200" cy="736600"/>
          </a:xfrm>
          <a:prstGeom prst="rect">
            <a:avLst/>
          </a:prstGeom>
        </p:spPr>
      </p:pic>
    </p:spTree>
    <p:extLst>
      <p:ext uri="{BB962C8B-B14F-4D97-AF65-F5344CB8AC3E}">
        <p14:creationId xmlns:p14="http://schemas.microsoft.com/office/powerpoint/2010/main" val="105237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Logistic Regression</a:t>
            </a:r>
          </a:p>
        </p:txBody>
      </p:sp>
      <p:sp>
        <p:nvSpPr>
          <p:cNvPr id="35" name="TextBox 34"/>
          <p:cNvSpPr txBox="1"/>
          <p:nvPr/>
        </p:nvSpPr>
        <p:spPr>
          <a:xfrm>
            <a:off x="836612" y="1991657"/>
            <a:ext cx="7281862" cy="430887"/>
          </a:xfrm>
          <a:prstGeom prst="rect">
            <a:avLst/>
          </a:prstGeom>
          <a:noFill/>
        </p:spPr>
        <p:txBody>
          <a:bodyPr wrap="square" rtlCol="0">
            <a:spAutoFit/>
          </a:bodyPr>
          <a:lstStyle/>
          <a:p>
            <a:r>
              <a:rPr lang="en-US" sz="2200" dirty="0">
                <a:solidFill>
                  <a:srgbClr val="000000"/>
                </a:solidFill>
              </a:rPr>
              <a:t>How do we assess accuracy of our classifications?</a:t>
            </a:r>
          </a:p>
        </p:txBody>
      </p:sp>
      <p:sp>
        <p:nvSpPr>
          <p:cNvPr id="13" name="TextBox 12"/>
          <p:cNvSpPr txBox="1"/>
          <p:nvPr/>
        </p:nvSpPr>
        <p:spPr>
          <a:xfrm>
            <a:off x="836612" y="2422544"/>
            <a:ext cx="7281862" cy="430887"/>
          </a:xfrm>
          <a:prstGeom prst="rect">
            <a:avLst/>
          </a:prstGeom>
          <a:noFill/>
        </p:spPr>
        <p:txBody>
          <a:bodyPr wrap="square" rtlCol="0">
            <a:spAutoFit/>
          </a:bodyPr>
          <a:lstStyle/>
          <a:p>
            <a:pPr marL="800100" lvl="1" indent="-342900">
              <a:buFont typeface="Arial"/>
              <a:buChar char="•"/>
            </a:pPr>
            <a:r>
              <a:rPr lang="en-US" sz="2200" dirty="0">
                <a:solidFill>
                  <a:srgbClr val="000000"/>
                </a:solidFill>
              </a:rPr>
              <a:t>Cross-Validation</a:t>
            </a:r>
          </a:p>
        </p:txBody>
      </p:sp>
      <p:grpSp>
        <p:nvGrpSpPr>
          <p:cNvPr id="3" name="Group 2"/>
          <p:cNvGrpSpPr/>
          <p:nvPr/>
        </p:nvGrpSpPr>
        <p:grpSpPr>
          <a:xfrm>
            <a:off x="473956" y="3086264"/>
            <a:ext cx="7845956" cy="2374031"/>
            <a:chOff x="473956" y="3086264"/>
            <a:chExt cx="7845956" cy="2374031"/>
          </a:xfrm>
        </p:grpSpPr>
        <p:sp>
          <p:nvSpPr>
            <p:cNvPr id="14" name="TextBox 13"/>
            <p:cNvSpPr txBox="1"/>
            <p:nvPr/>
          </p:nvSpPr>
          <p:spPr>
            <a:xfrm>
              <a:off x="473956" y="3293148"/>
              <a:ext cx="1804988" cy="769441"/>
            </a:xfrm>
            <a:prstGeom prst="rect">
              <a:avLst/>
            </a:prstGeom>
            <a:noFill/>
          </p:spPr>
          <p:txBody>
            <a:bodyPr wrap="square" rtlCol="0">
              <a:spAutoFit/>
            </a:bodyPr>
            <a:lstStyle/>
            <a:p>
              <a:pPr algn="ctr"/>
              <a:r>
                <a:rPr lang="en-US" sz="2200" dirty="0">
                  <a:solidFill>
                    <a:srgbClr val="FF0000"/>
                  </a:solidFill>
                </a:rPr>
                <a:t>Confusion Matrix</a:t>
              </a:r>
            </a:p>
          </p:txBody>
        </p:sp>
        <p:sp>
          <p:nvSpPr>
            <p:cNvPr id="15" name="TextBox 14"/>
            <p:cNvSpPr txBox="1"/>
            <p:nvPr/>
          </p:nvSpPr>
          <p:spPr>
            <a:xfrm>
              <a:off x="626356" y="4637937"/>
              <a:ext cx="1804988" cy="769441"/>
            </a:xfrm>
            <a:prstGeom prst="rect">
              <a:avLst/>
            </a:prstGeom>
            <a:noFill/>
          </p:spPr>
          <p:txBody>
            <a:bodyPr wrap="square" rtlCol="0">
              <a:spAutoFit/>
            </a:bodyPr>
            <a:lstStyle/>
            <a:p>
              <a:pPr algn="ctr"/>
              <a:r>
                <a:rPr lang="en-US" sz="2200" dirty="0">
                  <a:solidFill>
                    <a:srgbClr val="FF0000"/>
                  </a:solidFill>
                </a:rPr>
                <a:t>Error</a:t>
              </a:r>
            </a:p>
            <a:p>
              <a:pPr algn="ctr"/>
              <a:r>
                <a:rPr lang="en-US" sz="2200" dirty="0">
                  <a:solidFill>
                    <a:srgbClr val="FF0000"/>
                  </a:solidFill>
                </a:rPr>
                <a:t>Rate</a:t>
              </a:r>
            </a:p>
          </p:txBody>
        </p:sp>
        <p:pic>
          <p:nvPicPr>
            <p:cNvPr id="6" name="Picture 5"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5033" y="4685595"/>
              <a:ext cx="4787900" cy="774700"/>
            </a:xfrm>
            <a:prstGeom prst="rect">
              <a:avLst/>
            </a:prstGeom>
          </p:spPr>
        </p:pic>
        <p:pic>
          <p:nvPicPr>
            <p:cNvPr id="16" name="Picture 15"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6312" y="3086264"/>
              <a:ext cx="5943600" cy="1041400"/>
            </a:xfrm>
            <a:prstGeom prst="rect">
              <a:avLst/>
            </a:prstGeom>
          </p:spPr>
        </p:pic>
      </p:grpSp>
    </p:spTree>
    <p:extLst>
      <p:ext uri="{BB962C8B-B14F-4D97-AF65-F5344CB8AC3E}">
        <p14:creationId xmlns:p14="http://schemas.microsoft.com/office/powerpoint/2010/main" val="2806963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Logistic Regression</a:t>
            </a:r>
          </a:p>
        </p:txBody>
      </p:sp>
      <p:sp>
        <p:nvSpPr>
          <p:cNvPr id="35" name="TextBox 34"/>
          <p:cNvSpPr txBox="1"/>
          <p:nvPr/>
        </p:nvSpPr>
        <p:spPr>
          <a:xfrm>
            <a:off x="836612" y="2033492"/>
            <a:ext cx="7281862" cy="430887"/>
          </a:xfrm>
          <a:prstGeom prst="rect">
            <a:avLst/>
          </a:prstGeom>
          <a:noFill/>
        </p:spPr>
        <p:txBody>
          <a:bodyPr wrap="square" rtlCol="0">
            <a:spAutoFit/>
          </a:bodyPr>
          <a:lstStyle/>
          <a:p>
            <a:r>
              <a:rPr lang="en-US" sz="2200" dirty="0">
                <a:solidFill>
                  <a:srgbClr val="000000"/>
                </a:solidFill>
              </a:rPr>
              <a:t>How do we assess accuracy of our classifications?</a:t>
            </a:r>
          </a:p>
        </p:txBody>
      </p:sp>
      <p:sp>
        <p:nvSpPr>
          <p:cNvPr id="14" name="TextBox 13"/>
          <p:cNvSpPr txBox="1"/>
          <p:nvPr/>
        </p:nvSpPr>
        <p:spPr>
          <a:xfrm>
            <a:off x="836612" y="3877756"/>
            <a:ext cx="7345362" cy="769441"/>
          </a:xfrm>
          <a:prstGeom prst="rect">
            <a:avLst/>
          </a:prstGeom>
          <a:noFill/>
        </p:spPr>
        <p:txBody>
          <a:bodyPr wrap="square" rtlCol="0">
            <a:spAutoFit/>
          </a:bodyPr>
          <a:lstStyle/>
          <a:p>
            <a:pPr marL="1257300" lvl="2" indent="-342900">
              <a:buFont typeface="Arial"/>
              <a:buChar char="•"/>
            </a:pPr>
            <a:r>
              <a:rPr lang="en-US" sz="2200" dirty="0">
                <a:solidFill>
                  <a:srgbClr val="FF0000"/>
                </a:solidFill>
              </a:rPr>
              <a:t>Sensitivity (Recall): </a:t>
            </a:r>
            <a:r>
              <a:rPr lang="en-US" sz="2200" dirty="0"/>
              <a:t>Percent of True Positives (10/12)</a:t>
            </a:r>
            <a:endParaRPr lang="en-US" sz="2200" dirty="0">
              <a:solidFill>
                <a:srgbClr val="FF0000"/>
              </a:solidFill>
            </a:endParaRPr>
          </a:p>
        </p:txBody>
      </p:sp>
      <p:sp>
        <p:nvSpPr>
          <p:cNvPr id="11" name="TextBox 10"/>
          <p:cNvSpPr txBox="1"/>
          <p:nvPr/>
        </p:nvSpPr>
        <p:spPr>
          <a:xfrm>
            <a:off x="836612" y="4622822"/>
            <a:ext cx="7345362" cy="430887"/>
          </a:xfrm>
          <a:prstGeom prst="rect">
            <a:avLst/>
          </a:prstGeom>
          <a:noFill/>
        </p:spPr>
        <p:txBody>
          <a:bodyPr wrap="square" rtlCol="0">
            <a:spAutoFit/>
          </a:bodyPr>
          <a:lstStyle/>
          <a:p>
            <a:pPr marL="1257300" lvl="2" indent="-342900">
              <a:buFont typeface="Arial"/>
              <a:buChar char="•"/>
            </a:pPr>
            <a:r>
              <a:rPr lang="en-US" sz="2200" dirty="0">
                <a:solidFill>
                  <a:srgbClr val="FF0000"/>
                </a:solidFill>
              </a:rPr>
              <a:t>Specificity: </a:t>
            </a:r>
            <a:r>
              <a:rPr lang="en-US" sz="2200" dirty="0">
                <a:solidFill>
                  <a:srgbClr val="000000"/>
                </a:solidFill>
              </a:rPr>
              <a:t>Percent of </a:t>
            </a:r>
            <a:r>
              <a:rPr lang="en-US" sz="2200" dirty="0"/>
              <a:t>True Negatives (12/16)</a:t>
            </a:r>
            <a:endParaRPr lang="en-US" sz="2200" dirty="0">
              <a:solidFill>
                <a:srgbClr val="FF0000"/>
              </a:solidFill>
            </a:endParaRPr>
          </a:p>
        </p:txBody>
      </p:sp>
      <p:sp>
        <p:nvSpPr>
          <p:cNvPr id="12" name="TextBox 11"/>
          <p:cNvSpPr txBox="1"/>
          <p:nvPr/>
        </p:nvSpPr>
        <p:spPr>
          <a:xfrm>
            <a:off x="836612" y="4982426"/>
            <a:ext cx="7345362" cy="769441"/>
          </a:xfrm>
          <a:prstGeom prst="rect">
            <a:avLst/>
          </a:prstGeom>
          <a:noFill/>
        </p:spPr>
        <p:txBody>
          <a:bodyPr wrap="square" rtlCol="0">
            <a:spAutoFit/>
          </a:bodyPr>
          <a:lstStyle/>
          <a:p>
            <a:pPr marL="1257300" lvl="2" indent="-342900">
              <a:buFont typeface="Arial"/>
              <a:buChar char="•"/>
            </a:pPr>
            <a:r>
              <a:rPr lang="en-US" sz="2200" dirty="0">
                <a:solidFill>
                  <a:srgbClr val="FF0000"/>
                </a:solidFill>
              </a:rPr>
              <a:t>Positive Predictive Value (Precision): </a:t>
            </a:r>
            <a:r>
              <a:rPr lang="en-US" sz="2200" dirty="0">
                <a:solidFill>
                  <a:srgbClr val="000000"/>
                </a:solidFill>
              </a:rPr>
              <a:t>% Correctly Predicted Yes’s </a:t>
            </a:r>
            <a:r>
              <a:rPr lang="en-US" sz="2200" dirty="0"/>
              <a:t>(10/14)</a:t>
            </a:r>
            <a:endParaRPr lang="en-US" sz="2200" dirty="0">
              <a:solidFill>
                <a:srgbClr val="FF0000"/>
              </a:solidFill>
            </a:endParaRPr>
          </a:p>
        </p:txBody>
      </p:sp>
      <p:pic>
        <p:nvPicPr>
          <p:cNvPr id="3" name="Picture 2"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9978" y="2598932"/>
            <a:ext cx="5943600" cy="1041400"/>
          </a:xfrm>
          <a:prstGeom prst="rect">
            <a:avLst/>
          </a:prstGeom>
        </p:spPr>
      </p:pic>
      <p:sp>
        <p:nvSpPr>
          <p:cNvPr id="16" name="TextBox 15"/>
          <p:cNvSpPr txBox="1"/>
          <p:nvPr/>
        </p:nvSpPr>
        <p:spPr>
          <a:xfrm>
            <a:off x="836612" y="5671321"/>
            <a:ext cx="7345362" cy="769441"/>
          </a:xfrm>
          <a:prstGeom prst="rect">
            <a:avLst/>
          </a:prstGeom>
          <a:noFill/>
        </p:spPr>
        <p:txBody>
          <a:bodyPr wrap="square" rtlCol="0">
            <a:spAutoFit/>
          </a:bodyPr>
          <a:lstStyle/>
          <a:p>
            <a:pPr marL="1257300" lvl="2" indent="-342900">
              <a:buFont typeface="Arial"/>
              <a:buChar char="•"/>
            </a:pPr>
            <a:r>
              <a:rPr lang="en-US" sz="2200" dirty="0">
                <a:solidFill>
                  <a:srgbClr val="FF0000"/>
                </a:solidFill>
              </a:rPr>
              <a:t>Negative Predictive Value: </a:t>
            </a:r>
            <a:r>
              <a:rPr lang="en-US" sz="2200" dirty="0">
                <a:solidFill>
                  <a:srgbClr val="000000"/>
                </a:solidFill>
              </a:rPr>
              <a:t>% Correctly Predicted No’s </a:t>
            </a:r>
            <a:r>
              <a:rPr lang="en-US" sz="2200" dirty="0"/>
              <a:t>(12/14)</a:t>
            </a:r>
            <a:endParaRPr lang="en-US" sz="2200" dirty="0">
              <a:solidFill>
                <a:srgbClr val="FF0000"/>
              </a:solidFill>
            </a:endParaRPr>
          </a:p>
        </p:txBody>
      </p:sp>
    </p:spTree>
    <p:extLst>
      <p:ext uri="{BB962C8B-B14F-4D97-AF65-F5344CB8AC3E}">
        <p14:creationId xmlns:p14="http://schemas.microsoft.com/office/powerpoint/2010/main" val="87905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Car Crashes Data</a:t>
            </a:r>
          </a:p>
        </p:txBody>
      </p:sp>
      <p:sp>
        <p:nvSpPr>
          <p:cNvPr id="13" name="TextBox 12"/>
          <p:cNvSpPr txBox="1"/>
          <p:nvPr/>
        </p:nvSpPr>
        <p:spPr>
          <a:xfrm>
            <a:off x="900112" y="1962788"/>
            <a:ext cx="7345362" cy="430887"/>
          </a:xfrm>
          <a:prstGeom prst="rect">
            <a:avLst/>
          </a:prstGeom>
          <a:noFill/>
        </p:spPr>
        <p:txBody>
          <a:bodyPr wrap="square" rtlCol="0">
            <a:spAutoFit/>
          </a:bodyPr>
          <a:lstStyle/>
          <a:p>
            <a:r>
              <a:rPr lang="en-US" sz="2200" dirty="0"/>
              <a:t>What is our goal with the Car Crashes data?</a:t>
            </a:r>
          </a:p>
        </p:txBody>
      </p:sp>
      <p:sp>
        <p:nvSpPr>
          <p:cNvPr id="17" name="TextBox 16"/>
          <p:cNvSpPr txBox="1"/>
          <p:nvPr/>
        </p:nvSpPr>
        <p:spPr>
          <a:xfrm>
            <a:off x="900112" y="2367294"/>
            <a:ext cx="7345362" cy="769441"/>
          </a:xfrm>
          <a:prstGeom prst="rect">
            <a:avLst/>
          </a:prstGeom>
          <a:noFill/>
        </p:spPr>
        <p:txBody>
          <a:bodyPr wrap="square" rtlCol="0">
            <a:spAutoFit/>
          </a:bodyPr>
          <a:lstStyle/>
          <a:p>
            <a:pPr marL="914400" lvl="1" indent="-457200">
              <a:buFont typeface="+mj-lt"/>
              <a:buAutoNum type="arabicPeriod"/>
            </a:pPr>
            <a:r>
              <a:rPr lang="en-US" sz="2200" dirty="0"/>
              <a:t>Infer the relationship between variables and the probability of a serious injury occurring.</a:t>
            </a:r>
          </a:p>
        </p:txBody>
      </p:sp>
      <p:sp>
        <p:nvSpPr>
          <p:cNvPr id="18" name="TextBox 17"/>
          <p:cNvSpPr txBox="1"/>
          <p:nvPr/>
        </p:nvSpPr>
        <p:spPr>
          <a:xfrm>
            <a:off x="900112" y="3715291"/>
            <a:ext cx="7345362" cy="430887"/>
          </a:xfrm>
          <a:prstGeom prst="rect">
            <a:avLst/>
          </a:prstGeom>
          <a:noFill/>
        </p:spPr>
        <p:txBody>
          <a:bodyPr wrap="square" rtlCol="0">
            <a:spAutoFit/>
          </a:bodyPr>
          <a:lstStyle/>
          <a:p>
            <a:r>
              <a:rPr lang="en-US" sz="2200" dirty="0"/>
              <a:t>Why is this goal important?</a:t>
            </a:r>
          </a:p>
        </p:txBody>
      </p:sp>
      <p:sp>
        <p:nvSpPr>
          <p:cNvPr id="19" name="TextBox 18"/>
          <p:cNvSpPr txBox="1"/>
          <p:nvPr/>
        </p:nvSpPr>
        <p:spPr>
          <a:xfrm>
            <a:off x="900112" y="4082636"/>
            <a:ext cx="7345362" cy="430887"/>
          </a:xfrm>
          <a:prstGeom prst="rect">
            <a:avLst/>
          </a:prstGeom>
          <a:noFill/>
        </p:spPr>
        <p:txBody>
          <a:bodyPr wrap="square" rtlCol="0">
            <a:spAutoFit/>
          </a:bodyPr>
          <a:lstStyle/>
          <a:p>
            <a:pPr marL="800100" lvl="1" indent="-342900">
              <a:buFont typeface="Arial"/>
              <a:buChar char="•"/>
            </a:pPr>
            <a:r>
              <a:rPr lang="en-US" sz="2200" dirty="0"/>
              <a:t>Enact policy to save lives.</a:t>
            </a:r>
          </a:p>
        </p:txBody>
      </p:sp>
    </p:spTree>
    <p:extLst>
      <p:ext uri="{BB962C8B-B14F-4D97-AF65-F5344CB8AC3E}">
        <p14:creationId xmlns:p14="http://schemas.microsoft.com/office/powerpoint/2010/main" val="747926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Logistic Regression</a:t>
            </a:r>
          </a:p>
        </p:txBody>
      </p:sp>
      <p:sp>
        <p:nvSpPr>
          <p:cNvPr id="35" name="TextBox 34"/>
          <p:cNvSpPr txBox="1"/>
          <p:nvPr/>
        </p:nvSpPr>
        <p:spPr>
          <a:xfrm>
            <a:off x="836612" y="2033492"/>
            <a:ext cx="7281862" cy="430887"/>
          </a:xfrm>
          <a:prstGeom prst="rect">
            <a:avLst/>
          </a:prstGeom>
          <a:noFill/>
        </p:spPr>
        <p:txBody>
          <a:bodyPr wrap="square" rtlCol="0">
            <a:spAutoFit/>
          </a:bodyPr>
          <a:lstStyle/>
          <a:p>
            <a:r>
              <a:rPr lang="en-US" sz="2200" dirty="0">
                <a:solidFill>
                  <a:srgbClr val="000000"/>
                </a:solidFill>
              </a:rPr>
              <a:t>How do we assess accuracy of our classifications?</a:t>
            </a:r>
          </a:p>
        </p:txBody>
      </p:sp>
      <mc:AlternateContent xmlns:mc="http://schemas.openxmlformats.org/markup-compatibility/2006" xmlns:a14="http://schemas.microsoft.com/office/drawing/2010/main">
        <mc:Choice Requires="a14">
          <p:sp>
            <p:nvSpPr>
              <p:cNvPr id="14" name="TextBox 13"/>
              <p:cNvSpPr txBox="1"/>
              <p:nvPr/>
            </p:nvSpPr>
            <p:spPr>
              <a:xfrm>
                <a:off x="836612" y="3877756"/>
                <a:ext cx="7345362" cy="2153731"/>
              </a:xfrm>
              <a:prstGeom prst="rect">
                <a:avLst/>
              </a:prstGeom>
              <a:noFill/>
            </p:spPr>
            <p:txBody>
              <a:bodyPr wrap="square" rtlCol="0">
                <a:spAutoFit/>
              </a:bodyPr>
              <a:lstStyle/>
              <a:p>
                <a:pPr marL="1257300" lvl="2" indent="-342900">
                  <a:buFont typeface="Arial"/>
                  <a:buChar char="•"/>
                </a:pPr>
                <a:r>
                  <a:rPr lang="en-US" sz="2200" dirty="0">
                    <a:solidFill>
                      <a:srgbClr val="FF0000"/>
                    </a:solidFill>
                  </a:rPr>
                  <a:t>F-Score (Harmonic Mean):</a:t>
                </a:r>
              </a:p>
              <a:p>
                <a:pPr lvl="2"/>
                <a:r>
                  <a:rPr lang="en-US" sz="2200" dirty="0">
                    <a:solidFill>
                      <a:srgbClr val="FF0000"/>
                    </a:solidFill>
                  </a:rPr>
                  <a:t>	</a:t>
                </a:r>
                <a:r>
                  <a:rPr lang="en-US" sz="2200" dirty="0"/>
                  <a:t>2 (precision*recall)/(</a:t>
                </a:r>
                <a:r>
                  <a:rPr lang="en-US" sz="2200" dirty="0" err="1"/>
                  <a:t>precision+recall</a:t>
                </a:r>
                <a:r>
                  <a:rPr lang="en-US" sz="2200" dirty="0"/>
                  <a:t>)</a:t>
                </a:r>
              </a:p>
              <a:p>
                <a:pPr marL="1257300" lvl="2" indent="-342900">
                  <a:buFont typeface="Arial" panose="020B0604020202020204" pitchFamily="34" charset="0"/>
                  <a:buChar char="•"/>
                </a:pPr>
                <a14:m>
                  <m:oMath xmlns:m="http://schemas.openxmlformats.org/officeDocument/2006/math">
                    <m:sSub>
                      <m:sSubPr>
                        <m:ctrlPr>
                          <a:rPr lang="en-US" sz="220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𝐹</m:t>
                        </m:r>
                      </m:e>
                      <m:sub>
                        <m:r>
                          <a:rPr lang="en-US" sz="2200" i="1" smtClean="0">
                            <a:latin typeface="Cambria Math" panose="02040503050406030204" pitchFamily="18" charset="0"/>
                            <a:ea typeface="Cambria Math" panose="02040503050406030204" pitchFamily="18" charset="0"/>
                          </a:rPr>
                          <m:t>𝛽</m:t>
                        </m:r>
                      </m:sub>
                    </m:sSub>
                  </m:oMath>
                </a14:m>
                <a:r>
                  <a:rPr lang="en-US" sz="2200" dirty="0"/>
                  <a:t> - recall is considered </a:t>
                </a:r>
                <a14:m>
                  <m:oMath xmlns:m="http://schemas.openxmlformats.org/officeDocument/2006/math">
                    <m:r>
                      <a:rPr lang="en-US" sz="2200" i="1" smtClean="0">
                        <a:latin typeface="Cambria Math" panose="02040503050406030204" pitchFamily="18" charset="0"/>
                        <a:ea typeface="Cambria Math" panose="02040503050406030204" pitchFamily="18" charset="0"/>
                      </a:rPr>
                      <m:t>𝛽</m:t>
                    </m:r>
                  </m:oMath>
                </a14:m>
                <a:r>
                  <a:rPr lang="en-US" sz="2200" dirty="0"/>
                  <a:t>-times more important than precision</a:t>
                </a:r>
              </a:p>
              <a:p>
                <a:pPr lvl="3"/>
                <a14:m>
                  <m:oMath xmlns:m="http://schemas.openxmlformats.org/officeDocument/2006/math">
                    <m:r>
                      <a:rPr lang="en-US" sz="2200" b="0" i="1" smtClean="0">
                        <a:latin typeface="Cambria Math" panose="02040503050406030204" pitchFamily="18" charset="0"/>
                      </a:rPr>
                      <m:t>(1+</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𝛽</m:t>
                        </m:r>
                      </m:e>
                      <m:sup>
                        <m:r>
                          <a:rPr lang="en-US" sz="2200" b="0" i="1" smtClean="0">
                            <a:latin typeface="Cambria Math" panose="02040503050406030204" pitchFamily="18" charset="0"/>
                          </a:rPr>
                          <m:t>2</m:t>
                        </m:r>
                      </m:sup>
                    </m:sSup>
                    <m:r>
                      <a:rPr lang="en-US" sz="2200" b="0" i="1" smtClean="0">
                        <a:latin typeface="Cambria Math" panose="02040503050406030204" pitchFamily="18" charset="0"/>
                        <a:ea typeface="Cambria Math" panose="02040503050406030204" pitchFamily="18" charset="0"/>
                      </a:rPr>
                      <m:t>)</m:t>
                    </m:r>
                  </m:oMath>
                </a14:m>
                <a:r>
                  <a:rPr lang="en-US" sz="2200" dirty="0"/>
                  <a:t>(precision*recall)/((</a:t>
                </a:r>
                <a14:m>
                  <m:oMath xmlns:m="http://schemas.openxmlformats.org/officeDocument/2006/math">
                    <m:sSup>
                      <m:sSupPr>
                        <m:ctrlPr>
                          <a:rPr lang="en-US" sz="2200" i="1" smtClean="0">
                            <a:latin typeface="Cambria Math" panose="02040503050406030204" pitchFamily="18" charset="0"/>
                          </a:rPr>
                        </m:ctrlPr>
                      </m:sSupPr>
                      <m:e>
                        <m:r>
                          <a:rPr lang="en-US" sz="2200" i="1" smtClean="0">
                            <a:latin typeface="Cambria Math" panose="02040503050406030204" pitchFamily="18" charset="0"/>
                            <a:ea typeface="Cambria Math" panose="02040503050406030204" pitchFamily="18" charset="0"/>
                          </a:rPr>
                          <m:t>𝛽</m:t>
                        </m:r>
                      </m:e>
                      <m:sup>
                        <m:r>
                          <a:rPr lang="en-US" sz="2200" b="0" i="1" smtClean="0">
                            <a:latin typeface="Cambria Math" panose="02040503050406030204" pitchFamily="18" charset="0"/>
                          </a:rPr>
                          <m:t>2</m:t>
                        </m:r>
                      </m:sup>
                    </m:sSup>
                    <m:r>
                      <m:rPr>
                        <m:sty m:val="p"/>
                      </m:rPr>
                      <a:rPr lang="en-US" sz="2200" b="0" i="0" smtClean="0">
                        <a:latin typeface="Cambria Math" panose="02040503050406030204" pitchFamily="18" charset="0"/>
                      </a:rPr>
                      <m:t>precision</m:t>
                    </m:r>
                    <m:r>
                      <a:rPr lang="en-US" sz="2200" b="0" i="0" smtClean="0">
                        <a:latin typeface="Cambria Math" panose="02040503050406030204" pitchFamily="18" charset="0"/>
                      </a:rPr>
                      <m:t>)+</m:t>
                    </m:r>
                    <m:r>
                      <m:rPr>
                        <m:sty m:val="p"/>
                      </m:rPr>
                      <a:rPr lang="en-US" sz="2200" b="0" i="0" smtClean="0">
                        <a:latin typeface="Cambria Math" panose="02040503050406030204" pitchFamily="18" charset="0"/>
                      </a:rPr>
                      <m:t>recall</m:t>
                    </m:r>
                    <m:r>
                      <a:rPr lang="en-US" sz="2200" b="0" i="0" smtClean="0">
                        <a:latin typeface="Cambria Math" panose="02040503050406030204" pitchFamily="18" charset="0"/>
                      </a:rPr>
                      <m:t>)</m:t>
                    </m:r>
                  </m:oMath>
                </a14:m>
                <a:r>
                  <a:rPr lang="en-US" sz="2200" dirty="0"/>
                  <a:t> </a:t>
                </a:r>
              </a:p>
            </p:txBody>
          </p:sp>
        </mc:Choice>
        <mc:Fallback xmlns="">
          <p:sp>
            <p:nvSpPr>
              <p:cNvPr id="14" name="TextBox 13"/>
              <p:cNvSpPr txBox="1">
                <a:spLocks noRot="1" noChangeAspect="1" noMove="1" noResize="1" noEditPoints="1" noAdjustHandles="1" noChangeArrowheads="1" noChangeShapeType="1" noTextEdit="1"/>
              </p:cNvSpPr>
              <p:nvPr/>
            </p:nvSpPr>
            <p:spPr>
              <a:xfrm>
                <a:off x="836612" y="3877756"/>
                <a:ext cx="7345362" cy="2153731"/>
              </a:xfrm>
              <a:prstGeom prst="rect">
                <a:avLst/>
              </a:prstGeom>
              <a:blipFill>
                <a:blip r:embed="rId2"/>
                <a:stretch>
                  <a:fillRect t="-1170" b="-2339"/>
                </a:stretch>
              </a:blipFill>
            </p:spPr>
            <p:txBody>
              <a:bodyPr/>
              <a:lstStyle/>
              <a:p>
                <a:r>
                  <a:rPr lang="en-US">
                    <a:noFill/>
                  </a:rPr>
                  <a:t> </a:t>
                </a:r>
              </a:p>
            </p:txBody>
          </p:sp>
        </mc:Fallback>
      </mc:AlternateContent>
      <p:pic>
        <p:nvPicPr>
          <p:cNvPr id="3" name="Picture 2"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9978" y="2598932"/>
            <a:ext cx="5943600" cy="1041400"/>
          </a:xfrm>
          <a:prstGeom prst="rect">
            <a:avLst/>
          </a:prstGeom>
        </p:spPr>
      </p:pic>
    </p:spTree>
    <p:extLst>
      <p:ext uri="{BB962C8B-B14F-4D97-AF65-F5344CB8AC3E}">
        <p14:creationId xmlns:p14="http://schemas.microsoft.com/office/powerpoint/2010/main" val="3580545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Logistic Regression</a:t>
            </a:r>
          </a:p>
        </p:txBody>
      </p:sp>
      <p:sp>
        <p:nvSpPr>
          <p:cNvPr id="11" name="TextBox 10"/>
          <p:cNvSpPr txBox="1"/>
          <p:nvPr/>
        </p:nvSpPr>
        <p:spPr>
          <a:xfrm>
            <a:off x="836612" y="2030737"/>
            <a:ext cx="7281862" cy="430887"/>
          </a:xfrm>
          <a:prstGeom prst="rect">
            <a:avLst/>
          </a:prstGeom>
          <a:noFill/>
        </p:spPr>
        <p:txBody>
          <a:bodyPr wrap="square" rtlCol="0">
            <a:spAutoFit/>
          </a:bodyPr>
          <a:lstStyle/>
          <a:p>
            <a:r>
              <a:rPr lang="en-US" sz="2200" dirty="0">
                <a:solidFill>
                  <a:srgbClr val="000000"/>
                </a:solidFill>
              </a:rPr>
              <a:t>So, what do we choose as our cutoff value?</a:t>
            </a:r>
          </a:p>
        </p:txBody>
      </p:sp>
      <p:grpSp>
        <p:nvGrpSpPr>
          <p:cNvPr id="5" name="Group 4"/>
          <p:cNvGrpSpPr/>
          <p:nvPr/>
        </p:nvGrpSpPr>
        <p:grpSpPr>
          <a:xfrm>
            <a:off x="836612" y="2554372"/>
            <a:ext cx="7281862" cy="1411099"/>
            <a:chOff x="836612" y="4159625"/>
            <a:chExt cx="7281862" cy="1411099"/>
          </a:xfrm>
        </p:grpSpPr>
        <p:sp>
          <p:nvSpPr>
            <p:cNvPr id="12" name="TextBox 11"/>
            <p:cNvSpPr txBox="1"/>
            <p:nvPr/>
          </p:nvSpPr>
          <p:spPr>
            <a:xfrm>
              <a:off x="836612" y="4159625"/>
              <a:ext cx="7281862" cy="769441"/>
            </a:xfrm>
            <a:prstGeom prst="rect">
              <a:avLst/>
            </a:prstGeom>
            <a:noFill/>
          </p:spPr>
          <p:txBody>
            <a:bodyPr wrap="square" rtlCol="0">
              <a:spAutoFit/>
            </a:bodyPr>
            <a:lstStyle/>
            <a:p>
              <a:pPr marL="914400" lvl="1" indent="-457200">
                <a:buFont typeface="+mj-lt"/>
                <a:buAutoNum type="arabicPeriod"/>
              </a:pPr>
              <a:r>
                <a:rPr lang="en-US" sz="2200" dirty="0">
                  <a:solidFill>
                    <a:srgbClr val="000000"/>
                  </a:solidFill>
                </a:rPr>
                <a:t>Classify based on highest probability (c = 0.5 is called the Bayes Classifier).</a:t>
              </a:r>
            </a:p>
          </p:txBody>
        </p:sp>
        <p:sp>
          <p:nvSpPr>
            <p:cNvPr id="17" name="TextBox 16"/>
            <p:cNvSpPr txBox="1"/>
            <p:nvPr/>
          </p:nvSpPr>
          <p:spPr>
            <a:xfrm>
              <a:off x="836612" y="4801283"/>
              <a:ext cx="7281862" cy="769441"/>
            </a:xfrm>
            <a:prstGeom prst="rect">
              <a:avLst/>
            </a:prstGeom>
            <a:noFill/>
          </p:spPr>
          <p:txBody>
            <a:bodyPr wrap="square" rtlCol="0">
              <a:spAutoFit/>
            </a:bodyPr>
            <a:lstStyle/>
            <a:p>
              <a:pPr marL="914400" lvl="1" indent="-457200">
                <a:buFont typeface="+mj-lt"/>
                <a:buAutoNum type="arabicPeriod" startAt="2"/>
              </a:pPr>
              <a:r>
                <a:rPr lang="en-US" sz="2200" dirty="0">
                  <a:solidFill>
                    <a:srgbClr val="000000"/>
                  </a:solidFill>
                </a:rPr>
                <a:t>Probably want to consider cost/benefits to set a cut-off probability.</a:t>
              </a:r>
            </a:p>
          </p:txBody>
        </p:sp>
      </p:grpSp>
    </p:spTree>
    <p:extLst>
      <p:ext uri="{BB962C8B-B14F-4D97-AF65-F5344CB8AC3E}">
        <p14:creationId xmlns:p14="http://schemas.microsoft.com/office/powerpoint/2010/main" val="1842158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Logistic Regression</a:t>
            </a:r>
          </a:p>
        </p:txBody>
      </p:sp>
      <p:grpSp>
        <p:nvGrpSpPr>
          <p:cNvPr id="8" name="Group 7"/>
          <p:cNvGrpSpPr/>
          <p:nvPr/>
        </p:nvGrpSpPr>
        <p:grpSpPr>
          <a:xfrm>
            <a:off x="900112" y="1807326"/>
            <a:ext cx="7756172" cy="3670300"/>
            <a:chOff x="908050" y="2779889"/>
            <a:chExt cx="7756172" cy="3670300"/>
          </a:xfrm>
        </p:grpSpPr>
        <p:sp>
          <p:nvSpPr>
            <p:cNvPr id="5" name="TextBox 4"/>
            <p:cNvSpPr txBox="1"/>
            <p:nvPr/>
          </p:nvSpPr>
          <p:spPr>
            <a:xfrm>
              <a:off x="6364111" y="4078111"/>
              <a:ext cx="2300111" cy="369332"/>
            </a:xfrm>
            <a:prstGeom prst="rect">
              <a:avLst/>
            </a:prstGeom>
            <a:noFill/>
          </p:spPr>
          <p:txBody>
            <a:bodyPr wrap="square" rtlCol="0">
              <a:spAutoFit/>
            </a:bodyPr>
            <a:lstStyle/>
            <a:p>
              <a:r>
                <a:rPr lang="en-US" dirty="0"/>
                <a:t>False Negative Rate</a:t>
              </a:r>
            </a:p>
          </p:txBody>
        </p:sp>
        <p:sp>
          <p:nvSpPr>
            <p:cNvPr id="13" name="TextBox 12"/>
            <p:cNvSpPr txBox="1"/>
            <p:nvPr/>
          </p:nvSpPr>
          <p:spPr>
            <a:xfrm>
              <a:off x="6364111" y="4540955"/>
              <a:ext cx="2300111" cy="369332"/>
            </a:xfrm>
            <a:prstGeom prst="rect">
              <a:avLst/>
            </a:prstGeom>
            <a:noFill/>
          </p:spPr>
          <p:txBody>
            <a:bodyPr wrap="square" rtlCol="0">
              <a:spAutoFit/>
            </a:bodyPr>
            <a:lstStyle/>
            <a:p>
              <a:r>
                <a:rPr lang="en-US" dirty="0"/>
                <a:t>False Positive Rate</a:t>
              </a:r>
            </a:p>
          </p:txBody>
        </p:sp>
        <p:pic>
          <p:nvPicPr>
            <p:cNvPr id="4" name="Picture 3" descr="4.7.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050" y="2779889"/>
              <a:ext cx="7327900" cy="3670300"/>
            </a:xfrm>
            <a:prstGeom prst="rect">
              <a:avLst/>
            </a:prstGeom>
          </p:spPr>
        </p:pic>
        <p:cxnSp>
          <p:nvCxnSpPr>
            <p:cNvPr id="7" name="Straight Arrow Connector 6"/>
            <p:cNvCxnSpPr>
              <a:stCxn id="5" idx="1"/>
            </p:cNvCxnSpPr>
            <p:nvPr/>
          </p:nvCxnSpPr>
          <p:spPr>
            <a:xfrm flipH="1" flipV="1">
              <a:off x="5446889" y="4078111"/>
              <a:ext cx="917222" cy="18466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3" idx="2"/>
            </p:cNvCxnSpPr>
            <p:nvPr/>
          </p:nvCxnSpPr>
          <p:spPr>
            <a:xfrm flipH="1">
              <a:off x="7041444" y="4910287"/>
              <a:ext cx="472723" cy="69888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3997677" y="4725621"/>
              <a:ext cx="1611489" cy="369332"/>
            </a:xfrm>
            <a:prstGeom prst="rect">
              <a:avLst/>
            </a:prstGeom>
            <a:noFill/>
          </p:spPr>
          <p:txBody>
            <a:bodyPr wrap="square" rtlCol="0">
              <a:spAutoFit/>
            </a:bodyPr>
            <a:lstStyle/>
            <a:p>
              <a:r>
                <a:rPr lang="en-US" dirty="0"/>
                <a:t>Overall Error</a:t>
              </a:r>
            </a:p>
          </p:txBody>
        </p:sp>
        <p:cxnSp>
          <p:nvCxnSpPr>
            <p:cNvPr id="22" name="Straight Arrow Connector 21"/>
            <p:cNvCxnSpPr/>
            <p:nvPr/>
          </p:nvCxnSpPr>
          <p:spPr>
            <a:xfrm>
              <a:off x="4724401" y="5062687"/>
              <a:ext cx="200377" cy="46886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684454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Logistic Regression</a:t>
            </a:r>
          </a:p>
        </p:txBody>
      </p:sp>
      <p:sp>
        <p:nvSpPr>
          <p:cNvPr id="35" name="TextBox 34"/>
          <p:cNvSpPr txBox="1"/>
          <p:nvPr/>
        </p:nvSpPr>
        <p:spPr>
          <a:xfrm>
            <a:off x="836612" y="1899436"/>
            <a:ext cx="7281862" cy="430887"/>
          </a:xfrm>
          <a:prstGeom prst="rect">
            <a:avLst/>
          </a:prstGeom>
          <a:noFill/>
        </p:spPr>
        <p:txBody>
          <a:bodyPr wrap="square" rtlCol="0">
            <a:spAutoFit/>
          </a:bodyPr>
          <a:lstStyle/>
          <a:p>
            <a:r>
              <a:rPr lang="en-US" sz="2200" dirty="0">
                <a:solidFill>
                  <a:srgbClr val="000000"/>
                </a:solidFill>
              </a:rPr>
              <a:t>How do we assess accuracy of our classifications?</a:t>
            </a:r>
          </a:p>
        </p:txBody>
      </p:sp>
      <p:sp>
        <p:nvSpPr>
          <p:cNvPr id="9" name="TextBox 8"/>
          <p:cNvSpPr txBox="1"/>
          <p:nvPr/>
        </p:nvSpPr>
        <p:spPr>
          <a:xfrm>
            <a:off x="836612" y="2330323"/>
            <a:ext cx="7281862" cy="769441"/>
          </a:xfrm>
          <a:prstGeom prst="rect">
            <a:avLst/>
          </a:prstGeom>
          <a:noFill/>
        </p:spPr>
        <p:txBody>
          <a:bodyPr wrap="square" rtlCol="0">
            <a:spAutoFit/>
          </a:bodyPr>
          <a:lstStyle/>
          <a:p>
            <a:r>
              <a:rPr lang="en-US" sz="2200" dirty="0">
                <a:solidFill>
                  <a:srgbClr val="000000"/>
                </a:solidFill>
              </a:rPr>
              <a:t>ROC (Receiver Operating Characteristic) Curves: Compares sensitivity to false positive rates for many thresholds.</a:t>
            </a:r>
            <a:endParaRPr lang="en-US" sz="2200" dirty="0">
              <a:solidFill>
                <a:srgbClr val="FF0000"/>
              </a:solidFill>
            </a:endParaRPr>
          </a:p>
        </p:txBody>
      </p:sp>
      <p:pic>
        <p:nvPicPr>
          <p:cNvPr id="3" name="Picture 2" descr="4.8.pdf"/>
          <p:cNvPicPr>
            <a:picLocks noChangeAspect="1"/>
          </p:cNvPicPr>
          <p:nvPr/>
        </p:nvPicPr>
        <p:blipFill rotWithShape="1">
          <a:blip r:embed="rId3">
            <a:extLst>
              <a:ext uri="{28A0092B-C50C-407E-A947-70E740481C1C}">
                <a14:useLocalDpi xmlns:a14="http://schemas.microsoft.com/office/drawing/2010/main" val="0"/>
              </a:ext>
            </a:extLst>
          </a:blip>
          <a:srcRect t="11609"/>
          <a:stretch/>
        </p:blipFill>
        <p:spPr>
          <a:xfrm>
            <a:off x="2222501" y="3023891"/>
            <a:ext cx="4289777" cy="3791773"/>
          </a:xfrm>
          <a:prstGeom prst="rect">
            <a:avLst/>
          </a:prstGeom>
        </p:spPr>
      </p:pic>
      <p:sp>
        <p:nvSpPr>
          <p:cNvPr id="14" name="TextBox 13"/>
          <p:cNvSpPr txBox="1"/>
          <p:nvPr/>
        </p:nvSpPr>
        <p:spPr>
          <a:xfrm>
            <a:off x="6582833" y="3893445"/>
            <a:ext cx="1961445" cy="369332"/>
          </a:xfrm>
          <a:prstGeom prst="rect">
            <a:avLst/>
          </a:prstGeom>
          <a:noFill/>
        </p:spPr>
        <p:txBody>
          <a:bodyPr wrap="square" rtlCol="0">
            <a:spAutoFit/>
          </a:bodyPr>
          <a:lstStyle/>
          <a:p>
            <a:r>
              <a:rPr lang="en-US" dirty="0"/>
              <a:t>“Coin Flip” Rate</a:t>
            </a:r>
          </a:p>
        </p:txBody>
      </p:sp>
      <p:cxnSp>
        <p:nvCxnSpPr>
          <p:cNvPr id="8" name="Straight Arrow Connector 7"/>
          <p:cNvCxnSpPr>
            <a:stCxn id="14" idx="1"/>
          </p:cNvCxnSpPr>
          <p:nvPr/>
        </p:nvCxnSpPr>
        <p:spPr>
          <a:xfrm flipH="1" flipV="1">
            <a:off x="5115278" y="4064000"/>
            <a:ext cx="1467555" cy="1411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6582833" y="4272844"/>
            <a:ext cx="1961445" cy="1200329"/>
          </a:xfrm>
          <a:prstGeom prst="rect">
            <a:avLst/>
          </a:prstGeom>
          <a:noFill/>
        </p:spPr>
        <p:txBody>
          <a:bodyPr wrap="square" rtlCol="0">
            <a:spAutoFit/>
          </a:bodyPr>
          <a:lstStyle/>
          <a:p>
            <a:r>
              <a:rPr lang="en-US" dirty="0"/>
              <a:t>Summarize an ROC curve by the area under the curve (AUC).</a:t>
            </a:r>
          </a:p>
        </p:txBody>
      </p:sp>
    </p:spTree>
    <p:extLst>
      <p:ext uri="{BB962C8B-B14F-4D97-AF65-F5344CB8AC3E}">
        <p14:creationId xmlns:p14="http://schemas.microsoft.com/office/powerpoint/2010/main" val="3863685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Logistic Regression</a:t>
            </a:r>
          </a:p>
        </p:txBody>
      </p:sp>
      <p:sp>
        <p:nvSpPr>
          <p:cNvPr id="35" name="TextBox 34"/>
          <p:cNvSpPr txBox="1"/>
          <p:nvPr/>
        </p:nvSpPr>
        <p:spPr>
          <a:xfrm>
            <a:off x="836612" y="1899436"/>
            <a:ext cx="7281862" cy="430887"/>
          </a:xfrm>
          <a:prstGeom prst="rect">
            <a:avLst/>
          </a:prstGeom>
          <a:noFill/>
        </p:spPr>
        <p:txBody>
          <a:bodyPr wrap="square" rtlCol="0">
            <a:spAutoFit/>
          </a:bodyPr>
          <a:lstStyle/>
          <a:p>
            <a:r>
              <a:rPr lang="en-US" sz="2200" dirty="0">
                <a:solidFill>
                  <a:srgbClr val="000000"/>
                </a:solidFill>
              </a:rPr>
              <a:t>How do we know if our model fits well?</a:t>
            </a:r>
          </a:p>
        </p:txBody>
      </p:sp>
      <p:grpSp>
        <p:nvGrpSpPr>
          <p:cNvPr id="5" name="Group 4">
            <a:extLst>
              <a:ext uri="{FF2B5EF4-FFF2-40B4-BE49-F238E27FC236}">
                <a16:creationId xmlns:a16="http://schemas.microsoft.com/office/drawing/2014/main" id="{8ED5B324-F99C-7748-BEF1-29D19145E0C7}"/>
              </a:ext>
            </a:extLst>
          </p:cNvPr>
          <p:cNvGrpSpPr/>
          <p:nvPr/>
        </p:nvGrpSpPr>
        <p:grpSpPr>
          <a:xfrm>
            <a:off x="196850" y="2671545"/>
            <a:ext cx="8750300" cy="1592254"/>
            <a:chOff x="196850" y="2671545"/>
            <a:chExt cx="8750300" cy="1592254"/>
          </a:xfrm>
        </p:grpSpPr>
        <p:pic>
          <p:nvPicPr>
            <p:cNvPr id="6" name="Picture 5"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850" y="2671545"/>
              <a:ext cx="8750300" cy="266700"/>
            </a:xfrm>
            <a:prstGeom prst="rect">
              <a:avLst/>
            </a:prstGeom>
          </p:spPr>
        </p:pic>
        <p:sp>
          <p:nvSpPr>
            <p:cNvPr id="9" name="TextBox 8"/>
            <p:cNvSpPr txBox="1"/>
            <p:nvPr/>
          </p:nvSpPr>
          <p:spPr>
            <a:xfrm>
              <a:off x="836612" y="3105176"/>
              <a:ext cx="7281862" cy="430887"/>
            </a:xfrm>
            <a:prstGeom prst="rect">
              <a:avLst/>
            </a:prstGeom>
            <a:noFill/>
          </p:spPr>
          <p:txBody>
            <a:bodyPr wrap="square" rtlCol="0">
              <a:spAutoFit/>
            </a:bodyPr>
            <a:lstStyle/>
            <a:p>
              <a:r>
                <a:rPr lang="en-US" sz="2200" dirty="0">
                  <a:solidFill>
                    <a:srgbClr val="000000"/>
                  </a:solidFill>
                </a:rPr>
                <a:t>If the likelihood is Gaussian then:</a:t>
              </a:r>
            </a:p>
          </p:txBody>
        </p:sp>
        <p:pic>
          <p:nvPicPr>
            <p:cNvPr id="7" name="Picture 6"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5150" y="3565299"/>
              <a:ext cx="2933700" cy="698500"/>
            </a:xfrm>
            <a:prstGeom prst="rect">
              <a:avLst/>
            </a:prstGeom>
          </p:spPr>
        </p:pic>
      </p:grpSp>
      <p:grpSp>
        <p:nvGrpSpPr>
          <p:cNvPr id="8" name="Group 7">
            <a:extLst>
              <a:ext uri="{FF2B5EF4-FFF2-40B4-BE49-F238E27FC236}">
                <a16:creationId xmlns:a16="http://schemas.microsoft.com/office/drawing/2014/main" id="{47F71B56-9CEE-AC4E-8A20-4F44111F2842}"/>
              </a:ext>
            </a:extLst>
          </p:cNvPr>
          <p:cNvGrpSpPr/>
          <p:nvPr/>
        </p:nvGrpSpPr>
        <p:grpSpPr>
          <a:xfrm>
            <a:off x="638627" y="4256882"/>
            <a:ext cx="7785100" cy="2431989"/>
            <a:chOff x="638627" y="4256882"/>
            <a:chExt cx="7785100" cy="2431989"/>
          </a:xfrm>
        </p:grpSpPr>
        <p:sp>
          <p:nvSpPr>
            <p:cNvPr id="11" name="TextBox 10"/>
            <p:cNvSpPr txBox="1"/>
            <p:nvPr/>
          </p:nvSpPr>
          <p:spPr>
            <a:xfrm>
              <a:off x="836612" y="4256882"/>
              <a:ext cx="7281862" cy="430887"/>
            </a:xfrm>
            <a:prstGeom prst="rect">
              <a:avLst/>
            </a:prstGeom>
            <a:noFill/>
          </p:spPr>
          <p:txBody>
            <a:bodyPr wrap="square" rtlCol="0">
              <a:spAutoFit/>
            </a:bodyPr>
            <a:lstStyle/>
            <a:p>
              <a:r>
                <a:rPr lang="en-US" sz="2200" dirty="0">
                  <a:solidFill>
                    <a:srgbClr val="000000"/>
                  </a:solidFill>
                </a:rPr>
                <a:t>Pseudo-R</a:t>
              </a:r>
              <a:r>
                <a:rPr lang="en-US" sz="2200" baseline="30000" dirty="0">
                  <a:solidFill>
                    <a:srgbClr val="000000"/>
                  </a:solidFill>
                </a:rPr>
                <a:t>2</a:t>
              </a:r>
            </a:p>
          </p:txBody>
        </p:sp>
        <p:grpSp>
          <p:nvGrpSpPr>
            <p:cNvPr id="4" name="Group 3"/>
            <p:cNvGrpSpPr/>
            <p:nvPr/>
          </p:nvGrpSpPr>
          <p:grpSpPr>
            <a:xfrm>
              <a:off x="638627" y="4857647"/>
              <a:ext cx="7785100" cy="1831224"/>
              <a:chOff x="638627" y="4857647"/>
              <a:chExt cx="7785100" cy="1831224"/>
            </a:xfrm>
          </p:grpSpPr>
          <p:sp>
            <p:nvSpPr>
              <p:cNvPr id="15" name="TextBox 14"/>
              <p:cNvSpPr txBox="1"/>
              <p:nvPr/>
            </p:nvSpPr>
            <p:spPr>
              <a:xfrm>
                <a:off x="836612" y="5673208"/>
                <a:ext cx="7281862" cy="1015663"/>
              </a:xfrm>
              <a:prstGeom prst="rect">
                <a:avLst/>
              </a:prstGeom>
              <a:noFill/>
            </p:spPr>
            <p:txBody>
              <a:bodyPr wrap="square" rtlCol="0">
                <a:spAutoFit/>
              </a:bodyPr>
              <a:lstStyle/>
              <a:p>
                <a:r>
                  <a:rPr lang="en-US" sz="2000" dirty="0">
                    <a:solidFill>
                      <a:srgbClr val="000000"/>
                    </a:solidFill>
                  </a:rPr>
                  <a:t>Interpretation: Percent of best likelihood captured by your model.  </a:t>
                </a:r>
                <a:r>
                  <a:rPr lang="en-US" sz="2000" dirty="0">
                    <a:solidFill>
                      <a:srgbClr val="FF0000"/>
                    </a:solidFill>
                  </a:rPr>
                  <a:t>Warning:</a:t>
                </a:r>
                <a:r>
                  <a:rPr lang="en-US" sz="2000" dirty="0">
                    <a:solidFill>
                      <a:srgbClr val="000000"/>
                    </a:solidFill>
                  </a:rPr>
                  <a:t> practical upper bound is not 1 so low R2 values are common.</a:t>
                </a:r>
              </a:p>
            </p:txBody>
          </p:sp>
          <p:pic>
            <p:nvPicPr>
              <p:cNvPr id="3" name="Picture 2"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627" y="4857647"/>
                <a:ext cx="7785100" cy="533400"/>
              </a:xfrm>
              <a:prstGeom prst="rect">
                <a:avLst/>
              </a:prstGeom>
            </p:spPr>
          </p:pic>
        </p:grpSp>
      </p:grpSp>
    </p:spTree>
    <p:extLst>
      <p:ext uri="{BB962C8B-B14F-4D97-AF65-F5344CB8AC3E}">
        <p14:creationId xmlns:p14="http://schemas.microsoft.com/office/powerpoint/2010/main" val="280682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Logistic Regression</a:t>
            </a:r>
          </a:p>
        </p:txBody>
      </p:sp>
      <p:sp>
        <p:nvSpPr>
          <p:cNvPr id="35" name="TextBox 34"/>
          <p:cNvSpPr txBox="1"/>
          <p:nvPr/>
        </p:nvSpPr>
        <p:spPr>
          <a:xfrm>
            <a:off x="836612" y="1899436"/>
            <a:ext cx="7281862" cy="430887"/>
          </a:xfrm>
          <a:prstGeom prst="rect">
            <a:avLst/>
          </a:prstGeom>
          <a:noFill/>
        </p:spPr>
        <p:txBody>
          <a:bodyPr wrap="square" rtlCol="0">
            <a:spAutoFit/>
          </a:bodyPr>
          <a:lstStyle/>
          <a:p>
            <a:r>
              <a:rPr lang="en-US" sz="2200" dirty="0">
                <a:solidFill>
                  <a:srgbClr val="000000"/>
                </a:solidFill>
              </a:rPr>
              <a:t>How do we know if our model fits well?</a:t>
            </a:r>
          </a:p>
        </p:txBody>
      </p:sp>
      <p:sp>
        <p:nvSpPr>
          <p:cNvPr id="13" name="TextBox 12"/>
          <p:cNvSpPr txBox="1"/>
          <p:nvPr/>
        </p:nvSpPr>
        <p:spPr>
          <a:xfrm>
            <a:off x="836612" y="2330323"/>
            <a:ext cx="7281862" cy="2123658"/>
          </a:xfrm>
          <a:prstGeom prst="rect">
            <a:avLst/>
          </a:prstGeom>
          <a:noFill/>
        </p:spPr>
        <p:txBody>
          <a:bodyPr wrap="square" rtlCol="0">
            <a:spAutoFit/>
          </a:bodyPr>
          <a:lstStyle/>
          <a:p>
            <a:pPr marL="457200" indent="-457200">
              <a:buAutoNum type="arabicPeriod"/>
            </a:pPr>
            <a:r>
              <a:rPr lang="en-US" sz="2200" dirty="0">
                <a:solidFill>
                  <a:srgbClr val="000000"/>
                </a:solidFill>
              </a:rPr>
              <a:t>Report the AUC of the in-sample predictions</a:t>
            </a:r>
          </a:p>
          <a:p>
            <a:pPr marL="457200" indent="-457200">
              <a:buAutoNum type="arabicPeriod"/>
            </a:pPr>
            <a:r>
              <a:rPr lang="en-US" sz="2200" dirty="0">
                <a:solidFill>
                  <a:srgbClr val="000000"/>
                </a:solidFill>
              </a:rPr>
              <a:t>Report the sensitivity, specificity, positive predicted value and/or negative predicted value for a given threshold</a:t>
            </a:r>
          </a:p>
          <a:p>
            <a:pPr marL="457200" indent="-457200">
              <a:buAutoNum type="arabicPeriod"/>
            </a:pPr>
            <a:r>
              <a:rPr lang="en-US" sz="2200" dirty="0">
                <a:solidFill>
                  <a:srgbClr val="000000"/>
                </a:solidFill>
              </a:rPr>
              <a:t>R</a:t>
            </a:r>
            <a:r>
              <a:rPr lang="en-US" sz="2200" baseline="30000" dirty="0">
                <a:solidFill>
                  <a:srgbClr val="000000"/>
                </a:solidFill>
              </a:rPr>
              <a:t>2</a:t>
            </a:r>
            <a:r>
              <a:rPr lang="en-US" sz="2200" dirty="0">
                <a:solidFill>
                  <a:srgbClr val="000000"/>
                </a:solidFill>
              </a:rPr>
              <a:t> if you really want to (but you have been warned that good classification models may still have low R</a:t>
            </a:r>
            <a:r>
              <a:rPr lang="en-US" sz="2200" baseline="30000" dirty="0">
                <a:solidFill>
                  <a:srgbClr val="000000"/>
                </a:solidFill>
              </a:rPr>
              <a:t>2</a:t>
            </a:r>
            <a:r>
              <a:rPr lang="en-US" sz="2200" dirty="0">
                <a:solidFill>
                  <a:srgbClr val="000000"/>
                </a:solidFill>
              </a:rPr>
              <a:t> values)</a:t>
            </a:r>
            <a:endParaRPr lang="en-US" sz="2200" dirty="0">
              <a:solidFill>
                <a:srgbClr val="FF0000"/>
              </a:solidFill>
            </a:endParaRPr>
          </a:p>
        </p:txBody>
      </p:sp>
    </p:spTree>
    <p:extLst>
      <p:ext uri="{BB962C8B-B14F-4D97-AF65-F5344CB8AC3E}">
        <p14:creationId xmlns:p14="http://schemas.microsoft.com/office/powerpoint/2010/main" val="329804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Logistic Regression</a:t>
            </a:r>
          </a:p>
        </p:txBody>
      </p:sp>
      <p:sp>
        <p:nvSpPr>
          <p:cNvPr id="35" name="TextBox 34"/>
          <p:cNvSpPr txBox="1"/>
          <p:nvPr/>
        </p:nvSpPr>
        <p:spPr>
          <a:xfrm>
            <a:off x="836612" y="1899436"/>
            <a:ext cx="7281862" cy="430887"/>
          </a:xfrm>
          <a:prstGeom prst="rect">
            <a:avLst/>
          </a:prstGeom>
          <a:noFill/>
        </p:spPr>
        <p:txBody>
          <a:bodyPr wrap="square" rtlCol="0">
            <a:spAutoFit/>
          </a:bodyPr>
          <a:lstStyle/>
          <a:p>
            <a:r>
              <a:rPr lang="en-US" sz="2200" dirty="0">
                <a:solidFill>
                  <a:srgbClr val="000000"/>
                </a:solidFill>
              </a:rPr>
              <a:t>How do we know if our </a:t>
            </a:r>
            <a:r>
              <a:rPr lang="en-US" sz="2200" dirty="0">
                <a:solidFill>
                  <a:srgbClr val="FF0000"/>
                </a:solidFill>
              </a:rPr>
              <a:t>predicts</a:t>
            </a:r>
            <a:r>
              <a:rPr lang="en-US" sz="2200" dirty="0">
                <a:solidFill>
                  <a:srgbClr val="000000"/>
                </a:solidFill>
              </a:rPr>
              <a:t> well?</a:t>
            </a:r>
          </a:p>
        </p:txBody>
      </p:sp>
      <p:sp>
        <p:nvSpPr>
          <p:cNvPr id="13" name="TextBox 12"/>
          <p:cNvSpPr txBox="1"/>
          <p:nvPr/>
        </p:nvSpPr>
        <p:spPr>
          <a:xfrm>
            <a:off x="836612" y="2330323"/>
            <a:ext cx="7281862" cy="1446550"/>
          </a:xfrm>
          <a:prstGeom prst="rect">
            <a:avLst/>
          </a:prstGeom>
          <a:noFill/>
        </p:spPr>
        <p:txBody>
          <a:bodyPr wrap="square" rtlCol="0">
            <a:spAutoFit/>
          </a:bodyPr>
          <a:lstStyle/>
          <a:p>
            <a:pPr marL="457200" indent="-457200">
              <a:buAutoNum type="arabicPeriod"/>
            </a:pPr>
            <a:r>
              <a:rPr lang="en-US" sz="2200" dirty="0">
                <a:solidFill>
                  <a:srgbClr val="000000"/>
                </a:solidFill>
              </a:rPr>
              <a:t>Report the AUC of the </a:t>
            </a:r>
            <a:r>
              <a:rPr lang="en-US" sz="2200" dirty="0">
                <a:solidFill>
                  <a:srgbClr val="0000FF"/>
                </a:solidFill>
              </a:rPr>
              <a:t>out-of-sample </a:t>
            </a:r>
            <a:r>
              <a:rPr lang="en-US" sz="2200" dirty="0">
                <a:solidFill>
                  <a:srgbClr val="000000"/>
                </a:solidFill>
              </a:rPr>
              <a:t>predictions</a:t>
            </a:r>
          </a:p>
          <a:p>
            <a:pPr marL="457200" indent="-457200">
              <a:buAutoNum type="arabicPeriod"/>
            </a:pPr>
            <a:r>
              <a:rPr lang="en-US" sz="2200" dirty="0">
                <a:solidFill>
                  <a:srgbClr val="000000"/>
                </a:solidFill>
              </a:rPr>
              <a:t>Report the sensitivity, specificity, positive predicted value and/or negative predicted value for a given threshold in </a:t>
            </a:r>
            <a:r>
              <a:rPr lang="en-US" sz="2200" dirty="0">
                <a:solidFill>
                  <a:srgbClr val="0000FF"/>
                </a:solidFill>
              </a:rPr>
              <a:t>out-of-sample </a:t>
            </a:r>
            <a:r>
              <a:rPr lang="en-US" sz="2200" dirty="0">
                <a:solidFill>
                  <a:srgbClr val="000000"/>
                </a:solidFill>
              </a:rPr>
              <a:t>classifications</a:t>
            </a:r>
          </a:p>
        </p:txBody>
      </p:sp>
    </p:spTree>
    <p:extLst>
      <p:ext uri="{BB962C8B-B14F-4D97-AF65-F5344CB8AC3E}">
        <p14:creationId xmlns:p14="http://schemas.microsoft.com/office/powerpoint/2010/main" val="166767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Logistic Regression</a:t>
            </a:r>
          </a:p>
        </p:txBody>
      </p:sp>
      <p:sp>
        <p:nvSpPr>
          <p:cNvPr id="35" name="TextBox 34"/>
          <p:cNvSpPr txBox="1"/>
          <p:nvPr/>
        </p:nvSpPr>
        <p:spPr>
          <a:xfrm>
            <a:off x="836612" y="1899436"/>
            <a:ext cx="7281862" cy="430887"/>
          </a:xfrm>
          <a:prstGeom prst="rect">
            <a:avLst/>
          </a:prstGeom>
          <a:noFill/>
        </p:spPr>
        <p:txBody>
          <a:bodyPr wrap="square" rtlCol="0">
            <a:spAutoFit/>
          </a:bodyPr>
          <a:lstStyle/>
          <a:p>
            <a:r>
              <a:rPr lang="en-US" sz="2200" dirty="0">
                <a:solidFill>
                  <a:srgbClr val="000000"/>
                </a:solidFill>
              </a:rPr>
              <a:t>How do we do variable selection in logistic regression?</a:t>
            </a:r>
          </a:p>
        </p:txBody>
      </p:sp>
      <p:grpSp>
        <p:nvGrpSpPr>
          <p:cNvPr id="3" name="Group 2"/>
          <p:cNvGrpSpPr/>
          <p:nvPr/>
        </p:nvGrpSpPr>
        <p:grpSpPr>
          <a:xfrm>
            <a:off x="836612" y="2311146"/>
            <a:ext cx="7281862" cy="2128915"/>
            <a:chOff x="836612" y="2311146"/>
            <a:chExt cx="7281862" cy="2128915"/>
          </a:xfrm>
        </p:grpSpPr>
        <p:sp>
          <p:nvSpPr>
            <p:cNvPr id="10" name="TextBox 9"/>
            <p:cNvSpPr txBox="1"/>
            <p:nvPr/>
          </p:nvSpPr>
          <p:spPr>
            <a:xfrm>
              <a:off x="836612" y="2311146"/>
              <a:ext cx="7281862" cy="430887"/>
            </a:xfrm>
            <a:prstGeom prst="rect">
              <a:avLst/>
            </a:prstGeom>
            <a:noFill/>
          </p:spPr>
          <p:txBody>
            <a:bodyPr wrap="square" rtlCol="0">
              <a:spAutoFit/>
            </a:bodyPr>
            <a:lstStyle/>
            <a:p>
              <a:r>
                <a:rPr lang="en-US" sz="2200" dirty="0">
                  <a:solidFill>
                    <a:srgbClr val="000000"/>
                  </a:solidFill>
                </a:rPr>
                <a:t>The same way we do in linear regression!</a:t>
              </a:r>
            </a:p>
          </p:txBody>
        </p:sp>
        <p:pic>
          <p:nvPicPr>
            <p:cNvPr id="4" name="Picture 3"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3300" y="2954161"/>
              <a:ext cx="4597400" cy="1485900"/>
            </a:xfrm>
            <a:prstGeom prst="rect">
              <a:avLst/>
            </a:prstGeom>
          </p:spPr>
        </p:pic>
      </p:grpSp>
    </p:spTree>
    <p:extLst>
      <p:ext uri="{BB962C8B-B14F-4D97-AF65-F5344CB8AC3E}">
        <p14:creationId xmlns:p14="http://schemas.microsoft.com/office/powerpoint/2010/main" val="4020930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Logistic Regression</a:t>
            </a:r>
          </a:p>
        </p:txBody>
      </p:sp>
      <p:sp>
        <p:nvSpPr>
          <p:cNvPr id="35" name="TextBox 34"/>
          <p:cNvSpPr txBox="1"/>
          <p:nvPr/>
        </p:nvSpPr>
        <p:spPr>
          <a:xfrm>
            <a:off x="836612" y="1899436"/>
            <a:ext cx="7281862" cy="769441"/>
          </a:xfrm>
          <a:prstGeom prst="rect">
            <a:avLst/>
          </a:prstGeom>
          <a:noFill/>
        </p:spPr>
        <p:txBody>
          <a:bodyPr wrap="square" rtlCol="0">
            <a:spAutoFit/>
          </a:bodyPr>
          <a:lstStyle/>
          <a:p>
            <a:r>
              <a:rPr lang="en-US" sz="2200" dirty="0">
                <a:solidFill>
                  <a:srgbClr val="000000"/>
                </a:solidFill>
              </a:rPr>
              <a:t>Do we have to worry about </a:t>
            </a:r>
            <a:r>
              <a:rPr lang="en-US" sz="2200" dirty="0" err="1">
                <a:solidFill>
                  <a:srgbClr val="000000"/>
                </a:solidFill>
              </a:rPr>
              <a:t>collinearity</a:t>
            </a:r>
            <a:r>
              <a:rPr lang="en-US" sz="2200" dirty="0">
                <a:solidFill>
                  <a:srgbClr val="000000"/>
                </a:solidFill>
              </a:rPr>
              <a:t> in logistic regression?</a:t>
            </a:r>
          </a:p>
        </p:txBody>
      </p:sp>
      <p:sp>
        <p:nvSpPr>
          <p:cNvPr id="10" name="TextBox 9"/>
          <p:cNvSpPr txBox="1"/>
          <p:nvPr/>
        </p:nvSpPr>
        <p:spPr>
          <a:xfrm>
            <a:off x="836612" y="2614535"/>
            <a:ext cx="7281862" cy="430887"/>
          </a:xfrm>
          <a:prstGeom prst="rect">
            <a:avLst/>
          </a:prstGeom>
          <a:noFill/>
        </p:spPr>
        <p:txBody>
          <a:bodyPr wrap="square" rtlCol="0">
            <a:spAutoFit/>
          </a:bodyPr>
          <a:lstStyle/>
          <a:p>
            <a:r>
              <a:rPr lang="en-US" sz="2200" dirty="0">
                <a:solidFill>
                  <a:srgbClr val="000000"/>
                </a:solidFill>
              </a:rPr>
              <a:t>Yes!</a:t>
            </a:r>
          </a:p>
        </p:txBody>
      </p:sp>
      <p:sp>
        <p:nvSpPr>
          <p:cNvPr id="6" name="TextBox 5"/>
          <p:cNvSpPr txBox="1"/>
          <p:nvPr/>
        </p:nvSpPr>
        <p:spPr>
          <a:xfrm>
            <a:off x="836612" y="3045422"/>
            <a:ext cx="7281862" cy="1785104"/>
          </a:xfrm>
          <a:prstGeom prst="rect">
            <a:avLst/>
          </a:prstGeom>
          <a:noFill/>
        </p:spPr>
        <p:txBody>
          <a:bodyPr wrap="square" rtlCol="0">
            <a:spAutoFit/>
          </a:bodyPr>
          <a:lstStyle/>
          <a:p>
            <a:r>
              <a:rPr lang="en-US" sz="2200" dirty="0">
                <a:solidFill>
                  <a:srgbClr val="000000"/>
                </a:solidFill>
              </a:rPr>
              <a:t>What can we do if we have </a:t>
            </a:r>
            <a:r>
              <a:rPr lang="en-US" sz="2200" dirty="0" err="1">
                <a:solidFill>
                  <a:srgbClr val="000000"/>
                </a:solidFill>
              </a:rPr>
              <a:t>multicollinearity</a:t>
            </a:r>
            <a:r>
              <a:rPr lang="en-US" sz="2200" dirty="0">
                <a:solidFill>
                  <a:srgbClr val="000000"/>
                </a:solidFill>
              </a:rPr>
              <a:t>?</a:t>
            </a:r>
          </a:p>
          <a:p>
            <a:pPr marL="914400" lvl="1" indent="-457200">
              <a:buFont typeface="+mj-lt"/>
              <a:buAutoNum type="arabicPeriod"/>
            </a:pPr>
            <a:r>
              <a:rPr lang="en-US" sz="2200" dirty="0" err="1">
                <a:solidFill>
                  <a:srgbClr val="000000"/>
                </a:solidFill>
              </a:rPr>
              <a:t>Orthogonalize</a:t>
            </a:r>
            <a:r>
              <a:rPr lang="en-US" sz="2200" dirty="0">
                <a:solidFill>
                  <a:srgbClr val="000000"/>
                </a:solidFill>
              </a:rPr>
              <a:t> the variables.</a:t>
            </a:r>
          </a:p>
          <a:p>
            <a:pPr marL="914400" lvl="1" indent="-457200">
              <a:buFont typeface="+mj-lt"/>
              <a:buAutoNum type="arabicPeriod"/>
            </a:pPr>
            <a:r>
              <a:rPr lang="en-US" sz="2200" dirty="0">
                <a:solidFill>
                  <a:srgbClr val="000000"/>
                </a:solidFill>
              </a:rPr>
              <a:t>Principal components (this is portable to GLMs).</a:t>
            </a:r>
          </a:p>
          <a:p>
            <a:pPr marL="914400" lvl="1" indent="-457200">
              <a:buFont typeface="+mj-lt"/>
              <a:buAutoNum type="arabicPeriod"/>
            </a:pPr>
            <a:r>
              <a:rPr lang="en-US" sz="2200" dirty="0">
                <a:solidFill>
                  <a:srgbClr val="000000"/>
                </a:solidFill>
              </a:rPr>
              <a:t>LASSO or Ridge - </a:t>
            </a:r>
            <a:r>
              <a:rPr lang="en-US" sz="2200" dirty="0" err="1">
                <a:solidFill>
                  <a:srgbClr val="000000"/>
                </a:solidFill>
                <a:latin typeface="American Typewriter"/>
                <a:cs typeface="American Typewriter"/>
              </a:rPr>
              <a:t>glmnet</a:t>
            </a:r>
            <a:r>
              <a:rPr lang="en-US" sz="2200" dirty="0">
                <a:solidFill>
                  <a:srgbClr val="000000"/>
                </a:solidFill>
                <a:latin typeface="American Typewriter"/>
                <a:cs typeface="American Typewriter"/>
              </a:rPr>
              <a:t>(…,family=binomial)</a:t>
            </a:r>
            <a:r>
              <a:rPr lang="en-US" sz="2200" dirty="0">
                <a:solidFill>
                  <a:srgbClr val="000000"/>
                </a:solidFill>
              </a:rPr>
              <a:t>.</a:t>
            </a:r>
          </a:p>
          <a:p>
            <a:pPr marL="914400" lvl="1" indent="-457200">
              <a:buFont typeface="+mj-lt"/>
              <a:buAutoNum type="arabicPeriod"/>
            </a:pPr>
            <a:r>
              <a:rPr lang="en-US" sz="2200" dirty="0">
                <a:solidFill>
                  <a:srgbClr val="000000"/>
                </a:solidFill>
              </a:rPr>
              <a:t>Strong prior correlations.</a:t>
            </a:r>
          </a:p>
        </p:txBody>
      </p:sp>
    </p:spTree>
    <p:extLst>
      <p:ext uri="{BB962C8B-B14F-4D97-AF65-F5344CB8AC3E}">
        <p14:creationId xmlns:p14="http://schemas.microsoft.com/office/powerpoint/2010/main" val="1753107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build="p" bldLvl="2"/>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Logistic Regression</a:t>
            </a:r>
          </a:p>
        </p:txBody>
      </p:sp>
      <p:sp>
        <p:nvSpPr>
          <p:cNvPr id="35" name="TextBox 34"/>
          <p:cNvSpPr txBox="1"/>
          <p:nvPr/>
        </p:nvSpPr>
        <p:spPr>
          <a:xfrm>
            <a:off x="836612" y="1899436"/>
            <a:ext cx="7281862" cy="430887"/>
          </a:xfrm>
          <a:prstGeom prst="rect">
            <a:avLst/>
          </a:prstGeom>
          <a:noFill/>
        </p:spPr>
        <p:txBody>
          <a:bodyPr wrap="square" rtlCol="0">
            <a:spAutoFit/>
          </a:bodyPr>
          <a:lstStyle/>
          <a:p>
            <a:r>
              <a:rPr lang="en-US" sz="2200" dirty="0">
                <a:solidFill>
                  <a:srgbClr val="000000"/>
                </a:solidFill>
              </a:rPr>
              <a:t>What do we do if there is non-linearity (non-monotonicity)?</a:t>
            </a:r>
          </a:p>
        </p:txBody>
      </p:sp>
      <p:sp>
        <p:nvSpPr>
          <p:cNvPr id="6" name="TextBox 5"/>
          <p:cNvSpPr txBox="1"/>
          <p:nvPr/>
        </p:nvSpPr>
        <p:spPr>
          <a:xfrm>
            <a:off x="836612" y="5345534"/>
            <a:ext cx="7281862" cy="769441"/>
          </a:xfrm>
          <a:prstGeom prst="rect">
            <a:avLst/>
          </a:prstGeom>
          <a:noFill/>
        </p:spPr>
        <p:txBody>
          <a:bodyPr wrap="square" rtlCol="0">
            <a:spAutoFit/>
          </a:bodyPr>
          <a:lstStyle/>
          <a:p>
            <a:pPr marL="914400" lvl="1" indent="-457200">
              <a:buFont typeface="+mj-lt"/>
              <a:buAutoNum type="arabicPeriod"/>
            </a:pPr>
            <a:r>
              <a:rPr lang="en-US" sz="2200" dirty="0">
                <a:solidFill>
                  <a:srgbClr val="000000"/>
                </a:solidFill>
              </a:rPr>
              <a:t>Splines</a:t>
            </a:r>
          </a:p>
          <a:p>
            <a:pPr marL="914400" lvl="1" indent="-457200">
              <a:buFont typeface="+mj-lt"/>
              <a:buAutoNum type="arabicPeriod"/>
            </a:pPr>
            <a:r>
              <a:rPr lang="en-US" sz="2200" dirty="0">
                <a:solidFill>
                  <a:srgbClr val="000000"/>
                </a:solidFill>
              </a:rPr>
              <a:t>Smoothing splines - </a:t>
            </a:r>
            <a:r>
              <a:rPr lang="en-US" sz="2200" dirty="0">
                <a:solidFill>
                  <a:srgbClr val="000000"/>
                </a:solidFill>
                <a:latin typeface="American Typewriter"/>
                <a:cs typeface="American Typewriter"/>
              </a:rPr>
              <a:t>gam(…,family=binomial)</a:t>
            </a:r>
          </a:p>
        </p:txBody>
      </p:sp>
      <p:pic>
        <p:nvPicPr>
          <p:cNvPr id="3" name="Picture 2" descr="Nonlinea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3778" y="2089613"/>
            <a:ext cx="4564591" cy="3319703"/>
          </a:xfrm>
          <a:prstGeom prst="rect">
            <a:avLst/>
          </a:prstGeom>
        </p:spPr>
      </p:pic>
    </p:spTree>
    <p:extLst>
      <p:ext uri="{BB962C8B-B14F-4D97-AF65-F5344CB8AC3E}">
        <p14:creationId xmlns:p14="http://schemas.microsoft.com/office/powerpoint/2010/main" val="3079102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atterplot.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636" y="2085701"/>
            <a:ext cx="8243888" cy="4577330"/>
          </a:xfrm>
          <a:prstGeom prst="rect">
            <a:avLst/>
          </a:prstGeom>
        </p:spPr>
      </p:pic>
      <p:sp>
        <p:nvSpPr>
          <p:cNvPr id="2" name="Title 1"/>
          <p:cNvSpPr>
            <a:spLocks noGrp="1"/>
          </p:cNvSpPr>
          <p:nvPr>
            <p:ph type="title"/>
          </p:nvPr>
        </p:nvSpPr>
        <p:spPr/>
        <p:txBody>
          <a:bodyPr>
            <a:normAutofit/>
          </a:bodyPr>
          <a:lstStyle/>
          <a:p>
            <a:r>
              <a:rPr lang="en-US" dirty="0"/>
              <a:t>Car Crashes Data</a:t>
            </a:r>
          </a:p>
        </p:txBody>
      </p:sp>
      <p:sp>
        <p:nvSpPr>
          <p:cNvPr id="13" name="TextBox 12"/>
          <p:cNvSpPr txBox="1"/>
          <p:nvPr/>
        </p:nvSpPr>
        <p:spPr>
          <a:xfrm>
            <a:off x="900112" y="1962788"/>
            <a:ext cx="7345362" cy="430887"/>
          </a:xfrm>
          <a:prstGeom prst="rect">
            <a:avLst/>
          </a:prstGeom>
          <a:noFill/>
        </p:spPr>
        <p:txBody>
          <a:bodyPr wrap="square" rtlCol="0">
            <a:spAutoFit/>
          </a:bodyPr>
          <a:lstStyle/>
          <a:p>
            <a:r>
              <a:rPr lang="en-US" sz="2200" dirty="0"/>
              <a:t>How do we even explore the data?  Scatterplots have issues.</a:t>
            </a:r>
          </a:p>
        </p:txBody>
      </p:sp>
    </p:spTree>
    <p:extLst>
      <p:ext uri="{BB962C8B-B14F-4D97-AF65-F5344CB8AC3E}">
        <p14:creationId xmlns:p14="http://schemas.microsoft.com/office/powerpoint/2010/main" val="988033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Logistic Regression</a:t>
            </a:r>
          </a:p>
        </p:txBody>
      </p:sp>
      <p:sp>
        <p:nvSpPr>
          <p:cNvPr id="24" name="TextBox 23"/>
          <p:cNvSpPr txBox="1"/>
          <p:nvPr/>
        </p:nvSpPr>
        <p:spPr>
          <a:xfrm>
            <a:off x="836612" y="1942186"/>
            <a:ext cx="7281862" cy="430887"/>
          </a:xfrm>
          <a:prstGeom prst="rect">
            <a:avLst/>
          </a:prstGeom>
          <a:noFill/>
        </p:spPr>
        <p:txBody>
          <a:bodyPr wrap="square" rtlCol="0">
            <a:spAutoFit/>
          </a:bodyPr>
          <a:lstStyle/>
          <a:p>
            <a:r>
              <a:rPr lang="en-US" sz="2200" dirty="0">
                <a:solidFill>
                  <a:srgbClr val="FF0000"/>
                </a:solidFill>
              </a:rPr>
              <a:t>Logistic Regression Model:</a:t>
            </a:r>
            <a:endParaRPr lang="en-US" sz="2200" dirty="0"/>
          </a:p>
        </p:txBody>
      </p:sp>
      <p:sp>
        <p:nvSpPr>
          <p:cNvPr id="17" name="TextBox 16"/>
          <p:cNvSpPr txBox="1"/>
          <p:nvPr/>
        </p:nvSpPr>
        <p:spPr>
          <a:xfrm>
            <a:off x="836612" y="3897234"/>
            <a:ext cx="7281862" cy="769441"/>
          </a:xfrm>
          <a:prstGeom prst="rect">
            <a:avLst/>
          </a:prstGeom>
          <a:noFill/>
        </p:spPr>
        <p:txBody>
          <a:bodyPr wrap="square" rtlCol="0">
            <a:spAutoFit/>
          </a:bodyPr>
          <a:lstStyle/>
          <a:p>
            <a:pPr marL="914400" lvl="1" indent="-457200">
              <a:buFont typeface="+mj-lt"/>
              <a:buAutoNum type="arabicPeriod"/>
            </a:pPr>
            <a:r>
              <a:rPr lang="en-US" sz="2200" dirty="0">
                <a:solidFill>
                  <a:srgbClr val="000000"/>
                </a:solidFill>
              </a:rPr>
              <a:t>Independence</a:t>
            </a:r>
          </a:p>
          <a:p>
            <a:pPr marL="914400" lvl="1" indent="-457200">
              <a:buFont typeface="+mj-lt"/>
              <a:buAutoNum type="arabicPeriod"/>
            </a:pPr>
            <a:r>
              <a:rPr lang="en-US" sz="2200" dirty="0">
                <a:solidFill>
                  <a:srgbClr val="000000"/>
                </a:solidFill>
              </a:rPr>
              <a:t>Monotone in x’s.</a:t>
            </a:r>
          </a:p>
        </p:txBody>
      </p:sp>
      <p:sp>
        <p:nvSpPr>
          <p:cNvPr id="35" name="TextBox 34"/>
          <p:cNvSpPr txBox="1"/>
          <p:nvPr/>
        </p:nvSpPr>
        <p:spPr>
          <a:xfrm>
            <a:off x="836612" y="3466347"/>
            <a:ext cx="7281862" cy="430887"/>
          </a:xfrm>
          <a:prstGeom prst="rect">
            <a:avLst/>
          </a:prstGeom>
          <a:noFill/>
        </p:spPr>
        <p:txBody>
          <a:bodyPr wrap="square" rtlCol="0">
            <a:spAutoFit/>
          </a:bodyPr>
          <a:lstStyle/>
          <a:p>
            <a:r>
              <a:rPr lang="en-US" sz="2200" dirty="0">
                <a:solidFill>
                  <a:srgbClr val="000000"/>
                </a:solidFill>
              </a:rPr>
              <a:t>What are the assumptions?</a:t>
            </a:r>
          </a:p>
        </p:txBody>
      </p:sp>
      <p:pic>
        <p:nvPicPr>
          <p:cNvPr id="4" name="Picture 3"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4186" y="2518833"/>
            <a:ext cx="2413000" cy="685800"/>
          </a:xfrm>
          <a:prstGeom prst="rect">
            <a:avLst/>
          </a:prstGeom>
        </p:spPr>
      </p:pic>
      <p:pic>
        <p:nvPicPr>
          <p:cNvPr id="22" name="Picture 21"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8810" y="2719576"/>
            <a:ext cx="1752600" cy="368300"/>
          </a:xfrm>
          <a:prstGeom prst="rect">
            <a:avLst/>
          </a:prstGeom>
        </p:spPr>
      </p:pic>
    </p:spTree>
    <p:extLst>
      <p:ext uri="{BB962C8B-B14F-4D97-AF65-F5344CB8AC3E}">
        <p14:creationId xmlns:p14="http://schemas.microsoft.com/office/powerpoint/2010/main" val="1152836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Probit</a:t>
            </a:r>
            <a:r>
              <a:rPr lang="en-US" dirty="0"/>
              <a:t> Regression</a:t>
            </a:r>
          </a:p>
        </p:txBody>
      </p:sp>
      <p:sp>
        <p:nvSpPr>
          <p:cNvPr id="35" name="TextBox 34"/>
          <p:cNvSpPr txBox="1"/>
          <p:nvPr/>
        </p:nvSpPr>
        <p:spPr>
          <a:xfrm>
            <a:off x="836612" y="1899436"/>
            <a:ext cx="7281862" cy="430887"/>
          </a:xfrm>
          <a:prstGeom prst="rect">
            <a:avLst/>
          </a:prstGeom>
          <a:noFill/>
        </p:spPr>
        <p:txBody>
          <a:bodyPr wrap="square" rtlCol="0">
            <a:spAutoFit/>
          </a:bodyPr>
          <a:lstStyle/>
          <a:p>
            <a:r>
              <a:rPr lang="en-US" sz="2200" dirty="0" err="1">
                <a:solidFill>
                  <a:srgbClr val="FF0000"/>
                </a:solidFill>
              </a:rPr>
              <a:t>Probit</a:t>
            </a:r>
            <a:r>
              <a:rPr lang="en-US" sz="2200" dirty="0">
                <a:solidFill>
                  <a:srgbClr val="FF0000"/>
                </a:solidFill>
              </a:rPr>
              <a:t> Regression Model:</a:t>
            </a:r>
          </a:p>
        </p:txBody>
      </p:sp>
      <p:grpSp>
        <p:nvGrpSpPr>
          <p:cNvPr id="3" name="Group 2"/>
          <p:cNvGrpSpPr/>
          <p:nvPr/>
        </p:nvGrpSpPr>
        <p:grpSpPr>
          <a:xfrm>
            <a:off x="836612" y="2391833"/>
            <a:ext cx="7281862" cy="1729810"/>
            <a:chOff x="836612" y="2391833"/>
            <a:chExt cx="7281862" cy="1729810"/>
          </a:xfrm>
        </p:grpSpPr>
        <p:sp>
          <p:nvSpPr>
            <p:cNvPr id="7" name="TextBox 6"/>
            <p:cNvSpPr txBox="1"/>
            <p:nvPr/>
          </p:nvSpPr>
          <p:spPr>
            <a:xfrm>
              <a:off x="836612" y="3690756"/>
              <a:ext cx="7281862" cy="430887"/>
            </a:xfrm>
            <a:prstGeom prst="rect">
              <a:avLst/>
            </a:prstGeom>
            <a:noFill/>
          </p:spPr>
          <p:txBody>
            <a:bodyPr wrap="square" rtlCol="0">
              <a:spAutoFit/>
            </a:bodyPr>
            <a:lstStyle/>
            <a:p>
              <a:r>
                <a:rPr lang="en-US" sz="2200" dirty="0">
                  <a:solidFill>
                    <a:srgbClr val="000000"/>
                  </a:solidFill>
                </a:rPr>
                <a:t>In R: </a:t>
              </a:r>
              <a:r>
                <a:rPr lang="en-US" sz="2200" dirty="0" err="1">
                  <a:solidFill>
                    <a:srgbClr val="000000"/>
                  </a:solidFill>
                  <a:latin typeface="American Typewriter"/>
                  <a:cs typeface="American Typewriter"/>
                </a:rPr>
                <a:t>glm</a:t>
              </a:r>
              <a:r>
                <a:rPr lang="en-US" sz="2200" dirty="0">
                  <a:solidFill>
                    <a:srgbClr val="000000"/>
                  </a:solidFill>
                  <a:latin typeface="American Typewriter"/>
                  <a:cs typeface="American Typewriter"/>
                </a:rPr>
                <a:t>(</a:t>
              </a:r>
              <a:r>
                <a:rPr lang="en-US" sz="2200" dirty="0" err="1">
                  <a:solidFill>
                    <a:srgbClr val="000000"/>
                  </a:solidFill>
                  <a:latin typeface="American Typewriter"/>
                  <a:cs typeface="American Typewriter"/>
                </a:rPr>
                <a:t>y~X,family</a:t>
              </a:r>
              <a:r>
                <a:rPr lang="en-US" sz="2200" dirty="0">
                  <a:solidFill>
                    <a:srgbClr val="000000"/>
                  </a:solidFill>
                  <a:latin typeface="American Typewriter"/>
                  <a:cs typeface="American Typewriter"/>
                </a:rPr>
                <a:t>=binomial(link=“</a:t>
              </a:r>
              <a:r>
                <a:rPr lang="en-US" sz="2200" dirty="0" err="1">
                  <a:solidFill>
                    <a:srgbClr val="000000"/>
                  </a:solidFill>
                  <a:latin typeface="American Typewriter"/>
                  <a:cs typeface="American Typewriter"/>
                </a:rPr>
                <a:t>probit</a:t>
              </a:r>
              <a:r>
                <a:rPr lang="en-US" sz="2200" dirty="0">
                  <a:solidFill>
                    <a:srgbClr val="000000"/>
                  </a:solidFill>
                  <a:latin typeface="American Typewriter"/>
                  <a:cs typeface="American Typewriter"/>
                </a:rPr>
                <a:t>”))</a:t>
              </a:r>
              <a:r>
                <a:rPr lang="en-US" sz="2200" dirty="0">
                  <a:solidFill>
                    <a:srgbClr val="000000"/>
                  </a:solidFill>
                </a:rPr>
                <a:t> </a:t>
              </a:r>
            </a:p>
          </p:txBody>
        </p:sp>
        <p:pic>
          <p:nvPicPr>
            <p:cNvPr id="5" name="Picture 4"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7100" y="2391833"/>
              <a:ext cx="2209800" cy="1143000"/>
            </a:xfrm>
            <a:prstGeom prst="rect">
              <a:avLst/>
            </a:prstGeom>
          </p:spPr>
        </p:pic>
      </p:grpSp>
      <p:sp>
        <p:nvSpPr>
          <p:cNvPr id="4" name="TextBox 3">
            <a:extLst>
              <a:ext uri="{FF2B5EF4-FFF2-40B4-BE49-F238E27FC236}">
                <a16:creationId xmlns:a16="http://schemas.microsoft.com/office/drawing/2014/main" id="{F0A587F8-173E-156D-387B-147DB45F51CB}"/>
              </a:ext>
            </a:extLst>
          </p:cNvPr>
          <p:cNvSpPr txBox="1"/>
          <p:nvPr/>
        </p:nvSpPr>
        <p:spPr>
          <a:xfrm>
            <a:off x="836612" y="4277566"/>
            <a:ext cx="7281862" cy="430887"/>
          </a:xfrm>
          <a:prstGeom prst="rect">
            <a:avLst/>
          </a:prstGeom>
          <a:noFill/>
        </p:spPr>
        <p:txBody>
          <a:bodyPr wrap="square" rtlCol="0">
            <a:spAutoFit/>
          </a:bodyPr>
          <a:lstStyle/>
          <a:p>
            <a:r>
              <a:rPr lang="en-US" sz="2200" dirty="0">
                <a:solidFill>
                  <a:srgbClr val="000000"/>
                </a:solidFill>
              </a:rPr>
              <a:t>What are the assumptions?</a:t>
            </a:r>
          </a:p>
        </p:txBody>
      </p:sp>
    </p:spTree>
    <p:extLst>
      <p:ext uri="{BB962C8B-B14F-4D97-AF65-F5344CB8AC3E}">
        <p14:creationId xmlns:p14="http://schemas.microsoft.com/office/powerpoint/2010/main" val="2505145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Probit</a:t>
            </a:r>
            <a:r>
              <a:rPr lang="en-US" dirty="0"/>
              <a:t> Regression</a:t>
            </a:r>
          </a:p>
        </p:txBody>
      </p:sp>
      <p:sp>
        <p:nvSpPr>
          <p:cNvPr id="35" name="TextBox 34"/>
          <p:cNvSpPr txBox="1"/>
          <p:nvPr/>
        </p:nvSpPr>
        <p:spPr>
          <a:xfrm>
            <a:off x="836612" y="1899436"/>
            <a:ext cx="7281862" cy="430887"/>
          </a:xfrm>
          <a:prstGeom prst="rect">
            <a:avLst/>
          </a:prstGeom>
          <a:noFill/>
        </p:spPr>
        <p:txBody>
          <a:bodyPr wrap="square" rtlCol="0">
            <a:spAutoFit/>
          </a:bodyPr>
          <a:lstStyle/>
          <a:p>
            <a:r>
              <a:rPr lang="en-US" sz="2200" dirty="0">
                <a:solidFill>
                  <a:srgbClr val="FF0000"/>
                </a:solidFill>
              </a:rPr>
              <a:t>Logistic vs. </a:t>
            </a:r>
            <a:r>
              <a:rPr lang="en-US" sz="2200" dirty="0" err="1">
                <a:solidFill>
                  <a:srgbClr val="FF0000"/>
                </a:solidFill>
              </a:rPr>
              <a:t>Probit</a:t>
            </a:r>
            <a:r>
              <a:rPr lang="en-US" sz="2200" dirty="0">
                <a:solidFill>
                  <a:srgbClr val="FF0000"/>
                </a:solidFill>
              </a:rPr>
              <a:t> Regression :</a:t>
            </a:r>
            <a:r>
              <a:rPr lang="en-US" sz="2200" dirty="0"/>
              <a:t> Is there a difference?</a:t>
            </a:r>
          </a:p>
        </p:txBody>
      </p:sp>
      <p:grpSp>
        <p:nvGrpSpPr>
          <p:cNvPr id="3" name="Group 2"/>
          <p:cNvGrpSpPr/>
          <p:nvPr/>
        </p:nvGrpSpPr>
        <p:grpSpPr>
          <a:xfrm>
            <a:off x="836612" y="2382648"/>
            <a:ext cx="7807855" cy="4164908"/>
            <a:chOff x="836612" y="2382648"/>
            <a:chExt cx="7807855" cy="4164908"/>
          </a:xfrm>
        </p:grpSpPr>
        <p:sp>
          <p:nvSpPr>
            <p:cNvPr id="13" name="TextBox 12"/>
            <p:cNvSpPr txBox="1"/>
            <p:nvPr/>
          </p:nvSpPr>
          <p:spPr>
            <a:xfrm>
              <a:off x="836612" y="2382648"/>
              <a:ext cx="7408862" cy="769441"/>
            </a:xfrm>
            <a:prstGeom prst="rect">
              <a:avLst/>
            </a:prstGeom>
            <a:noFill/>
          </p:spPr>
          <p:txBody>
            <a:bodyPr wrap="square" rtlCol="0">
              <a:spAutoFit/>
            </a:bodyPr>
            <a:lstStyle/>
            <a:p>
              <a:r>
                <a:rPr lang="en-US" sz="2200" dirty="0">
                  <a:solidFill>
                    <a:srgbClr val="000000"/>
                  </a:solidFill>
                </a:rPr>
                <a:t>Coefficients will be different, but probability curve will be about the same.</a:t>
              </a:r>
            </a:p>
          </p:txBody>
        </p:sp>
        <p:pic>
          <p:nvPicPr>
            <p:cNvPr id="4" name="Picture 3" descr="LogitVsProbi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840" y="2874433"/>
              <a:ext cx="5050544" cy="3673123"/>
            </a:xfrm>
            <a:prstGeom prst="rect">
              <a:avLst/>
            </a:prstGeom>
          </p:spPr>
        </p:pic>
        <p:pic>
          <p:nvPicPr>
            <p:cNvPr id="5" name="Picture 4"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3867" y="3763433"/>
              <a:ext cx="2260600" cy="1066800"/>
            </a:xfrm>
            <a:prstGeom prst="rect">
              <a:avLst/>
            </a:prstGeom>
          </p:spPr>
        </p:pic>
      </p:grpSp>
    </p:spTree>
    <p:extLst>
      <p:ext uri="{BB962C8B-B14F-4D97-AF65-F5344CB8AC3E}">
        <p14:creationId xmlns:p14="http://schemas.microsoft.com/office/powerpoint/2010/main" val="3535142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Probit</a:t>
            </a:r>
            <a:r>
              <a:rPr lang="en-US" dirty="0"/>
              <a:t> Regression</a:t>
            </a:r>
          </a:p>
        </p:txBody>
      </p:sp>
      <p:sp>
        <p:nvSpPr>
          <p:cNvPr id="35" name="TextBox 34"/>
          <p:cNvSpPr txBox="1"/>
          <p:nvPr/>
        </p:nvSpPr>
        <p:spPr>
          <a:xfrm>
            <a:off x="836612" y="1899436"/>
            <a:ext cx="7281862" cy="430887"/>
          </a:xfrm>
          <a:prstGeom prst="rect">
            <a:avLst/>
          </a:prstGeom>
          <a:noFill/>
        </p:spPr>
        <p:txBody>
          <a:bodyPr wrap="square" rtlCol="0">
            <a:spAutoFit/>
          </a:bodyPr>
          <a:lstStyle/>
          <a:p>
            <a:r>
              <a:rPr lang="en-US" sz="2200" dirty="0">
                <a:solidFill>
                  <a:srgbClr val="FF0000"/>
                </a:solidFill>
              </a:rPr>
              <a:t>Logistic vs. </a:t>
            </a:r>
            <a:r>
              <a:rPr lang="en-US" sz="2200" dirty="0" err="1">
                <a:solidFill>
                  <a:srgbClr val="FF0000"/>
                </a:solidFill>
              </a:rPr>
              <a:t>Probit</a:t>
            </a:r>
            <a:r>
              <a:rPr lang="en-US" sz="2200" dirty="0">
                <a:solidFill>
                  <a:srgbClr val="FF0000"/>
                </a:solidFill>
              </a:rPr>
              <a:t> Regression :</a:t>
            </a:r>
          </a:p>
        </p:txBody>
      </p:sp>
      <p:graphicFrame>
        <p:nvGraphicFramePr>
          <p:cNvPr id="11" name="Table 10"/>
          <p:cNvGraphicFramePr>
            <a:graphicFrameLocks noGrp="1"/>
          </p:cNvGraphicFramePr>
          <p:nvPr>
            <p:extLst>
              <p:ext uri="{D42A27DB-BD31-4B8C-83A1-F6EECF244321}">
                <p14:modId xmlns:p14="http://schemas.microsoft.com/office/powerpoint/2010/main" val="3615379991"/>
              </p:ext>
            </p:extLst>
          </p:nvPr>
        </p:nvGraphicFramePr>
        <p:xfrm>
          <a:off x="836612" y="3557990"/>
          <a:ext cx="7218363" cy="1381760"/>
        </p:xfrm>
        <a:graphic>
          <a:graphicData uri="http://schemas.openxmlformats.org/drawingml/2006/table">
            <a:tbl>
              <a:tblPr firstRow="1" bandRow="1">
                <a:tableStyleId>{2D5ABB26-0587-4C30-8999-92F81FD0307C}</a:tableStyleId>
              </a:tblPr>
              <a:tblGrid>
                <a:gridCol w="2406121">
                  <a:extLst>
                    <a:ext uri="{9D8B030D-6E8A-4147-A177-3AD203B41FA5}">
                      <a16:colId xmlns:a16="http://schemas.microsoft.com/office/drawing/2014/main" val="20000"/>
                    </a:ext>
                  </a:extLst>
                </a:gridCol>
                <a:gridCol w="2406121">
                  <a:extLst>
                    <a:ext uri="{9D8B030D-6E8A-4147-A177-3AD203B41FA5}">
                      <a16:colId xmlns:a16="http://schemas.microsoft.com/office/drawing/2014/main" val="20001"/>
                    </a:ext>
                  </a:extLst>
                </a:gridCol>
                <a:gridCol w="2406121">
                  <a:extLst>
                    <a:ext uri="{9D8B030D-6E8A-4147-A177-3AD203B41FA5}">
                      <a16:colId xmlns:a16="http://schemas.microsoft.com/office/drawing/2014/main" val="20002"/>
                    </a:ext>
                  </a:extLst>
                </a:gridCol>
              </a:tblGrid>
              <a:tr h="370840">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a:t>Advantages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a:t>Disadvantages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Logistic</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Interpretability</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No </a:t>
                      </a:r>
                      <a:r>
                        <a:rPr lang="en-US" dirty="0" err="1"/>
                        <a:t>conjugacy</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r>
                        <a:rPr lang="en-US" dirty="0" err="1"/>
                        <a:t>Probit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err="1"/>
                        <a:t>Conjugacy</a:t>
                      </a:r>
                      <a:r>
                        <a:rPr lang="en-US" dirty="0"/>
                        <a:t> in Bayesian Model</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Can</a:t>
                      </a:r>
                      <a:r>
                        <a:rPr lang="en-US" baseline="0" dirty="0"/>
                        <a:t> only interpret sign of coefficients.</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02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Expectation for Car Crashes Analysis</a:t>
            </a:r>
          </a:p>
        </p:txBody>
      </p:sp>
      <p:sp>
        <p:nvSpPr>
          <p:cNvPr id="5" name="TextBox 4"/>
          <p:cNvSpPr txBox="1"/>
          <p:nvPr/>
        </p:nvSpPr>
        <p:spPr>
          <a:xfrm>
            <a:off x="836612" y="1899436"/>
            <a:ext cx="7281862" cy="2585323"/>
          </a:xfrm>
          <a:prstGeom prst="rect">
            <a:avLst/>
          </a:prstGeom>
          <a:noFill/>
        </p:spPr>
        <p:txBody>
          <a:bodyPr wrap="square" rtlCol="0">
            <a:spAutoFit/>
          </a:bodyPr>
          <a:lstStyle/>
          <a:p>
            <a:pPr marL="457200" indent="-457200">
              <a:buFont typeface="+mj-lt"/>
              <a:buAutoNum type="arabicPeriod"/>
            </a:pPr>
            <a:r>
              <a:rPr lang="en-US" dirty="0"/>
              <a:t>Clean the data – you’ll have to make decisions on</a:t>
            </a:r>
          </a:p>
          <a:p>
            <a:pPr marL="914400" lvl="1" indent="-457200">
              <a:buFont typeface="Arial"/>
              <a:buChar char="•"/>
            </a:pPr>
            <a:r>
              <a:rPr lang="en-US" dirty="0"/>
              <a:t>Should some categories be combined?</a:t>
            </a:r>
          </a:p>
          <a:p>
            <a:pPr marL="457200" indent="-457200">
              <a:buFont typeface="+mj-lt"/>
              <a:buAutoNum type="arabicPeriod"/>
            </a:pPr>
            <a:r>
              <a:rPr lang="en-US" dirty="0"/>
              <a:t>Determine a method for the car crashes dataset.</a:t>
            </a:r>
          </a:p>
          <a:p>
            <a:pPr marL="914400" lvl="1" indent="-457200">
              <a:buFont typeface="Arial"/>
              <a:buChar char="•"/>
            </a:pPr>
            <a:r>
              <a:rPr lang="en-US" dirty="0"/>
              <a:t>Justify which variables are in the model.</a:t>
            </a:r>
          </a:p>
          <a:p>
            <a:pPr marL="914400" lvl="1" indent="-457200">
              <a:buFont typeface="Arial"/>
              <a:buChar char="•"/>
            </a:pPr>
            <a:r>
              <a:rPr lang="en-US" dirty="0"/>
              <a:t>Justify linear vs. non-linear effects.</a:t>
            </a:r>
          </a:p>
          <a:p>
            <a:pPr marL="457200" indent="-457200">
              <a:buFont typeface="+mj-lt"/>
              <a:buAutoNum type="arabicPeriod"/>
            </a:pPr>
            <a:r>
              <a:rPr lang="en-US" dirty="0"/>
              <a:t>Fit your chosen model and report:</a:t>
            </a:r>
          </a:p>
          <a:p>
            <a:pPr marL="914400" lvl="1" indent="-457200">
              <a:buFont typeface="Arial"/>
              <a:buChar char="•"/>
            </a:pPr>
            <a:r>
              <a:rPr lang="en-US" dirty="0"/>
              <a:t>Effects and confidence intervals – be sure to interpret these appropriately.</a:t>
            </a:r>
          </a:p>
          <a:p>
            <a:pPr marL="914400" lvl="1" indent="-457200">
              <a:buFont typeface="Arial"/>
              <a:buChar char="•"/>
            </a:pPr>
            <a:r>
              <a:rPr lang="en-US" dirty="0"/>
              <a:t>Compare probabilities of different </a:t>
            </a:r>
            <a:r>
              <a:rPr lang="en-US"/>
              <a:t>groups.</a:t>
            </a:r>
            <a:endParaRPr lang="en-US" dirty="0"/>
          </a:p>
        </p:txBody>
      </p:sp>
    </p:spTree>
    <p:extLst>
      <p:ext uri="{BB962C8B-B14F-4D97-AF65-F5344CB8AC3E}">
        <p14:creationId xmlns:p14="http://schemas.microsoft.com/office/powerpoint/2010/main" val="1670201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Car Crashes Data</a:t>
            </a:r>
          </a:p>
        </p:txBody>
      </p:sp>
      <p:sp>
        <p:nvSpPr>
          <p:cNvPr id="13" name="TextBox 12"/>
          <p:cNvSpPr txBox="1"/>
          <p:nvPr/>
        </p:nvSpPr>
        <p:spPr>
          <a:xfrm>
            <a:off x="900112" y="1962788"/>
            <a:ext cx="7345362" cy="430887"/>
          </a:xfrm>
          <a:prstGeom prst="rect">
            <a:avLst/>
          </a:prstGeom>
          <a:noFill/>
        </p:spPr>
        <p:txBody>
          <a:bodyPr wrap="square" rtlCol="0">
            <a:spAutoFit/>
          </a:bodyPr>
          <a:lstStyle/>
          <a:p>
            <a:r>
              <a:rPr lang="en-US" sz="2200" dirty="0"/>
              <a:t>How do we even explore the data?</a:t>
            </a:r>
          </a:p>
        </p:txBody>
      </p:sp>
      <p:sp>
        <p:nvSpPr>
          <p:cNvPr id="17" name="TextBox 16"/>
          <p:cNvSpPr txBox="1"/>
          <p:nvPr/>
        </p:nvSpPr>
        <p:spPr>
          <a:xfrm>
            <a:off x="900112" y="2367294"/>
            <a:ext cx="7345362" cy="430887"/>
          </a:xfrm>
          <a:prstGeom prst="rect">
            <a:avLst/>
          </a:prstGeom>
          <a:noFill/>
        </p:spPr>
        <p:txBody>
          <a:bodyPr wrap="square" rtlCol="0">
            <a:spAutoFit/>
          </a:bodyPr>
          <a:lstStyle/>
          <a:p>
            <a:pPr marL="914400" lvl="1" indent="-457200">
              <a:buFont typeface="+mj-lt"/>
              <a:buAutoNum type="arabicPeriod"/>
            </a:pPr>
            <a:r>
              <a:rPr lang="en-US" sz="2200" dirty="0"/>
              <a:t>Side-by-side Boxplots</a:t>
            </a:r>
          </a:p>
        </p:txBody>
      </p:sp>
      <p:pic>
        <p:nvPicPr>
          <p:cNvPr id="3" name="Picture 2" descr="SideBySideBoxplot.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524" y="2902855"/>
            <a:ext cx="6216952" cy="3451895"/>
          </a:xfrm>
          <a:prstGeom prst="rect">
            <a:avLst/>
          </a:prstGeom>
        </p:spPr>
      </p:pic>
    </p:spTree>
    <p:extLst>
      <p:ext uri="{BB962C8B-B14F-4D97-AF65-F5344CB8AC3E}">
        <p14:creationId xmlns:p14="http://schemas.microsoft.com/office/powerpoint/2010/main" val="2183842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Car Crashes Data</a:t>
            </a:r>
          </a:p>
        </p:txBody>
      </p:sp>
      <p:sp>
        <p:nvSpPr>
          <p:cNvPr id="13" name="TextBox 12"/>
          <p:cNvSpPr txBox="1"/>
          <p:nvPr/>
        </p:nvSpPr>
        <p:spPr>
          <a:xfrm>
            <a:off x="900112" y="1962788"/>
            <a:ext cx="7345362" cy="430887"/>
          </a:xfrm>
          <a:prstGeom prst="rect">
            <a:avLst/>
          </a:prstGeom>
          <a:noFill/>
        </p:spPr>
        <p:txBody>
          <a:bodyPr wrap="square" rtlCol="0">
            <a:spAutoFit/>
          </a:bodyPr>
          <a:lstStyle/>
          <a:p>
            <a:r>
              <a:rPr lang="en-US" sz="2200" dirty="0"/>
              <a:t>How do we even explore the data?</a:t>
            </a:r>
          </a:p>
        </p:txBody>
      </p:sp>
      <p:sp>
        <p:nvSpPr>
          <p:cNvPr id="17" name="TextBox 16"/>
          <p:cNvSpPr txBox="1"/>
          <p:nvPr/>
        </p:nvSpPr>
        <p:spPr>
          <a:xfrm>
            <a:off x="900112" y="2367294"/>
            <a:ext cx="7345362" cy="430887"/>
          </a:xfrm>
          <a:prstGeom prst="rect">
            <a:avLst/>
          </a:prstGeom>
          <a:noFill/>
        </p:spPr>
        <p:txBody>
          <a:bodyPr wrap="square" rtlCol="0">
            <a:spAutoFit/>
          </a:bodyPr>
          <a:lstStyle/>
          <a:p>
            <a:pPr marL="914400" lvl="1" indent="-457200">
              <a:buFont typeface="+mj-lt"/>
              <a:buAutoNum type="arabicPeriod" startAt="2"/>
            </a:pPr>
            <a:r>
              <a:rPr lang="en-US" sz="2200" dirty="0"/>
              <a:t>Jittered Scatterplots</a:t>
            </a:r>
          </a:p>
        </p:txBody>
      </p:sp>
      <p:pic>
        <p:nvPicPr>
          <p:cNvPr id="4" name="Picture 3" descr="JitterPl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158" y="2878392"/>
            <a:ext cx="7914105" cy="3353165"/>
          </a:xfrm>
          <a:prstGeom prst="rect">
            <a:avLst/>
          </a:prstGeom>
        </p:spPr>
      </p:pic>
    </p:spTree>
    <p:extLst>
      <p:ext uri="{BB962C8B-B14F-4D97-AF65-F5344CB8AC3E}">
        <p14:creationId xmlns:p14="http://schemas.microsoft.com/office/powerpoint/2010/main" val="377255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atterSmooth.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112" y="2691191"/>
            <a:ext cx="7166881" cy="3979333"/>
          </a:xfrm>
          <a:prstGeom prst="rect">
            <a:avLst/>
          </a:prstGeom>
        </p:spPr>
      </p:pic>
      <p:sp>
        <p:nvSpPr>
          <p:cNvPr id="2" name="Title 1"/>
          <p:cNvSpPr>
            <a:spLocks noGrp="1"/>
          </p:cNvSpPr>
          <p:nvPr>
            <p:ph type="title"/>
          </p:nvPr>
        </p:nvSpPr>
        <p:spPr/>
        <p:txBody>
          <a:bodyPr>
            <a:normAutofit/>
          </a:bodyPr>
          <a:lstStyle/>
          <a:p>
            <a:r>
              <a:rPr lang="en-US" dirty="0"/>
              <a:t>Car Crashes Data</a:t>
            </a:r>
          </a:p>
        </p:txBody>
      </p:sp>
      <p:sp>
        <p:nvSpPr>
          <p:cNvPr id="13" name="TextBox 12"/>
          <p:cNvSpPr txBox="1"/>
          <p:nvPr/>
        </p:nvSpPr>
        <p:spPr>
          <a:xfrm>
            <a:off x="900112" y="1962788"/>
            <a:ext cx="7345362" cy="430887"/>
          </a:xfrm>
          <a:prstGeom prst="rect">
            <a:avLst/>
          </a:prstGeom>
          <a:noFill/>
        </p:spPr>
        <p:txBody>
          <a:bodyPr wrap="square" rtlCol="0">
            <a:spAutoFit/>
          </a:bodyPr>
          <a:lstStyle/>
          <a:p>
            <a:r>
              <a:rPr lang="en-US" sz="2200" dirty="0"/>
              <a:t>How do we even explore the data?</a:t>
            </a:r>
          </a:p>
        </p:txBody>
      </p:sp>
      <p:sp>
        <p:nvSpPr>
          <p:cNvPr id="17" name="TextBox 16"/>
          <p:cNvSpPr txBox="1"/>
          <p:nvPr/>
        </p:nvSpPr>
        <p:spPr>
          <a:xfrm>
            <a:off x="900112" y="2367294"/>
            <a:ext cx="7345362" cy="430887"/>
          </a:xfrm>
          <a:prstGeom prst="rect">
            <a:avLst/>
          </a:prstGeom>
          <a:noFill/>
        </p:spPr>
        <p:txBody>
          <a:bodyPr wrap="square" rtlCol="0">
            <a:spAutoFit/>
          </a:bodyPr>
          <a:lstStyle/>
          <a:p>
            <a:pPr marL="914400" lvl="1" indent="-457200">
              <a:buFont typeface="+mj-lt"/>
              <a:buAutoNum type="arabicPeriod" startAt="3"/>
            </a:pPr>
            <a:r>
              <a:rPr lang="en-US" sz="2200" dirty="0"/>
              <a:t>Smooth fit to scatterplot</a:t>
            </a:r>
          </a:p>
        </p:txBody>
      </p:sp>
    </p:spTree>
    <p:extLst>
      <p:ext uri="{BB962C8B-B14F-4D97-AF65-F5344CB8AC3E}">
        <p14:creationId xmlns:p14="http://schemas.microsoft.com/office/powerpoint/2010/main" val="1305100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Car Crashes Data</a:t>
            </a:r>
          </a:p>
        </p:txBody>
      </p:sp>
      <p:sp>
        <p:nvSpPr>
          <p:cNvPr id="13" name="TextBox 12"/>
          <p:cNvSpPr txBox="1"/>
          <p:nvPr/>
        </p:nvSpPr>
        <p:spPr>
          <a:xfrm>
            <a:off x="900112" y="1962788"/>
            <a:ext cx="7345362" cy="430887"/>
          </a:xfrm>
          <a:prstGeom prst="rect">
            <a:avLst/>
          </a:prstGeom>
          <a:noFill/>
        </p:spPr>
        <p:txBody>
          <a:bodyPr wrap="square" rtlCol="0">
            <a:spAutoFit/>
          </a:bodyPr>
          <a:lstStyle/>
          <a:p>
            <a:r>
              <a:rPr lang="en-US" sz="2200" dirty="0"/>
              <a:t>How do we even explore the data?</a:t>
            </a:r>
          </a:p>
        </p:txBody>
      </p:sp>
      <p:sp>
        <p:nvSpPr>
          <p:cNvPr id="17" name="TextBox 16"/>
          <p:cNvSpPr txBox="1"/>
          <p:nvPr/>
        </p:nvSpPr>
        <p:spPr>
          <a:xfrm>
            <a:off x="900112" y="2367294"/>
            <a:ext cx="7345362" cy="430887"/>
          </a:xfrm>
          <a:prstGeom prst="rect">
            <a:avLst/>
          </a:prstGeom>
          <a:noFill/>
        </p:spPr>
        <p:txBody>
          <a:bodyPr wrap="square" rtlCol="0">
            <a:spAutoFit/>
          </a:bodyPr>
          <a:lstStyle/>
          <a:p>
            <a:pPr marL="914400" lvl="1" indent="-457200">
              <a:buFont typeface="+mj-lt"/>
              <a:buAutoNum type="arabicPeriod" startAt="4"/>
            </a:pPr>
            <a:r>
              <a:rPr lang="en-US" sz="2200" dirty="0"/>
              <a:t>Cross Tabulations</a:t>
            </a:r>
          </a:p>
        </p:txBody>
      </p:sp>
      <p:pic>
        <p:nvPicPr>
          <p:cNvPr id="3" name="Picture 2"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8700" y="3163637"/>
            <a:ext cx="4546600" cy="1054100"/>
          </a:xfrm>
          <a:prstGeom prst="rect">
            <a:avLst/>
          </a:prstGeom>
        </p:spPr>
      </p:pic>
    </p:spTree>
    <p:extLst>
      <p:ext uri="{BB962C8B-B14F-4D97-AF65-F5344CB8AC3E}">
        <p14:creationId xmlns:p14="http://schemas.microsoft.com/office/powerpoint/2010/main" val="3045024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Car Crashes Data</a:t>
            </a:r>
          </a:p>
        </p:txBody>
      </p:sp>
      <p:sp>
        <p:nvSpPr>
          <p:cNvPr id="13" name="TextBox 12"/>
          <p:cNvSpPr txBox="1"/>
          <p:nvPr/>
        </p:nvSpPr>
        <p:spPr>
          <a:xfrm>
            <a:off x="900112" y="1962788"/>
            <a:ext cx="7345362" cy="430887"/>
          </a:xfrm>
          <a:prstGeom prst="rect">
            <a:avLst/>
          </a:prstGeom>
          <a:noFill/>
        </p:spPr>
        <p:txBody>
          <a:bodyPr wrap="square" rtlCol="0">
            <a:spAutoFit/>
          </a:bodyPr>
          <a:lstStyle/>
          <a:p>
            <a:r>
              <a:rPr lang="en-US" sz="2200" dirty="0"/>
              <a:t>What are the challenges with the Car Crashes data?</a:t>
            </a:r>
          </a:p>
        </p:txBody>
      </p:sp>
      <p:sp>
        <p:nvSpPr>
          <p:cNvPr id="17" name="TextBox 16"/>
          <p:cNvSpPr txBox="1"/>
          <p:nvPr/>
        </p:nvSpPr>
        <p:spPr>
          <a:xfrm>
            <a:off x="900112" y="2367294"/>
            <a:ext cx="7345362" cy="1107996"/>
          </a:xfrm>
          <a:prstGeom prst="rect">
            <a:avLst/>
          </a:prstGeom>
          <a:noFill/>
        </p:spPr>
        <p:txBody>
          <a:bodyPr wrap="square" rtlCol="0">
            <a:spAutoFit/>
          </a:bodyPr>
          <a:lstStyle/>
          <a:p>
            <a:pPr marL="914400" lvl="1" indent="-457200">
              <a:buFont typeface="+mj-lt"/>
              <a:buAutoNum type="arabicPeriod"/>
            </a:pPr>
            <a:r>
              <a:rPr lang="en-US" sz="2200" dirty="0"/>
              <a:t>0/1 Categorical Response.</a:t>
            </a:r>
          </a:p>
          <a:p>
            <a:pPr marL="914400" lvl="1" indent="-457200">
              <a:buFont typeface="+mj-lt"/>
              <a:buAutoNum type="arabicPeriod"/>
            </a:pPr>
            <a:r>
              <a:rPr lang="en-US" sz="2200" dirty="0"/>
              <a:t>Lots of variables (fine line b/n quantitative and categorical).</a:t>
            </a:r>
          </a:p>
        </p:txBody>
      </p:sp>
      <p:sp>
        <p:nvSpPr>
          <p:cNvPr id="19" name="TextBox 18"/>
          <p:cNvSpPr txBox="1"/>
          <p:nvPr/>
        </p:nvSpPr>
        <p:spPr>
          <a:xfrm>
            <a:off x="900112" y="3381647"/>
            <a:ext cx="7345362" cy="2800767"/>
          </a:xfrm>
          <a:prstGeom prst="rect">
            <a:avLst/>
          </a:prstGeom>
          <a:noFill/>
        </p:spPr>
        <p:txBody>
          <a:bodyPr wrap="square" rtlCol="0">
            <a:spAutoFit/>
          </a:bodyPr>
          <a:lstStyle/>
          <a:p>
            <a:r>
              <a:rPr lang="en-US" sz="2200" dirty="0"/>
              <a:t>This unit is all about dealing with binary categorical responses.  This is referred to as classification.</a:t>
            </a:r>
          </a:p>
          <a:p>
            <a:endParaRPr lang="en-US" sz="2200" dirty="0"/>
          </a:p>
          <a:p>
            <a:r>
              <a:rPr lang="en-US" sz="2200" dirty="0"/>
              <a:t>Possible Approaches:</a:t>
            </a:r>
          </a:p>
          <a:p>
            <a:pPr marL="914400" lvl="1" indent="-457200">
              <a:buFont typeface="+mj-lt"/>
              <a:buAutoNum type="arabicPeriod"/>
            </a:pPr>
            <a:r>
              <a:rPr lang="en-US" sz="2200" dirty="0"/>
              <a:t>Logistic Regression</a:t>
            </a:r>
          </a:p>
          <a:p>
            <a:pPr marL="914400" lvl="1" indent="-457200">
              <a:buFont typeface="+mj-lt"/>
              <a:buAutoNum type="arabicPeriod"/>
            </a:pPr>
            <a:r>
              <a:rPr lang="en-US" sz="2200" dirty="0" err="1"/>
              <a:t>Probit</a:t>
            </a:r>
            <a:r>
              <a:rPr lang="en-US" sz="2200" dirty="0"/>
              <a:t> Regression</a:t>
            </a:r>
          </a:p>
          <a:p>
            <a:pPr marL="914400" lvl="1" indent="-457200">
              <a:buFont typeface="+mj-lt"/>
              <a:buAutoNum type="arabicPeriod"/>
            </a:pPr>
            <a:r>
              <a:rPr lang="en-US" sz="2200" dirty="0"/>
              <a:t>Various Machine Learning Algorithms (next analysis)</a:t>
            </a:r>
          </a:p>
        </p:txBody>
      </p:sp>
    </p:spTree>
    <p:extLst>
      <p:ext uri="{BB962C8B-B14F-4D97-AF65-F5344CB8AC3E}">
        <p14:creationId xmlns:p14="http://schemas.microsoft.com/office/powerpoint/2010/main" val="2053795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Not Linear Regression?</a:t>
            </a:r>
          </a:p>
        </p:txBody>
      </p:sp>
      <p:grpSp>
        <p:nvGrpSpPr>
          <p:cNvPr id="5" name="Group 4"/>
          <p:cNvGrpSpPr/>
          <p:nvPr/>
        </p:nvGrpSpPr>
        <p:grpSpPr>
          <a:xfrm>
            <a:off x="900112" y="1962788"/>
            <a:ext cx="7345362" cy="2329106"/>
            <a:chOff x="900112" y="1962788"/>
            <a:chExt cx="7345362" cy="2329106"/>
          </a:xfrm>
        </p:grpSpPr>
        <p:sp>
          <p:nvSpPr>
            <p:cNvPr id="13" name="TextBox 12"/>
            <p:cNvSpPr txBox="1"/>
            <p:nvPr/>
          </p:nvSpPr>
          <p:spPr>
            <a:xfrm>
              <a:off x="900112" y="1962788"/>
              <a:ext cx="7345362" cy="430887"/>
            </a:xfrm>
            <a:prstGeom prst="rect">
              <a:avLst/>
            </a:prstGeom>
            <a:noFill/>
          </p:spPr>
          <p:txBody>
            <a:bodyPr wrap="square" rtlCol="0">
              <a:spAutoFit/>
            </a:bodyPr>
            <a:lstStyle/>
            <a:p>
              <a:r>
                <a:rPr lang="en-US" sz="2200" dirty="0"/>
                <a:t>Why can’t we just define:</a:t>
              </a:r>
            </a:p>
          </p:txBody>
        </p:sp>
        <p:sp>
          <p:nvSpPr>
            <p:cNvPr id="7" name="TextBox 6"/>
            <p:cNvSpPr txBox="1"/>
            <p:nvPr/>
          </p:nvSpPr>
          <p:spPr>
            <a:xfrm>
              <a:off x="900112" y="3390766"/>
              <a:ext cx="7345362" cy="430887"/>
            </a:xfrm>
            <a:prstGeom prst="rect">
              <a:avLst/>
            </a:prstGeom>
            <a:noFill/>
          </p:spPr>
          <p:txBody>
            <a:bodyPr wrap="square" rtlCol="0">
              <a:spAutoFit/>
            </a:bodyPr>
            <a:lstStyle/>
            <a:p>
              <a:r>
                <a:rPr lang="en-US" sz="2200" dirty="0"/>
                <a:t>then use:</a:t>
              </a:r>
            </a:p>
          </p:txBody>
        </p:sp>
        <p:pic>
          <p:nvPicPr>
            <p:cNvPr id="4" name="Picture 3"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533" y="3948994"/>
              <a:ext cx="2260600" cy="342900"/>
            </a:xfrm>
            <a:prstGeom prst="rect">
              <a:avLst/>
            </a:prstGeom>
          </p:spPr>
        </p:pic>
      </p:grpSp>
      <p:grpSp>
        <p:nvGrpSpPr>
          <p:cNvPr id="8" name="Group 7"/>
          <p:cNvGrpSpPr/>
          <p:nvPr/>
        </p:nvGrpSpPr>
        <p:grpSpPr>
          <a:xfrm>
            <a:off x="900112" y="4509777"/>
            <a:ext cx="7345362" cy="1107996"/>
            <a:chOff x="900112" y="4509777"/>
            <a:chExt cx="7345362" cy="1107996"/>
          </a:xfrm>
        </p:grpSpPr>
        <p:sp>
          <p:nvSpPr>
            <p:cNvPr id="10" name="TextBox 9"/>
            <p:cNvSpPr txBox="1"/>
            <p:nvPr/>
          </p:nvSpPr>
          <p:spPr>
            <a:xfrm>
              <a:off x="900112" y="4509777"/>
              <a:ext cx="7345362" cy="1107996"/>
            </a:xfrm>
            <a:prstGeom prst="rect">
              <a:avLst/>
            </a:prstGeom>
            <a:noFill/>
          </p:spPr>
          <p:txBody>
            <a:bodyPr wrap="square" rtlCol="0">
              <a:spAutoFit/>
            </a:bodyPr>
            <a:lstStyle/>
            <a:p>
              <a:r>
                <a:rPr lang="en-US" sz="2200" dirty="0"/>
                <a:t>Because:</a:t>
              </a:r>
            </a:p>
            <a:p>
              <a:pPr marL="914400" lvl="1" indent="-457200">
                <a:buFont typeface="+mj-lt"/>
                <a:buAutoNum type="arabicPeriod"/>
              </a:pPr>
              <a:r>
                <a:rPr lang="en-US" sz="2200" dirty="0"/>
                <a:t>Predictions                       .</a:t>
              </a:r>
            </a:p>
            <a:p>
              <a:pPr marL="914400" lvl="1" indent="-457200">
                <a:buFont typeface="+mj-lt"/>
                <a:buAutoNum type="arabicPeriod"/>
              </a:pPr>
              <a:r>
                <a:rPr lang="en-US" sz="2200" dirty="0"/>
                <a:t>Its certainly not-linear. </a:t>
              </a:r>
            </a:p>
          </p:txBody>
        </p:sp>
        <p:pic>
          <p:nvPicPr>
            <p:cNvPr id="6" name="Picture 5"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2925" y="4902450"/>
              <a:ext cx="1498600" cy="355600"/>
            </a:xfrm>
            <a:prstGeom prst="rect">
              <a:avLst/>
            </a:prstGeom>
          </p:spPr>
        </p:pic>
      </p:grpSp>
      <p:pic>
        <p:nvPicPr>
          <p:cNvPr id="9" name="Picture 8"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1050" y="2539866"/>
            <a:ext cx="2501900" cy="850900"/>
          </a:xfrm>
          <a:prstGeom prst="rect">
            <a:avLst/>
          </a:prstGeom>
        </p:spPr>
      </p:pic>
    </p:spTree>
    <p:extLst>
      <p:ext uri="{BB962C8B-B14F-4D97-AF65-F5344CB8AC3E}">
        <p14:creationId xmlns:p14="http://schemas.microsoft.com/office/powerpoint/2010/main" val="2146768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apital">
  <a:themeElements>
    <a:clrScheme name="Capital">
      <a:dk1>
        <a:srgbClr val="000000"/>
      </a:dk1>
      <a:lt1>
        <a:srgbClr val="FFFFFF"/>
      </a:lt1>
      <a:dk2>
        <a:srgbClr val="6F6D5D"/>
      </a:dk2>
      <a:lt2>
        <a:srgbClr val="7C8F97"/>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Capital">
      <a:majorFont>
        <a:latin typeface="Calisto MT"/>
        <a:ea typeface=""/>
        <a:cs typeface=""/>
        <a:font script="Jpan" typeface="ＭＳ 明朝"/>
      </a:majorFont>
      <a:minorFont>
        <a:latin typeface="Calisto MT"/>
        <a:ea typeface=""/>
        <a:cs typeface=""/>
        <a:font script="Jpan" typeface="ＭＳ 明朝"/>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Capital.thmx</Template>
  <TotalTime>5277</TotalTime>
  <Words>1297</Words>
  <Application>Microsoft Macintosh PowerPoint</Application>
  <PresentationFormat>On-screen Show (4:3)</PresentationFormat>
  <Paragraphs>182</Paragraphs>
  <Slides>34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Brush Script MT</vt:lpstr>
      <vt:lpstr>American Typewriter</vt:lpstr>
      <vt:lpstr>Arial</vt:lpstr>
      <vt:lpstr>Calibri</vt:lpstr>
      <vt:lpstr>Calisto MT</vt:lpstr>
      <vt:lpstr>Cambria Math</vt:lpstr>
      <vt:lpstr>Capital</vt:lpstr>
      <vt:lpstr>Classification for the Car Crashes Analysis</vt:lpstr>
      <vt:lpstr>Car Crashes Data</vt:lpstr>
      <vt:lpstr>Car Crashes Data</vt:lpstr>
      <vt:lpstr>Car Crashes Data</vt:lpstr>
      <vt:lpstr>Car Crashes Data</vt:lpstr>
      <vt:lpstr>Car Crashes Data</vt:lpstr>
      <vt:lpstr>Car Crashes Data</vt:lpstr>
      <vt:lpstr>Car Crashes Data</vt:lpstr>
      <vt:lpstr>Why Not Linear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Logistic Regression</vt:lpstr>
      <vt:lpstr>Probit Regression</vt:lpstr>
      <vt:lpstr>Probit Regression</vt:lpstr>
      <vt:lpstr>Probit Regression</vt:lpstr>
      <vt:lpstr>Expectation for Car Crashes Analysis</vt:lpstr>
    </vt:vector>
  </TitlesOfParts>
  <Company>BYU Department of Statistics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Statistical Learning</dc:title>
  <dc:creator>Matt Heaton</dc:creator>
  <cp:lastModifiedBy>Jared Fisher</cp:lastModifiedBy>
  <cp:revision>760</cp:revision>
  <cp:lastPrinted>2015-03-05T16:15:41Z</cp:lastPrinted>
  <dcterms:created xsi:type="dcterms:W3CDTF">2014-01-06T16:08:53Z</dcterms:created>
  <dcterms:modified xsi:type="dcterms:W3CDTF">2023-03-20T17:11:31Z</dcterms:modified>
</cp:coreProperties>
</file>