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6179DF-E8C5-46C6-AEAA-226F0B128006}">
          <p14:sldIdLst>
            <p14:sldId id="271"/>
            <p14:sldId id="257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48" y="53"/>
      </p:cViewPr>
      <p:guideLst>
        <p:guide pos="3840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a\Dropbox\OrtegaCovid19Fisheris\Catches\20200709_Captures%20gener-juny%20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gital%20Store\Dropbox%20(Personal)\OrtegaCovid19Fisheris%20(1)\Catches\20200709_Captures%20gener-juny%20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gital%20Store\Dropbox%20(Personal)\OrtegaCovid19Fisheris%20(1)\Catches\some_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gital%20Store\Dropbox%20(Personal)\OrtegaCovid19Fisheris%20(1)\Catches\some_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a\Dropbox\OrtegaCovid19Fisheris\Catches\20200709_Captures%20gener-juny%2020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1042982305408"/>
          <c:y val="0.20718315388703532"/>
          <c:w val="0.71104885501895188"/>
          <c:h val="0.49109080374015823"/>
        </c:manualLayout>
      </c:layout>
      <c:lineChart>
        <c:grouping val="standard"/>
        <c:varyColors val="0"/>
        <c:ser>
          <c:idx val="0"/>
          <c:order val="0"/>
          <c:tx>
            <c:strRef>
              <c:f>'Anàlisi productivitat subsector'!$G$3</c:f>
              <c:strCache>
                <c:ptCount val="1"/>
                <c:pt idx="0">
                  <c:v>2017-2019 period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'Anàlisi productivitat subsector'!$H$4:$H$9</c:f>
                <c:numCache>
                  <c:formatCode>General</c:formatCode>
                  <c:ptCount val="6"/>
                  <c:pt idx="0">
                    <c:v>25.869784705476679</c:v>
                  </c:pt>
                  <c:pt idx="1">
                    <c:v>7.0437372264748594</c:v>
                  </c:pt>
                  <c:pt idx="2">
                    <c:v>4.5993716166391412</c:v>
                  </c:pt>
                  <c:pt idx="3">
                    <c:v>16.515399083125889</c:v>
                  </c:pt>
                  <c:pt idx="4">
                    <c:v>31.146004340402651</c:v>
                  </c:pt>
                  <c:pt idx="5">
                    <c:v>26.617244512196596</c:v>
                  </c:pt>
                </c:numCache>
              </c:numRef>
            </c:plus>
            <c:minus>
              <c:numRef>
                <c:f>'Anàlisi productivitat subsector'!$H$4:$H$9</c:f>
                <c:numCache>
                  <c:formatCode>General</c:formatCode>
                  <c:ptCount val="6"/>
                  <c:pt idx="0">
                    <c:v>25.869784705476679</c:v>
                  </c:pt>
                  <c:pt idx="1">
                    <c:v>7.0437372264748594</c:v>
                  </c:pt>
                  <c:pt idx="2">
                    <c:v>4.5993716166391412</c:v>
                  </c:pt>
                  <c:pt idx="3">
                    <c:v>16.515399083125889</c:v>
                  </c:pt>
                  <c:pt idx="4">
                    <c:v>31.146004340402651</c:v>
                  </c:pt>
                  <c:pt idx="5">
                    <c:v>26.617244512196596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'Anàlisi activitat'!$B$3:$B$8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'Anàlisi productivitat subsector'!$G$4:$G$9</c:f>
              <c:numCache>
                <c:formatCode>#,##0</c:formatCode>
                <c:ptCount val="6"/>
                <c:pt idx="0">
                  <c:v>247.72987879902516</c:v>
                </c:pt>
                <c:pt idx="1">
                  <c:v>321.3650806445288</c:v>
                </c:pt>
                <c:pt idx="2">
                  <c:v>279.9419874415226</c:v>
                </c:pt>
                <c:pt idx="3">
                  <c:v>289.09299306521444</c:v>
                </c:pt>
                <c:pt idx="4">
                  <c:v>343.82087859767313</c:v>
                </c:pt>
                <c:pt idx="5">
                  <c:v>331.41676297461748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4C-4BFA-8D11-0ABB73E7549A}"/>
            </c:ext>
          </c:extLst>
        </c:ser>
        <c:ser>
          <c:idx val="1"/>
          <c:order val="1"/>
          <c:tx>
            <c:strRef>
              <c:f>'Anàlisi productivitat subsector'!$F$3</c:f>
              <c:strCache>
                <c:ptCount val="1"/>
                <c:pt idx="0">
                  <c:v>2020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'Anàlisi activitat'!$B$3:$B$8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'Anàlisi productivitat subsector'!$F$4:$F$9</c:f>
              <c:numCache>
                <c:formatCode>0</c:formatCode>
                <c:ptCount val="6"/>
                <c:pt idx="0">
                  <c:v>207.37466839457232</c:v>
                </c:pt>
                <c:pt idx="1">
                  <c:v>248.29934123387943</c:v>
                </c:pt>
                <c:pt idx="2">
                  <c:v>230.9334610778443</c:v>
                </c:pt>
                <c:pt idx="3">
                  <c:v>201.96168610074625</c:v>
                </c:pt>
                <c:pt idx="4">
                  <c:v>260.28420885619499</c:v>
                </c:pt>
                <c:pt idx="5">
                  <c:v>291.68000130872923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4C-4BFA-8D11-0ABB73E75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525872"/>
        <c:axId val="1074808032"/>
      </c:lineChart>
      <c:catAx>
        <c:axId val="155052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808032"/>
        <c:crosses val="autoZero"/>
        <c:auto val="1"/>
        <c:lblAlgn val="ctr"/>
        <c:lblOffset val="100"/>
        <c:noMultiLvlLbl val="0"/>
      </c:catAx>
      <c:valAx>
        <c:axId val="1074808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/>
                  <a:t>kg/vessel day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525872"/>
        <c:crosses val="autoZero"/>
        <c:crossBetween val="between"/>
        <c:dispUnits>
          <c:custUnit val="1"/>
        </c:dispUnits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017525087572573"/>
          <c:y val="0.18697835929210666"/>
          <c:w val="0.7196118153453156"/>
          <c:h val="0.51660591855474436"/>
        </c:manualLayout>
      </c:layout>
      <c:lineChart>
        <c:grouping val="standard"/>
        <c:varyColors val="0"/>
        <c:ser>
          <c:idx val="0"/>
          <c:order val="0"/>
          <c:tx>
            <c:strRef>
              <c:f>'Anàlisi activitat'!$G$2</c:f>
              <c:strCache>
                <c:ptCount val="1"/>
                <c:pt idx="0">
                  <c:v>2017-2019 period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'Anàlisi activitat'!$H$3:$H$8</c:f>
                <c:numCache>
                  <c:formatCode>General</c:formatCode>
                  <c:ptCount val="6"/>
                  <c:pt idx="0">
                    <c:v>331.40341311190843</c:v>
                  </c:pt>
                  <c:pt idx="1">
                    <c:v>415.52724205386204</c:v>
                  </c:pt>
                  <c:pt idx="2">
                    <c:v>1040.7690532592821</c:v>
                  </c:pt>
                  <c:pt idx="3">
                    <c:v>172.06652460280844</c:v>
                  </c:pt>
                  <c:pt idx="4">
                    <c:v>553.55357062849441</c:v>
                  </c:pt>
                  <c:pt idx="5">
                    <c:v>614.76517648791901</c:v>
                  </c:pt>
                </c:numCache>
              </c:numRef>
            </c:plus>
            <c:minus>
              <c:numRef>
                <c:f>'Anàlisi activitat'!$H$3:$H$8</c:f>
                <c:numCache>
                  <c:formatCode>General</c:formatCode>
                  <c:ptCount val="6"/>
                  <c:pt idx="0">
                    <c:v>331.40341311190843</c:v>
                  </c:pt>
                  <c:pt idx="1">
                    <c:v>415.52724205386204</c:v>
                  </c:pt>
                  <c:pt idx="2">
                    <c:v>1040.7690532592821</c:v>
                  </c:pt>
                  <c:pt idx="3">
                    <c:v>172.06652460280844</c:v>
                  </c:pt>
                  <c:pt idx="4">
                    <c:v>553.55357062849441</c:v>
                  </c:pt>
                  <c:pt idx="5">
                    <c:v>614.76517648791901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'Anàlisi activitat'!$B$3:$B$8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'Anàlisi activitat'!$G$3:$G$8</c:f>
              <c:numCache>
                <c:formatCode>#,##0</c:formatCode>
                <c:ptCount val="6"/>
                <c:pt idx="0">
                  <c:v>6796.666666666667</c:v>
                </c:pt>
                <c:pt idx="1">
                  <c:v>5473.666666666667</c:v>
                </c:pt>
                <c:pt idx="2">
                  <c:v>8161.333333333333</c:v>
                </c:pt>
                <c:pt idx="3">
                  <c:v>7695.333333333333</c:v>
                </c:pt>
                <c:pt idx="4">
                  <c:v>8783.6666666666661</c:v>
                </c:pt>
                <c:pt idx="5">
                  <c:v>7757.666666666667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02-4186-9E60-E4A4047AEE06}"/>
            </c:ext>
          </c:extLst>
        </c:ser>
        <c:ser>
          <c:idx val="1"/>
          <c:order val="1"/>
          <c:tx>
            <c:strRef>
              <c:f>'Anàlisi activitat'!$F$2</c:f>
              <c:strCache>
                <c:ptCount val="1"/>
                <c:pt idx="0">
                  <c:v>2020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'Anàlisi activitat'!$B$3:$B$8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'Anàlisi activitat'!$F$3:$F$8</c:f>
              <c:numCache>
                <c:formatCode>General</c:formatCode>
                <c:ptCount val="6"/>
                <c:pt idx="0">
                  <c:v>6559</c:v>
                </c:pt>
                <c:pt idx="1">
                  <c:v>5738</c:v>
                </c:pt>
                <c:pt idx="2">
                  <c:v>5010</c:v>
                </c:pt>
                <c:pt idx="3">
                  <c:v>4288</c:v>
                </c:pt>
                <c:pt idx="4">
                  <c:v>6933</c:v>
                </c:pt>
                <c:pt idx="5">
                  <c:v>7641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02-4186-9E60-E4A4047AE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525872"/>
        <c:axId val="1074808032"/>
      </c:lineChart>
      <c:catAx>
        <c:axId val="155052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808032"/>
        <c:crosses val="autoZero"/>
        <c:auto val="1"/>
        <c:lblAlgn val="ctr"/>
        <c:lblOffset val="100"/>
        <c:noMultiLvlLbl val="0"/>
      </c:catAx>
      <c:valAx>
        <c:axId val="1074808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/>
                  <a:t>Vessel*days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525872"/>
        <c:crosses val="autoZero"/>
        <c:crossBetween val="between"/>
        <c:dispUnits>
          <c:custUnit val="1"/>
        </c:dispUnits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13878402186025"/>
          <c:y val="4.8055919615552646E-2"/>
          <c:w val="0.76681810664077954"/>
          <c:h val="0.58560802106945042"/>
        </c:manualLayout>
      </c:layout>
      <c:lineChart>
        <c:grouping val="standard"/>
        <c:varyColors val="0"/>
        <c:ser>
          <c:idx val="0"/>
          <c:order val="0"/>
          <c:tx>
            <c:strRef>
              <c:f>'Anàlisi captures mensuals total'!$Z$2</c:f>
              <c:strCache>
                <c:ptCount val="1"/>
                <c:pt idx="0">
                  <c:v>2017-2019 period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'Anàlisi captures mensuals total'!$AA$3:$AA$8</c:f>
                <c:numCache>
                  <c:formatCode>General</c:formatCode>
                  <c:ptCount val="6"/>
                  <c:pt idx="0">
                    <c:v>178810.37655448174</c:v>
                  </c:pt>
                  <c:pt idx="1">
                    <c:v>123024.71716149835</c:v>
                  </c:pt>
                  <c:pt idx="2">
                    <c:v>327775.21722058242</c:v>
                  </c:pt>
                  <c:pt idx="3">
                    <c:v>137909.84197253251</c:v>
                  </c:pt>
                  <c:pt idx="4">
                    <c:v>156986.41752358351</c:v>
                  </c:pt>
                  <c:pt idx="5">
                    <c:v>50156.651279322417</c:v>
                  </c:pt>
                </c:numCache>
              </c:numRef>
            </c:plus>
            <c:minus>
              <c:numRef>
                <c:f>'Anàlisi captures mensuals total'!$AA$3:$AA$8</c:f>
                <c:numCache>
                  <c:formatCode>General</c:formatCode>
                  <c:ptCount val="6"/>
                  <c:pt idx="0">
                    <c:v>178810.37655448174</c:v>
                  </c:pt>
                  <c:pt idx="1">
                    <c:v>123024.71716149835</c:v>
                  </c:pt>
                  <c:pt idx="2">
                    <c:v>327775.21722058242</c:v>
                  </c:pt>
                  <c:pt idx="3">
                    <c:v>137909.84197253251</c:v>
                  </c:pt>
                  <c:pt idx="4">
                    <c:v>156986.41752358351</c:v>
                  </c:pt>
                  <c:pt idx="5">
                    <c:v>50156.651279322417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'Anàlisi captures mensuals total'!$B$3:$B$8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'Anàlisi captures mensuals total'!$Z$3:$Z$8</c:f>
              <c:numCache>
                <c:formatCode>#,##0</c:formatCode>
                <c:ptCount val="6"/>
                <c:pt idx="0">
                  <c:v>1682669.3333333333</c:v>
                </c:pt>
                <c:pt idx="1">
                  <c:v>1757719</c:v>
                </c:pt>
                <c:pt idx="2">
                  <c:v>2289356</c:v>
                </c:pt>
                <c:pt idx="3">
                  <c:v>2224664.6666666665</c:v>
                </c:pt>
                <c:pt idx="4">
                  <c:v>3006279.3333333335</c:v>
                </c:pt>
                <c:pt idx="5">
                  <c:v>2554946.6666666665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BD-4E52-AAB3-1F6475425AE4}"/>
            </c:ext>
          </c:extLst>
        </c:ser>
        <c:ser>
          <c:idx val="1"/>
          <c:order val="1"/>
          <c:tx>
            <c:strRef>
              <c:f>'Anàlisi captures mensuals total'!$W$2</c:f>
              <c:strCache>
                <c:ptCount val="1"/>
                <c:pt idx="0">
                  <c:v>2020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'Anàlisi captures mensuals total'!$B$3:$B$8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'Anàlisi captures mensuals total'!$W$3:$W$8</c:f>
              <c:numCache>
                <c:formatCode>#,##0</c:formatCode>
                <c:ptCount val="6"/>
                <c:pt idx="0">
                  <c:v>1360170.45</c:v>
                </c:pt>
                <c:pt idx="1">
                  <c:v>1424741.62</c:v>
                </c:pt>
                <c:pt idx="2">
                  <c:v>1156976.6399999999</c:v>
                </c:pt>
                <c:pt idx="3">
                  <c:v>866011.71</c:v>
                </c:pt>
                <c:pt idx="4">
                  <c:v>1804550.42</c:v>
                </c:pt>
                <c:pt idx="5">
                  <c:v>2228726.89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BD-4E52-AAB3-1F6475425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525872"/>
        <c:axId val="1074808032"/>
      </c:lineChart>
      <c:catAx>
        <c:axId val="155052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808032"/>
        <c:crosses val="autoZero"/>
        <c:auto val="1"/>
        <c:lblAlgn val="ctr"/>
        <c:lblOffset val="100"/>
        <c:noMultiLvlLbl val="0"/>
      </c:catAx>
      <c:valAx>
        <c:axId val="1074808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 dirty="0"/>
                  <a:t>Tons</a:t>
                </a:r>
              </a:p>
            </c:rich>
          </c:tx>
          <c:layout>
            <c:manualLayout>
              <c:xMode val="edge"/>
              <c:yMode val="edge"/>
              <c:x val="3.6529680365296802E-3"/>
              <c:y val="0.301399788235204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525872"/>
        <c:crosses val="autoZero"/>
        <c:crossBetween val="between"/>
        <c:dispUnits>
          <c:custUnit val="1000"/>
        </c:dispUnits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'Anàlisi captures mensuals total'!$Z$2</c:f>
              <c:strCache>
                <c:ptCount val="1"/>
                <c:pt idx="0">
                  <c:v>2017-2019 period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'Anàlisi captures mensuals total'!$AA$26:$AA$31</c:f>
                <c:numCache>
                  <c:formatCode>General</c:formatCode>
                  <c:ptCount val="6"/>
                  <c:pt idx="0">
                    <c:v>319234.74342781497</c:v>
                  </c:pt>
                  <c:pt idx="1">
                    <c:v>348290.53342538059</c:v>
                  </c:pt>
                  <c:pt idx="2">
                    <c:v>559673.12484235619</c:v>
                  </c:pt>
                  <c:pt idx="3">
                    <c:v>464468.7330674954</c:v>
                  </c:pt>
                  <c:pt idx="4">
                    <c:v>247788.11780723114</c:v>
                  </c:pt>
                  <c:pt idx="5">
                    <c:v>241754.21714455201</c:v>
                  </c:pt>
                </c:numCache>
              </c:numRef>
            </c:plus>
            <c:minus>
              <c:numRef>
                <c:f>'Anàlisi captures mensuals total'!$AA$26:$AA$31</c:f>
                <c:numCache>
                  <c:formatCode>General</c:formatCode>
                  <c:ptCount val="6"/>
                  <c:pt idx="0">
                    <c:v>319234.74342781497</c:v>
                  </c:pt>
                  <c:pt idx="1">
                    <c:v>348290.53342538059</c:v>
                  </c:pt>
                  <c:pt idx="2">
                    <c:v>559673.12484235619</c:v>
                  </c:pt>
                  <c:pt idx="3">
                    <c:v>464468.7330674954</c:v>
                  </c:pt>
                  <c:pt idx="4">
                    <c:v>247788.11780723114</c:v>
                  </c:pt>
                  <c:pt idx="5">
                    <c:v>241754.21714455201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'Anàlisi captures mensuals total'!$B$3:$B$8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'Anàlisi captures mensuals total'!$Z$26:$Z$31</c:f>
              <c:numCache>
                <c:formatCode>#,##0</c:formatCode>
                <c:ptCount val="6"/>
                <c:pt idx="0">
                  <c:v>7131597.2721543713</c:v>
                </c:pt>
                <c:pt idx="1">
                  <c:v>5280394.8866798533</c:v>
                </c:pt>
                <c:pt idx="2">
                  <c:v>8727255.4418745115</c:v>
                </c:pt>
                <c:pt idx="3">
                  <c:v>8888134.2971876245</c:v>
                </c:pt>
                <c:pt idx="4">
                  <c:v>10505492.649517456</c:v>
                </c:pt>
                <c:pt idx="5">
                  <c:v>9800620.1229173895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02-4D15-8433-DA8C71CAE64B}"/>
            </c:ext>
          </c:extLst>
        </c:ser>
        <c:ser>
          <c:idx val="1"/>
          <c:order val="1"/>
          <c:tx>
            <c:strRef>
              <c:f>'Anàlisi captures mensuals total'!$W$2</c:f>
              <c:strCache>
                <c:ptCount val="1"/>
                <c:pt idx="0">
                  <c:v>2020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'Anàlisi captures mensuals total'!$B$3:$B$8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'Anàlisi captures mensuals total'!$W$26:$W$31</c:f>
              <c:numCache>
                <c:formatCode>#,##0</c:formatCode>
                <c:ptCount val="6"/>
                <c:pt idx="0">
                  <c:v>6155668.3940000003</c:v>
                </c:pt>
                <c:pt idx="1">
                  <c:v>4486102.6689999998</c:v>
                </c:pt>
                <c:pt idx="2">
                  <c:v>4803381.267</c:v>
                </c:pt>
                <c:pt idx="3">
                  <c:v>4286246.0350000001</c:v>
                </c:pt>
                <c:pt idx="4">
                  <c:v>7454155.8459999999</c:v>
                </c:pt>
                <c:pt idx="5">
                  <c:v>8849642.2660000008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02-4D15-8433-DA8C71CAE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525872"/>
        <c:axId val="1074808032"/>
      </c:lineChart>
      <c:catAx>
        <c:axId val="155052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808032"/>
        <c:crosses val="autoZero"/>
        <c:auto val="1"/>
        <c:lblAlgn val="ctr"/>
        <c:lblOffset val="100"/>
        <c:noMultiLvlLbl val="0"/>
      </c:catAx>
      <c:valAx>
        <c:axId val="1074808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/>
                  <a:t>Thousand €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525872"/>
        <c:crosses val="autoZero"/>
        <c:crossBetween val="between"/>
        <c:dispUnits>
          <c:custUnit val="1000"/>
        </c:dispUnits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39107157997587"/>
          <c:y val="0.20997152139221925"/>
          <c:w val="0.68767184402517745"/>
          <c:h val="0.54501948468986972"/>
        </c:manualLayout>
      </c:layout>
      <c:lineChart>
        <c:grouping val="standard"/>
        <c:varyColors val="0"/>
        <c:ser>
          <c:idx val="0"/>
          <c:order val="0"/>
          <c:tx>
            <c:strRef>
              <c:f>'Anàlisi productivitat subsector'!$G$3</c:f>
              <c:strCache>
                <c:ptCount val="1"/>
                <c:pt idx="0">
                  <c:v>2017-2019 period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'Anàlisi productivitat subsector'!$H$16:$H$21</c:f>
                <c:numCache>
                  <c:formatCode>General</c:formatCode>
                  <c:ptCount val="6"/>
                  <c:pt idx="0">
                    <c:v>94.584786407321715</c:v>
                  </c:pt>
                  <c:pt idx="1">
                    <c:v>16.040430038206527</c:v>
                  </c:pt>
                  <c:pt idx="2">
                    <c:v>64.859601159830532</c:v>
                  </c:pt>
                  <c:pt idx="3">
                    <c:v>44.753124589886852</c:v>
                  </c:pt>
                  <c:pt idx="4">
                    <c:v>83.005796173860261</c:v>
                  </c:pt>
                  <c:pt idx="5">
                    <c:v>78.727896092041235</c:v>
                  </c:pt>
                </c:numCache>
              </c:numRef>
            </c:plus>
            <c:minus>
              <c:numRef>
                <c:f>'Anàlisi productivitat subsector'!$H$16:$H$21</c:f>
                <c:numCache>
                  <c:formatCode>General</c:formatCode>
                  <c:ptCount val="6"/>
                  <c:pt idx="0">
                    <c:v>94.584786407321715</c:v>
                  </c:pt>
                  <c:pt idx="1">
                    <c:v>16.040430038206527</c:v>
                  </c:pt>
                  <c:pt idx="2">
                    <c:v>64.859601159830532</c:v>
                  </c:pt>
                  <c:pt idx="3">
                    <c:v>44.753124589886852</c:v>
                  </c:pt>
                  <c:pt idx="4">
                    <c:v>83.005796173860261</c:v>
                  </c:pt>
                  <c:pt idx="5">
                    <c:v>78.727896092041235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'Anàlisi activitat'!$B$3:$B$8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'Anàlisi productivitat subsector'!$G$16:$G$21</c:f>
              <c:numCache>
                <c:formatCode>#,##0</c:formatCode>
                <c:ptCount val="6"/>
                <c:pt idx="0">
                  <c:v>1077.150100514179</c:v>
                </c:pt>
                <c:pt idx="1">
                  <c:v>987.23223422149624</c:v>
                </c:pt>
                <c:pt idx="2">
                  <c:v>1101.9058319603923</c:v>
                </c:pt>
                <c:pt idx="3">
                  <c:v>1180.5047520677906</c:v>
                </c:pt>
                <c:pt idx="4">
                  <c:v>1227.7503940147096</c:v>
                </c:pt>
                <c:pt idx="5">
                  <c:v>1297.8809861681714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BD-4252-9424-907483A33A52}"/>
            </c:ext>
          </c:extLst>
        </c:ser>
        <c:ser>
          <c:idx val="1"/>
          <c:order val="1"/>
          <c:tx>
            <c:strRef>
              <c:f>'Anàlisi productivitat subsector'!$F$3</c:f>
              <c:strCache>
                <c:ptCount val="1"/>
                <c:pt idx="0">
                  <c:v>2020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'Anàlisi activitat'!$B$3:$B$8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'Anàlisi productivitat subsector'!$F$16:$F$21</c:f>
              <c:numCache>
                <c:formatCode>0</c:formatCode>
                <c:ptCount val="6"/>
                <c:pt idx="0">
                  <c:v>938.50714956548256</c:v>
                </c:pt>
                <c:pt idx="1">
                  <c:v>781.82339996514463</c:v>
                </c:pt>
                <c:pt idx="2">
                  <c:v>958.75873592814366</c:v>
                </c:pt>
                <c:pt idx="3">
                  <c:v>999.59095965485074</c:v>
                </c:pt>
                <c:pt idx="4">
                  <c:v>1075.1703225155056</c:v>
                </c:pt>
                <c:pt idx="5">
                  <c:v>1158.1785454783405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BD-4252-9424-907483A33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525872"/>
        <c:axId val="1074808032"/>
      </c:lineChart>
      <c:catAx>
        <c:axId val="155052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808032"/>
        <c:crosses val="autoZero"/>
        <c:auto val="1"/>
        <c:lblAlgn val="ctr"/>
        <c:lblOffset val="100"/>
        <c:noMultiLvlLbl val="0"/>
      </c:catAx>
      <c:valAx>
        <c:axId val="1074808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a-ES"/>
                  <a:t>€/vessel day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525872"/>
        <c:crosses val="autoZero"/>
        <c:crossBetween val="between"/>
        <c:dispUnits>
          <c:custUnit val="1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802984383550108"/>
          <c:y val="0"/>
          <c:w val="0.55357694052842332"/>
          <c:h val="0.110832020565324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79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3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7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96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7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05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5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CAD7-1E94-4088-9559-BD66876E30E9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4B4E-C0B2-43C3-ABEB-969BABFC0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85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63" y="1"/>
            <a:ext cx="7807637" cy="66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4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àfic 1">
            <a:extLst>
              <a:ext uri="{FF2B5EF4-FFF2-40B4-BE49-F238E27FC236}">
                <a16:creationId xmlns:a16="http://schemas.microsoft.com/office/drawing/2014/main" id="{E84AA6AB-52C4-4DBA-941F-9C10E8FDC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097944"/>
              </p:ext>
            </p:extLst>
          </p:nvPr>
        </p:nvGraphicFramePr>
        <p:xfrm>
          <a:off x="4619064" y="3754147"/>
          <a:ext cx="3795434" cy="2745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Gràfic 65">
            <a:extLst>
              <a:ext uri="{FF2B5EF4-FFF2-40B4-BE49-F238E27FC236}">
                <a16:creationId xmlns:a16="http://schemas.microsoft.com/office/drawing/2014/main" id="{7B1E4628-2AA2-4DB1-8C87-A78A941E9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731064"/>
              </p:ext>
            </p:extLst>
          </p:nvPr>
        </p:nvGraphicFramePr>
        <p:xfrm>
          <a:off x="340317" y="690144"/>
          <a:ext cx="3783148" cy="2633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306" y="382783"/>
            <a:ext cx="16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a) Fishing effort</a:t>
            </a:r>
            <a:endParaRPr lang="en-GB" dirty="0"/>
          </a:p>
        </p:txBody>
      </p:sp>
      <p:graphicFrame>
        <p:nvGraphicFramePr>
          <p:cNvPr id="12" name="Gràfic 24">
            <a:extLst>
              <a:ext uri="{FF2B5EF4-FFF2-40B4-BE49-F238E27FC236}">
                <a16:creationId xmlns:a16="http://schemas.microsoft.com/office/drawing/2014/main" id="{BCEE8C1A-DE17-4D4E-9922-D3086FE5D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910982"/>
              </p:ext>
            </p:extLst>
          </p:nvPr>
        </p:nvGraphicFramePr>
        <p:xfrm>
          <a:off x="4619064" y="826342"/>
          <a:ext cx="3476625" cy="2616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àfic 25">
            <a:extLst>
              <a:ext uri="{FF2B5EF4-FFF2-40B4-BE49-F238E27FC236}">
                <a16:creationId xmlns:a16="http://schemas.microsoft.com/office/drawing/2014/main" id="{932A2871-81F8-4F27-91F3-5B0BD77B6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28976"/>
              </p:ext>
            </p:extLst>
          </p:nvPr>
        </p:nvGraphicFramePr>
        <p:xfrm>
          <a:off x="340317" y="4074920"/>
          <a:ext cx="3855721" cy="2425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ectangle 13"/>
          <p:cNvSpPr/>
          <p:nvPr/>
        </p:nvSpPr>
        <p:spPr>
          <a:xfrm>
            <a:off x="4389603" y="335465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Landings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40317" y="3572151"/>
            <a:ext cx="1307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Revenues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19064" y="3442452"/>
            <a:ext cx="3063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d) LPUE (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landings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/>
          </a:p>
        </p:txBody>
      </p:sp>
      <p:graphicFrame>
        <p:nvGraphicFramePr>
          <p:cNvPr id="11" name="Gràfic 3">
            <a:extLst>
              <a:ext uri="{FF2B5EF4-FFF2-40B4-BE49-F238E27FC236}">
                <a16:creationId xmlns:a16="http://schemas.microsoft.com/office/drawing/2014/main" id="{25649F3F-97E3-4579-841B-5943161CDB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52437"/>
              </p:ext>
            </p:extLst>
          </p:nvPr>
        </p:nvGraphicFramePr>
        <p:xfrm>
          <a:off x="8329657" y="3886200"/>
          <a:ext cx="3777502" cy="2344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Rectangle 16"/>
          <p:cNvSpPr/>
          <p:nvPr/>
        </p:nvSpPr>
        <p:spPr>
          <a:xfrm>
            <a:off x="8442531" y="3448736"/>
            <a:ext cx="3202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e) EPUE (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economic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5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46" y="1639075"/>
            <a:ext cx="4580017" cy="3246401"/>
          </a:xfrm>
          <a:prstGeom prst="rect">
            <a:avLst/>
          </a:prstGeom>
        </p:spPr>
      </p:pic>
      <p:sp>
        <p:nvSpPr>
          <p:cNvPr id="5" name="AutoShape 6" descr="http://127.0.0.1:36479/graphics/3df52209-628e-4bba-bcbd-491b47f1e28c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010453" y="307621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Effort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gaussian</a:t>
            </a:r>
            <a:r>
              <a:rPr lang="en-GB" dirty="0"/>
              <a:t>, data = data)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 Min        1Q    Median        3Q       Max  </a:t>
            </a:r>
          </a:p>
          <a:p>
            <a:r>
              <a:rPr lang="en-GB" dirty="0"/>
              <a:t>-2404.62   -774.62     28.88    784.38   2219.38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 7330.6      270.3  27.120   &lt;2e-16 ***</a:t>
            </a:r>
          </a:p>
          <a:p>
            <a:r>
              <a:rPr lang="en-GB" dirty="0" err="1"/>
              <a:t>CovidYes</a:t>
            </a:r>
            <a:r>
              <a:rPr lang="en-GB" dirty="0"/>
              <a:t>     -1920.3      764.5  -2.512   0.0199 *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gaussian</a:t>
            </a:r>
            <a:r>
              <a:rPr lang="en-GB" dirty="0"/>
              <a:t> family taken to be 1534370)</a:t>
            </a:r>
          </a:p>
          <a:p>
            <a:endParaRPr lang="en-GB" dirty="0"/>
          </a:p>
          <a:p>
            <a:r>
              <a:rPr lang="en-GB" dirty="0"/>
              <a:t>    Null deviance: 43435820  on 23  degrees of freedom</a:t>
            </a:r>
          </a:p>
          <a:p>
            <a:r>
              <a:rPr lang="en-GB" dirty="0"/>
              <a:t>Residual deviance: 33756140  on 22  degrees of freedom</a:t>
            </a:r>
          </a:p>
          <a:p>
            <a:r>
              <a:rPr lang="en-GB" dirty="0"/>
              <a:t>AIC: 413.87</a:t>
            </a:r>
          </a:p>
          <a:p>
            <a:endParaRPr lang="en-GB" dirty="0"/>
          </a:p>
          <a:p>
            <a:r>
              <a:rPr lang="en-GB" dirty="0"/>
              <a:t>Number of Fisher Scoring iterations: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306" y="382783"/>
            <a:ext cx="16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a) Fishing effort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51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24" y="471340"/>
            <a:ext cx="4580017" cy="32464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0" y="14078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Revenue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gaussian</a:t>
            </a:r>
            <a:r>
              <a:rPr lang="en-GB" dirty="0"/>
              <a:t>, data = data2)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 Min        1Q    Median        3Q       Max  </a:t>
            </a:r>
          </a:p>
          <a:p>
            <a:r>
              <a:rPr lang="en-GB" dirty="0"/>
              <a:t>-3632559  -1231624    443604   1472000   2736127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8118662     420089  19.326 2.72e-15 ***</a:t>
            </a:r>
          </a:p>
          <a:p>
            <a:r>
              <a:rPr lang="en-GB" dirty="0" err="1"/>
              <a:t>CovidYes</a:t>
            </a:r>
            <a:r>
              <a:rPr lang="en-GB" dirty="0"/>
              <a:t>    -2604067    1188190  -2.192   0.0393 *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gaussian</a:t>
            </a:r>
            <a:r>
              <a:rPr lang="en-GB" dirty="0"/>
              <a:t> family taken to be 3.705965e+12)</a:t>
            </a:r>
          </a:p>
          <a:p>
            <a:endParaRPr lang="en-GB" dirty="0"/>
          </a:p>
          <a:p>
            <a:r>
              <a:rPr lang="en-GB" dirty="0"/>
              <a:t>    Null deviance: 9.9332e+13  on 23  degrees of freedom</a:t>
            </a:r>
          </a:p>
          <a:p>
            <a:r>
              <a:rPr lang="en-GB" dirty="0"/>
              <a:t>Residual deviance: 8.1531e+13  on 22  degrees of freedom</a:t>
            </a:r>
          </a:p>
          <a:p>
            <a:r>
              <a:rPr lang="en-GB" dirty="0"/>
              <a:t>AIC: 766.6</a:t>
            </a:r>
          </a:p>
          <a:p>
            <a:endParaRPr lang="en-GB" dirty="0"/>
          </a:p>
          <a:p>
            <a:r>
              <a:rPr lang="en-GB" dirty="0"/>
              <a:t>Number of Fisher Scoring iterations: 2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675" y="140786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Landings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62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47" y="547889"/>
            <a:ext cx="4580017" cy="32464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7125" y="15021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Landings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gaussian</a:t>
            </a:r>
            <a:r>
              <a:rPr lang="en-GB" dirty="0"/>
              <a:t>, data = data3)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Min       1Q   Median       3Q      Max  </a:t>
            </a:r>
          </a:p>
          <a:p>
            <a:r>
              <a:rPr lang="en-GB" dirty="0"/>
              <a:t>-809379  -397066   -42350   379344  1028343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2169550     114861  18.888 4.39e-15 ***</a:t>
            </a:r>
          </a:p>
          <a:p>
            <a:r>
              <a:rPr lang="en-GB" dirty="0" err="1"/>
              <a:t>CovidYes</a:t>
            </a:r>
            <a:r>
              <a:rPr lang="en-GB" dirty="0"/>
              <a:t>     -893704     324877  -2.751   0.0117 *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gaussian</a:t>
            </a:r>
            <a:r>
              <a:rPr lang="en-GB" dirty="0"/>
              <a:t> family taken to be 277055360198)</a:t>
            </a:r>
          </a:p>
          <a:p>
            <a:endParaRPr lang="en-GB" dirty="0"/>
          </a:p>
          <a:p>
            <a:r>
              <a:rPr lang="en-GB" dirty="0"/>
              <a:t>    Null deviance: 8.1918e+12  on 23  degrees of freedom</a:t>
            </a:r>
          </a:p>
          <a:p>
            <a:r>
              <a:rPr lang="en-GB" dirty="0"/>
              <a:t>Residual deviance: 6.0952e+12  on 22  degrees of freedom</a:t>
            </a:r>
          </a:p>
          <a:p>
            <a:r>
              <a:rPr lang="en-GB" dirty="0"/>
              <a:t>AIC: 704.36</a:t>
            </a:r>
          </a:p>
          <a:p>
            <a:endParaRPr lang="en-GB" dirty="0"/>
          </a:p>
          <a:p>
            <a:r>
              <a:rPr lang="en-GB" dirty="0"/>
              <a:t>Number of Fisher Scoring iterations: 2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74" y="150212"/>
            <a:ext cx="1307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Revenues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23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85" y="639799"/>
            <a:ext cx="4580017" cy="32464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62541" y="316992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LPUE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gaussian</a:t>
            </a:r>
            <a:r>
              <a:rPr lang="en-GB" dirty="0"/>
              <a:t>, data = data4)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Min       1Q   Median       3Q      Max  </a:t>
            </a:r>
          </a:p>
          <a:p>
            <a:r>
              <a:rPr lang="en-GB" dirty="0"/>
              <a:t>-87.266  -21.631   -1.544   28.877   92.420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294.641      9.345  31.530   &lt;2e-16 ***</a:t>
            </a:r>
          </a:p>
          <a:p>
            <a:r>
              <a:rPr lang="en-GB" dirty="0" err="1"/>
              <a:t>CovidYes</a:t>
            </a:r>
            <a:r>
              <a:rPr lang="en-GB" dirty="0"/>
              <a:t>     -63.581     26.431  -2.406    0.025 *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gaussian</a:t>
            </a:r>
            <a:r>
              <a:rPr lang="en-GB" dirty="0"/>
              <a:t> family taken to be 1833.857)</a:t>
            </a:r>
          </a:p>
          <a:p>
            <a:endParaRPr lang="en-GB" dirty="0"/>
          </a:p>
          <a:p>
            <a:r>
              <a:rPr lang="en-GB" dirty="0"/>
              <a:t>    Null deviance: 50957  on 23  degrees of freedom</a:t>
            </a:r>
          </a:p>
          <a:p>
            <a:r>
              <a:rPr lang="en-GB" dirty="0"/>
              <a:t>Residual deviance: 40345  on 22  degrees of freedom</a:t>
            </a:r>
          </a:p>
          <a:p>
            <a:r>
              <a:rPr lang="en-GB" dirty="0"/>
              <a:t>AIC: 252.36</a:t>
            </a:r>
          </a:p>
          <a:p>
            <a:endParaRPr lang="en-GB" dirty="0"/>
          </a:p>
          <a:p>
            <a:r>
              <a:rPr lang="en-GB" dirty="0"/>
              <a:t>Number of Fisher Scoring iterations: 2</a:t>
            </a:r>
          </a:p>
        </p:txBody>
      </p:sp>
      <p:sp>
        <p:nvSpPr>
          <p:cNvPr id="4" name="Rectangle 3"/>
          <p:cNvSpPr/>
          <p:nvPr/>
        </p:nvSpPr>
        <p:spPr>
          <a:xfrm>
            <a:off x="87647" y="132326"/>
            <a:ext cx="3063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d) LPUE (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landings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67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16" y="752920"/>
            <a:ext cx="4580017" cy="32464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81394" y="540247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Call:</a:t>
            </a:r>
          </a:p>
          <a:p>
            <a:r>
              <a:rPr lang="en-GB" dirty="0" err="1"/>
              <a:t>glm</a:t>
            </a:r>
            <a:r>
              <a:rPr lang="en-GB" dirty="0"/>
              <a:t>(formula = EPUE ~ </a:t>
            </a:r>
            <a:r>
              <a:rPr lang="en-GB" dirty="0" err="1"/>
              <a:t>Covid</a:t>
            </a:r>
            <a:r>
              <a:rPr lang="en-GB" dirty="0"/>
              <a:t>, family = </a:t>
            </a:r>
            <a:r>
              <a:rPr lang="en-GB" dirty="0" err="1"/>
              <a:t>gaussian</a:t>
            </a:r>
            <a:r>
              <a:rPr lang="en-GB" dirty="0"/>
              <a:t>, data = data5)</a:t>
            </a:r>
          </a:p>
          <a:p>
            <a:endParaRPr lang="en-GB" dirty="0"/>
          </a:p>
          <a:p>
            <a:r>
              <a:rPr lang="en-GB" dirty="0"/>
              <a:t>Deviance Residuals: </a:t>
            </a:r>
          </a:p>
          <a:p>
            <a:r>
              <a:rPr lang="en-GB" dirty="0"/>
              <a:t>    Min       1Q   Median       3Q      Max  </a:t>
            </a:r>
          </a:p>
          <a:p>
            <a:r>
              <a:rPr lang="en-GB" dirty="0"/>
              <a:t>-337.02   -95.80     5.61    75.66   263.82  </a:t>
            </a:r>
          </a:p>
          <a:p>
            <a:endParaRPr lang="en-GB" dirty="0"/>
          </a:p>
          <a:p>
            <a:r>
              <a:rPr lang="en-GB" dirty="0"/>
              <a:t>Coefficients:</a:t>
            </a:r>
          </a:p>
          <a:p>
            <a:r>
              <a:rPr lang="en-GB" dirty="0"/>
              <a:t>            Estimate Std. Error t value </a:t>
            </a:r>
            <a:r>
              <a:rPr lang="en-GB" dirty="0" err="1"/>
              <a:t>Pr</a:t>
            </a:r>
            <a:r>
              <a:rPr lang="en-GB" dirty="0"/>
              <a:t>(&gt;|t|)    </a:t>
            </a:r>
          </a:p>
          <a:p>
            <a:r>
              <a:rPr lang="en-GB" dirty="0"/>
              <a:t>(Intercept)  1118.85      30.91  36.200   &lt;2e-16 ***</a:t>
            </a:r>
          </a:p>
          <a:p>
            <a:r>
              <a:rPr lang="en-GB" dirty="0" err="1"/>
              <a:t>CovidYes</a:t>
            </a:r>
            <a:r>
              <a:rPr lang="en-GB" dirty="0"/>
              <a:t>     -107.67      87.42  -1.232    0.231  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  <a:p>
            <a:endParaRPr lang="en-GB" dirty="0"/>
          </a:p>
          <a:p>
            <a:r>
              <a:rPr lang="en-GB" dirty="0"/>
              <a:t>(Dispersion parameter for </a:t>
            </a:r>
            <a:r>
              <a:rPr lang="en-GB" dirty="0" err="1"/>
              <a:t>gaussian</a:t>
            </a:r>
            <a:r>
              <a:rPr lang="en-GB" dirty="0"/>
              <a:t> family taken to be 20060.17)</a:t>
            </a:r>
          </a:p>
          <a:p>
            <a:endParaRPr lang="en-GB" dirty="0"/>
          </a:p>
          <a:p>
            <a:r>
              <a:rPr lang="en-GB" dirty="0"/>
              <a:t>    Null deviance: 471757  on 23  degrees of freedom</a:t>
            </a:r>
          </a:p>
          <a:p>
            <a:r>
              <a:rPr lang="en-GB" dirty="0"/>
              <a:t>Residual deviance: 441324  on 22  degrees of freedom</a:t>
            </a:r>
          </a:p>
          <a:p>
            <a:r>
              <a:rPr lang="en-GB" dirty="0"/>
              <a:t>AIC: 309.78</a:t>
            </a:r>
          </a:p>
          <a:p>
            <a:endParaRPr lang="en-GB" dirty="0"/>
          </a:p>
          <a:p>
            <a:r>
              <a:rPr lang="en-GB" dirty="0"/>
              <a:t>Number of Fisher Scoring iterations: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651" y="170915"/>
            <a:ext cx="3202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e) EPUE (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economic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43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652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</dc:creator>
  <cp:lastModifiedBy>Marta</cp:lastModifiedBy>
  <cp:revision>38</cp:revision>
  <dcterms:created xsi:type="dcterms:W3CDTF">2020-08-12T20:39:53Z</dcterms:created>
  <dcterms:modified xsi:type="dcterms:W3CDTF">2020-08-31T21:18:36Z</dcterms:modified>
</cp:coreProperties>
</file>