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introduce ourselves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29c0352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29c0352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RJ might be a problem with a high difficulty level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26def43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26def43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UNISON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26def43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26def43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 has this slide DOWN PAT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26def43f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6def43f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 HAS GOT IT IN THE BAG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6def43f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6def43f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ELIAS IS DOING THIS? I THINK, YEAH, ELIAS CAN DO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26def43f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26def43f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 CAN DO IT BETTER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6def43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6def43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Selena IS THE MASTER OF THE SYSTEM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26def43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26def43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RJ</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26def43f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26def43f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Elias is doing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2aa1f8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2aa1f8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RJ, or someone else if they want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6755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ReServe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Created by Richard Compton, Selena Haidar, Kevin Kaminski, Kelly Kurkowski, Seth Logan, Elias Qumsieh, &amp; Mary Shiner</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Problems &amp; Difficulties</a:t>
            </a:r>
            <a:endParaRPr/>
          </a:p>
        </p:txBody>
      </p:sp>
      <p:sp>
        <p:nvSpPr>
          <p:cNvPr id="139" name="Google Shape;139;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Unfamiliarity with C#.</a:t>
            </a:r>
            <a:endParaRPr/>
          </a:p>
          <a:p>
            <a:pPr indent="-342900" lvl="0" marL="457200" rtl="0" algn="l">
              <a:spcBef>
                <a:spcPts val="0"/>
              </a:spcBef>
              <a:spcAft>
                <a:spcPts val="0"/>
              </a:spcAft>
              <a:buSzPts val="1800"/>
              <a:buChar char="●"/>
            </a:pPr>
            <a:r>
              <a:rPr lang="en"/>
              <a:t>Rustiness with mobile development.</a:t>
            </a:r>
            <a:endParaRPr/>
          </a:p>
          <a:p>
            <a:pPr indent="-342900" lvl="0" marL="457200" rtl="0" algn="l">
              <a:spcBef>
                <a:spcPts val="0"/>
              </a:spcBef>
              <a:spcAft>
                <a:spcPts val="0"/>
              </a:spcAft>
              <a:buSzPts val="1800"/>
              <a:buChar char="●"/>
            </a:pPr>
            <a:r>
              <a:rPr lang="en"/>
              <a:t>UI Configuration and Management.</a:t>
            </a:r>
            <a:endParaRPr/>
          </a:p>
          <a:p>
            <a:pPr indent="0" lvl="0" marL="0" rtl="0" algn="ctr">
              <a:spcBef>
                <a:spcPts val="1600"/>
              </a:spcBef>
              <a:spcAft>
                <a:spcPts val="1600"/>
              </a:spcAft>
              <a:buNone/>
            </a:pPr>
            <a:r>
              <a:rPr lang="en" sz="7200"/>
              <a:t>! ? !</a:t>
            </a:r>
            <a:endParaRPr sz="7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Are there any q</a:t>
            </a:r>
            <a:r>
              <a:rPr lang="en" sz="6000"/>
              <a:t>uestions?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73" name="Google Shape;73;p14"/>
          <p:cNvSpPr txBox="1"/>
          <p:nvPr>
            <p:ph idx="1" type="body"/>
          </p:nvPr>
        </p:nvSpPr>
        <p:spPr>
          <a:xfrm>
            <a:off x="311700" y="1266175"/>
            <a:ext cx="49053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a:t>
            </a:r>
            <a:r>
              <a:rPr b="1" lang="en"/>
              <a:t>worst </a:t>
            </a:r>
            <a:r>
              <a:rPr lang="en"/>
              <a:t>aspect of visiting a restaurant is waiting for a seat — but that problem can be remedied with engineering and hard work. Over the course of this semester, we will develop an application that will allow restaurants to manage their seating areas, allow customers to reserve seats, and notify them when it is ready for their arrival. </a:t>
            </a:r>
            <a:endParaRPr/>
          </a:p>
          <a:p>
            <a:pPr indent="-317500" lvl="0" marL="457200" rtl="0" algn="l">
              <a:spcBef>
                <a:spcPts val="0"/>
              </a:spcBef>
              <a:spcAft>
                <a:spcPts val="0"/>
              </a:spcAft>
              <a:buSzPts val="1400"/>
              <a:buChar char="●"/>
            </a:pPr>
            <a:r>
              <a:rPr lang="en"/>
              <a:t>We are going to </a:t>
            </a:r>
            <a:r>
              <a:rPr b="1" lang="en"/>
              <a:t>decimate </a:t>
            </a:r>
            <a:r>
              <a:rPr lang="en"/>
              <a:t>the amount of time customers must wait for their table, while making this improvement simple for the </a:t>
            </a:r>
            <a:r>
              <a:rPr lang="en"/>
              <a:t>restaurant</a:t>
            </a:r>
            <a:r>
              <a:rPr lang="en"/>
              <a:t> to manage.</a:t>
            </a:r>
            <a:endParaRPr/>
          </a:p>
        </p:txBody>
      </p:sp>
      <p:pic>
        <p:nvPicPr>
          <p:cNvPr id="74" name="Google Shape;74;p14"/>
          <p:cNvPicPr preferRelativeResize="0"/>
          <p:nvPr/>
        </p:nvPicPr>
        <p:blipFill>
          <a:blip r:embed="rId3">
            <a:alphaModFix/>
          </a:blip>
          <a:stretch>
            <a:fillRect/>
          </a:stretch>
        </p:blipFill>
        <p:spPr>
          <a:xfrm>
            <a:off x="5879900" y="1152425"/>
            <a:ext cx="2474775" cy="320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tools and technologies will be utilized during the creation of Project ReServe:</a:t>
            </a:r>
            <a:endParaRPr/>
          </a:p>
          <a:p>
            <a:pPr indent="-342900" lvl="0" marL="457200" rtl="0" algn="l">
              <a:spcBef>
                <a:spcPts val="1600"/>
              </a:spcBef>
              <a:spcAft>
                <a:spcPts val="0"/>
              </a:spcAft>
              <a:buSzPts val="1800"/>
              <a:buAutoNum type="arabicPeriod"/>
            </a:pPr>
            <a:r>
              <a:rPr lang="en"/>
              <a:t>Slack</a:t>
            </a:r>
            <a:endParaRPr/>
          </a:p>
          <a:p>
            <a:pPr indent="-342900" lvl="0" marL="457200" rtl="0" algn="l">
              <a:spcBef>
                <a:spcPts val="0"/>
              </a:spcBef>
              <a:spcAft>
                <a:spcPts val="0"/>
              </a:spcAft>
              <a:buSzPts val="1800"/>
              <a:buAutoNum type="arabicPeriod"/>
            </a:pPr>
            <a:r>
              <a:rPr lang="en"/>
              <a:t>GitHub</a:t>
            </a:r>
            <a:endParaRPr/>
          </a:p>
          <a:p>
            <a:pPr indent="-342900" lvl="0" marL="457200" rtl="0" algn="l">
              <a:spcBef>
                <a:spcPts val="0"/>
              </a:spcBef>
              <a:spcAft>
                <a:spcPts val="0"/>
              </a:spcAft>
              <a:buSzPts val="1800"/>
              <a:buAutoNum type="arabicPeriod"/>
            </a:pPr>
            <a:r>
              <a:rPr lang="en"/>
              <a:t>Trello</a:t>
            </a:r>
            <a:endParaRPr/>
          </a:p>
          <a:p>
            <a:pPr indent="-342900" lvl="0" marL="457200" rtl="0" algn="l">
              <a:spcBef>
                <a:spcPts val="0"/>
              </a:spcBef>
              <a:spcAft>
                <a:spcPts val="0"/>
              </a:spcAft>
              <a:buSzPts val="1800"/>
              <a:buAutoNum type="arabicPeriod"/>
            </a:pPr>
            <a:r>
              <a:rPr lang="en"/>
              <a:t>Google Drive</a:t>
            </a:r>
            <a:endParaRPr/>
          </a:p>
          <a:p>
            <a:pPr indent="-342900" lvl="0" marL="457200" rtl="0" algn="l">
              <a:spcBef>
                <a:spcPts val="0"/>
              </a:spcBef>
              <a:spcAft>
                <a:spcPts val="0"/>
              </a:spcAft>
              <a:buSzPts val="1800"/>
              <a:buAutoNum type="arabicPeriod"/>
            </a:pPr>
            <a:r>
              <a:rPr lang="en"/>
              <a:t>Programming Languages include PHP, CSS, HTML, SQL, and 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Environment and Server</a:t>
            </a:r>
            <a:endParaRPr/>
          </a:p>
        </p:txBody>
      </p:sp>
      <p:sp>
        <p:nvSpPr>
          <p:cNvPr id="86" name="Google Shape;86;p16"/>
          <p:cNvSpPr txBox="1"/>
          <p:nvPr>
            <p:ph idx="1" type="body"/>
          </p:nvPr>
        </p:nvSpPr>
        <p:spPr>
          <a:xfrm>
            <a:off x="311700" y="1266325"/>
            <a:ext cx="8520600" cy="4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 Studio 2019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7" name="Google Shape;87;p16"/>
          <p:cNvSpPr txBox="1"/>
          <p:nvPr/>
        </p:nvSpPr>
        <p:spPr>
          <a:xfrm>
            <a:off x="3668050" y="1832125"/>
            <a:ext cx="3022800" cy="294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Debugger</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Design Interface</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Easy to work with</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1800">
              <a:solidFill>
                <a:schemeClr val="dk2"/>
              </a:solidFill>
              <a:latin typeface="Open Sans"/>
              <a:ea typeface="Open Sans"/>
              <a:cs typeface="Open Sans"/>
              <a:sym typeface="Open Sans"/>
            </a:endParaRPr>
          </a:p>
        </p:txBody>
      </p:sp>
      <p:sp>
        <p:nvSpPr>
          <p:cNvPr id="88" name="Google Shape;88;p16"/>
          <p:cNvSpPr txBox="1"/>
          <p:nvPr/>
        </p:nvSpPr>
        <p:spPr>
          <a:xfrm>
            <a:off x="615775" y="1869825"/>
            <a:ext cx="2954700" cy="294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HTML / CSS / PHP </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ASP.Net</a:t>
            </a:r>
            <a:endParaRPr sz="1800">
              <a:solidFill>
                <a:schemeClr val="dk2"/>
              </a:solidFill>
              <a:latin typeface="Open Sans"/>
              <a:ea typeface="Open Sans"/>
              <a:cs typeface="Open Sans"/>
              <a:sym typeface="Open Sans"/>
            </a:endParaRPr>
          </a:p>
        </p:txBody>
      </p:sp>
      <p:pic>
        <p:nvPicPr>
          <p:cNvPr id="89" name="Google Shape;89;p16"/>
          <p:cNvPicPr preferRelativeResize="0"/>
          <p:nvPr/>
        </p:nvPicPr>
        <p:blipFill>
          <a:blip r:embed="rId3">
            <a:alphaModFix/>
          </a:blip>
          <a:stretch>
            <a:fillRect/>
          </a:stretch>
        </p:blipFill>
        <p:spPr>
          <a:xfrm>
            <a:off x="2574825" y="1318828"/>
            <a:ext cx="439350" cy="384600"/>
          </a:xfrm>
          <a:prstGeom prst="rect">
            <a:avLst/>
          </a:prstGeom>
          <a:noFill/>
          <a:ln>
            <a:noFill/>
          </a:ln>
        </p:spPr>
      </p:pic>
      <p:pic>
        <p:nvPicPr>
          <p:cNvPr id="90" name="Google Shape;90;p16"/>
          <p:cNvPicPr preferRelativeResize="0"/>
          <p:nvPr/>
        </p:nvPicPr>
        <p:blipFill>
          <a:blip r:embed="rId4">
            <a:alphaModFix/>
          </a:blip>
          <a:stretch>
            <a:fillRect/>
          </a:stretch>
        </p:blipFill>
        <p:spPr>
          <a:xfrm>
            <a:off x="793175" y="2956025"/>
            <a:ext cx="2209825" cy="1858601"/>
          </a:xfrm>
          <a:prstGeom prst="rect">
            <a:avLst/>
          </a:prstGeom>
          <a:noFill/>
          <a:ln>
            <a:noFill/>
          </a:ln>
        </p:spPr>
      </p:pic>
      <p:pic>
        <p:nvPicPr>
          <p:cNvPr id="91" name="Google Shape;91;p16"/>
          <p:cNvPicPr preferRelativeResize="0"/>
          <p:nvPr/>
        </p:nvPicPr>
        <p:blipFill>
          <a:blip r:embed="rId5">
            <a:alphaModFix/>
          </a:blip>
          <a:stretch>
            <a:fillRect/>
          </a:stretch>
        </p:blipFill>
        <p:spPr>
          <a:xfrm>
            <a:off x="3416845" y="2956025"/>
            <a:ext cx="3834305" cy="185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Restaurant/Cus</a:t>
            </a:r>
            <a:r>
              <a:rPr lang="en"/>
              <a:t>tomer</a:t>
            </a:r>
            <a:r>
              <a:rPr lang="en"/>
              <a:t> Requirements</a:t>
            </a:r>
            <a:endParaRPr/>
          </a:p>
        </p:txBody>
      </p:sp>
      <p:sp>
        <p:nvSpPr>
          <p:cNvPr id="97" name="Google Shape;97;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restaurant will be able to manage the seating </a:t>
            </a:r>
            <a:r>
              <a:rPr lang="en" sz="1200"/>
              <a:t>area from the project</a:t>
            </a:r>
            <a:r>
              <a:rPr lang="en" sz="1200"/>
              <a:t>.</a:t>
            </a:r>
            <a:br>
              <a:rPr lang="en" sz="1200"/>
            </a:br>
            <a:endParaRPr sz="1200"/>
          </a:p>
          <a:p>
            <a:pPr indent="-304800" lvl="0" marL="457200" rtl="0" algn="l">
              <a:spcBef>
                <a:spcPts val="0"/>
              </a:spcBef>
              <a:spcAft>
                <a:spcPts val="0"/>
              </a:spcAft>
              <a:buSzPts val="1200"/>
              <a:buChar char="●"/>
            </a:pPr>
            <a:r>
              <a:rPr lang="en" sz="1200"/>
              <a:t>The restaurant will be able to estimate occupancy and wait time online.</a:t>
            </a:r>
            <a:br>
              <a:rPr lang="en" sz="1200"/>
            </a:br>
            <a:endParaRPr sz="1200"/>
          </a:p>
          <a:p>
            <a:pPr indent="-304800" lvl="0" marL="457200" rtl="0" algn="l">
              <a:spcBef>
                <a:spcPts val="0"/>
              </a:spcBef>
              <a:spcAft>
                <a:spcPts val="0"/>
              </a:spcAft>
              <a:buSzPts val="1200"/>
              <a:buChar char="●"/>
            </a:pPr>
            <a:r>
              <a:rPr lang="en" sz="1200"/>
              <a:t>The restaurant will be able to compute wait time intelligently based on average occupancy of each seating area.</a:t>
            </a:r>
            <a:br>
              <a:rPr lang="en" sz="1200"/>
            </a:br>
            <a:endParaRPr sz="1200"/>
          </a:p>
          <a:p>
            <a:pPr indent="-304800" lvl="0" marL="457200" rtl="0" algn="l">
              <a:spcBef>
                <a:spcPts val="0"/>
              </a:spcBef>
              <a:spcAft>
                <a:spcPts val="0"/>
              </a:spcAft>
              <a:buSzPts val="1200"/>
              <a:buChar char="●"/>
            </a:pPr>
            <a:r>
              <a:rPr lang="en" sz="1200"/>
              <a:t>The restaurant will be able to register their </a:t>
            </a:r>
            <a:r>
              <a:rPr lang="en" sz="1200"/>
              <a:t>restaurant</a:t>
            </a:r>
            <a:r>
              <a:rPr lang="en" sz="1200"/>
              <a:t>.</a:t>
            </a:r>
            <a:br>
              <a:rPr lang="en" sz="1200"/>
            </a:br>
            <a:endParaRPr sz="1200"/>
          </a:p>
          <a:p>
            <a:pPr indent="-304800" lvl="0" marL="457200" rtl="0" algn="l">
              <a:spcBef>
                <a:spcPts val="0"/>
              </a:spcBef>
              <a:spcAft>
                <a:spcPts val="0"/>
              </a:spcAft>
              <a:buSzPts val="1200"/>
              <a:buChar char="●"/>
            </a:pPr>
            <a:r>
              <a:rPr lang="en" sz="1200"/>
              <a:t>The customer will be able to reserve a table.</a:t>
            </a:r>
            <a:br>
              <a:rPr lang="en" sz="1200"/>
            </a:br>
            <a:endParaRPr sz="1200"/>
          </a:p>
          <a:p>
            <a:pPr indent="-304800" lvl="0" marL="457200" rtl="0" algn="l">
              <a:spcBef>
                <a:spcPts val="0"/>
              </a:spcBef>
              <a:spcAft>
                <a:spcPts val="0"/>
              </a:spcAft>
              <a:buSzPts val="1200"/>
              <a:buChar char="●"/>
            </a:pPr>
            <a:r>
              <a:rPr lang="en" sz="1200"/>
              <a:t>The customer/restaurant will be able to request/view the current wait time.</a:t>
            </a:r>
            <a:br>
              <a:rPr lang="en" sz="1200"/>
            </a:br>
            <a:br>
              <a:rPr lang="en" sz="1200"/>
            </a:br>
            <a:endParaRPr sz="1200"/>
          </a:p>
        </p:txBody>
      </p:sp>
      <p:pic>
        <p:nvPicPr>
          <p:cNvPr id="98" name="Google Shape;98;p17"/>
          <p:cNvPicPr preferRelativeResize="0"/>
          <p:nvPr/>
        </p:nvPicPr>
        <p:blipFill rotWithShape="1">
          <a:blip r:embed="rId3">
            <a:alphaModFix/>
          </a:blip>
          <a:srcRect b="0" l="0" r="9436" t="0"/>
          <a:stretch/>
        </p:blipFill>
        <p:spPr>
          <a:xfrm>
            <a:off x="6569550" y="133750"/>
            <a:ext cx="1711075" cy="155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a:t>
            </a:r>
            <a:endParaRPr/>
          </a:p>
        </p:txBody>
      </p:sp>
      <p:sp>
        <p:nvSpPr>
          <p:cNvPr id="104" name="Google Shape;104;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system will be able to notify customers that their table is ready via SMS or the application.</a:t>
            </a:r>
            <a:endParaRPr/>
          </a:p>
          <a:p>
            <a:pPr indent="-342900" lvl="0" marL="457200" rtl="0" algn="l">
              <a:spcBef>
                <a:spcPts val="0"/>
              </a:spcBef>
              <a:spcAft>
                <a:spcPts val="0"/>
              </a:spcAft>
              <a:buSzPts val="1800"/>
              <a:buChar char="●"/>
            </a:pPr>
            <a:r>
              <a:rPr lang="en"/>
              <a:t>The system will be able to register a restaurant.</a:t>
            </a:r>
            <a:endParaRPr/>
          </a:p>
          <a:p>
            <a:pPr indent="-342900" lvl="0" marL="457200" rtl="0" algn="l">
              <a:spcBef>
                <a:spcPts val="0"/>
              </a:spcBef>
              <a:spcAft>
                <a:spcPts val="0"/>
              </a:spcAft>
              <a:buSzPts val="1800"/>
              <a:buChar char="●"/>
            </a:pPr>
            <a:r>
              <a:rPr lang="en"/>
              <a:t>The system will be able to configure seating areas.</a:t>
            </a:r>
            <a:endParaRPr/>
          </a:p>
          <a:p>
            <a:pPr indent="-342900" lvl="0" marL="457200" rtl="0" algn="l">
              <a:spcBef>
                <a:spcPts val="0"/>
              </a:spcBef>
              <a:spcAft>
                <a:spcPts val="0"/>
              </a:spcAft>
              <a:buSzPts val="1800"/>
              <a:buChar char="●"/>
            </a:pPr>
            <a:r>
              <a:rPr lang="en"/>
              <a:t>The system will be able to manage the customer queue.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User Stories</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a restaurant manager, I want to easily </a:t>
            </a:r>
            <a:r>
              <a:rPr b="1" lang="en"/>
              <a:t>configure</a:t>
            </a:r>
            <a:r>
              <a:rPr lang="en"/>
              <a:t>, </a:t>
            </a:r>
            <a:r>
              <a:rPr b="1" lang="en"/>
              <a:t>manage</a:t>
            </a:r>
            <a:r>
              <a:rPr lang="en"/>
              <a:t> and </a:t>
            </a:r>
            <a:r>
              <a:rPr b="1" lang="en"/>
              <a:t>reconfigure </a:t>
            </a:r>
            <a:r>
              <a:rPr lang="en"/>
              <a:t>a seating area.</a:t>
            </a:r>
            <a:endParaRPr/>
          </a:p>
          <a:p>
            <a:pPr indent="-342900" lvl="0" marL="457200" rtl="0" algn="l">
              <a:spcBef>
                <a:spcPts val="0"/>
              </a:spcBef>
              <a:spcAft>
                <a:spcPts val="0"/>
              </a:spcAft>
              <a:buSzPts val="1800"/>
              <a:buChar char="●"/>
            </a:pPr>
            <a:r>
              <a:rPr lang="en"/>
              <a:t>As a </a:t>
            </a:r>
            <a:r>
              <a:rPr lang="en"/>
              <a:t>restaurant</a:t>
            </a:r>
            <a:r>
              <a:rPr lang="en"/>
              <a:t> manager, I want to quickly </a:t>
            </a:r>
            <a:r>
              <a:rPr b="1" lang="en"/>
              <a:t>estimate </a:t>
            </a:r>
            <a:r>
              <a:rPr lang="en"/>
              <a:t>my </a:t>
            </a:r>
            <a:r>
              <a:rPr lang="en"/>
              <a:t>restaurant's</a:t>
            </a:r>
            <a:r>
              <a:rPr lang="en"/>
              <a:t> </a:t>
            </a:r>
            <a:r>
              <a:rPr lang="en"/>
              <a:t>average occupancy </a:t>
            </a:r>
            <a:r>
              <a:rPr lang="en"/>
              <a:t>and </a:t>
            </a:r>
            <a:r>
              <a:rPr lang="en"/>
              <a:t>wait time</a:t>
            </a:r>
            <a:r>
              <a:rPr lang="en"/>
              <a:t>.</a:t>
            </a:r>
            <a:endParaRPr/>
          </a:p>
          <a:p>
            <a:pPr indent="-342900" lvl="0" marL="457200" rtl="0" algn="l">
              <a:spcBef>
                <a:spcPts val="0"/>
              </a:spcBef>
              <a:spcAft>
                <a:spcPts val="0"/>
              </a:spcAft>
              <a:buSzPts val="1800"/>
              <a:buChar char="●"/>
            </a:pPr>
            <a:r>
              <a:rPr lang="en"/>
              <a:t>As a </a:t>
            </a:r>
            <a:r>
              <a:rPr lang="en"/>
              <a:t>restaurant</a:t>
            </a:r>
            <a:r>
              <a:rPr lang="en"/>
              <a:t> manager, I want to </a:t>
            </a:r>
            <a:r>
              <a:rPr b="1" lang="en"/>
              <a:t>store </a:t>
            </a:r>
            <a:r>
              <a:rPr lang="en"/>
              <a:t>my </a:t>
            </a:r>
            <a:r>
              <a:rPr lang="en"/>
              <a:t>restaurant's</a:t>
            </a:r>
            <a:r>
              <a:rPr lang="en"/>
              <a:t> information in a </a:t>
            </a:r>
            <a:r>
              <a:rPr lang="en"/>
              <a:t>concise</a:t>
            </a:r>
            <a:r>
              <a:rPr lang="en"/>
              <a:t>, </a:t>
            </a:r>
            <a:r>
              <a:rPr lang="en"/>
              <a:t>clean </a:t>
            </a:r>
            <a:r>
              <a:rPr lang="en"/>
              <a:t>medium</a:t>
            </a:r>
            <a:endParaRPr/>
          </a:p>
          <a:p>
            <a:pPr indent="-342900" lvl="0" marL="457200" rtl="0" algn="l">
              <a:spcBef>
                <a:spcPts val="0"/>
              </a:spcBef>
              <a:spcAft>
                <a:spcPts val="0"/>
              </a:spcAft>
              <a:buSzPts val="1800"/>
              <a:buChar char="●"/>
            </a:pPr>
            <a:r>
              <a:rPr lang="en"/>
              <a:t>As a customer, I want to </a:t>
            </a:r>
            <a:r>
              <a:rPr b="1" lang="en"/>
              <a:t>easily </a:t>
            </a:r>
            <a:r>
              <a:rPr lang="en"/>
              <a:t>and </a:t>
            </a:r>
            <a:r>
              <a:rPr b="1" lang="en"/>
              <a:t>accurately reserve </a:t>
            </a:r>
            <a:r>
              <a:rPr lang="en"/>
              <a:t>a table.</a:t>
            </a:r>
            <a:endParaRPr/>
          </a:p>
          <a:p>
            <a:pPr indent="-342900" lvl="0" marL="457200" rtl="0" algn="l">
              <a:spcBef>
                <a:spcPts val="0"/>
              </a:spcBef>
              <a:spcAft>
                <a:spcPts val="0"/>
              </a:spcAft>
              <a:buSzPts val="1800"/>
              <a:buChar char="●"/>
            </a:pPr>
            <a:r>
              <a:rPr lang="en"/>
              <a:t>As a customer, I want to </a:t>
            </a:r>
            <a:r>
              <a:rPr b="1" lang="en"/>
              <a:t>swiftly know </a:t>
            </a:r>
            <a:r>
              <a:rPr lang="en"/>
              <a:t>the current wait time.</a:t>
            </a:r>
            <a:endParaRPr/>
          </a:p>
        </p:txBody>
      </p:sp>
      <p:pic>
        <p:nvPicPr>
          <p:cNvPr id="111" name="Google Shape;111;p19"/>
          <p:cNvPicPr preferRelativeResize="0"/>
          <p:nvPr/>
        </p:nvPicPr>
        <p:blipFill>
          <a:blip r:embed="rId3">
            <a:alphaModFix/>
          </a:blip>
          <a:stretch>
            <a:fillRect/>
          </a:stretch>
        </p:blipFill>
        <p:spPr>
          <a:xfrm>
            <a:off x="7533025" y="3269750"/>
            <a:ext cx="1299274" cy="1299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 Sprint #1</a:t>
            </a:r>
            <a:endParaRPr/>
          </a:p>
        </p:txBody>
      </p:sp>
      <p:sp>
        <p:nvSpPr>
          <p:cNvPr id="117" name="Google Shape;117;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already created a couple user stories for Sprint #1:</a:t>
            </a:r>
            <a:endParaRPr/>
          </a:p>
          <a:p>
            <a:pPr indent="-342900" lvl="0" marL="457200" rtl="0" algn="l">
              <a:spcBef>
                <a:spcPts val="1600"/>
              </a:spcBef>
              <a:spcAft>
                <a:spcPts val="0"/>
              </a:spcAft>
              <a:buSzPts val="1800"/>
              <a:buChar char="●"/>
            </a:pPr>
            <a:r>
              <a:rPr lang="en"/>
              <a:t>As a </a:t>
            </a:r>
            <a:r>
              <a:rPr lang="en"/>
              <a:t>restaurant</a:t>
            </a:r>
            <a:r>
              <a:rPr lang="en"/>
              <a:t> manager, I want to be able to </a:t>
            </a:r>
            <a:r>
              <a:rPr b="1" lang="en"/>
              <a:t>login </a:t>
            </a:r>
            <a:r>
              <a:rPr lang="en"/>
              <a:t>in to the system.</a:t>
            </a:r>
            <a:endParaRPr/>
          </a:p>
          <a:p>
            <a:pPr indent="-342900" lvl="0" marL="457200" rtl="0" algn="l">
              <a:spcBef>
                <a:spcPts val="0"/>
              </a:spcBef>
              <a:spcAft>
                <a:spcPts val="0"/>
              </a:spcAft>
              <a:buSzPts val="1800"/>
              <a:buChar char="●"/>
            </a:pPr>
            <a:r>
              <a:rPr lang="en"/>
              <a:t>As a developer, I want a </a:t>
            </a:r>
            <a:r>
              <a:rPr lang="en"/>
              <a:t>stable </a:t>
            </a:r>
            <a:r>
              <a:rPr b="1" lang="en"/>
              <a:t>server environment </a:t>
            </a:r>
            <a:r>
              <a:rPr lang="en"/>
              <a:t>to host the system.</a:t>
            </a:r>
            <a:endParaRPr/>
          </a:p>
        </p:txBody>
      </p:sp>
      <p:pic>
        <p:nvPicPr>
          <p:cNvPr id="118" name="Google Shape;118;p20"/>
          <p:cNvPicPr preferRelativeResize="0"/>
          <p:nvPr/>
        </p:nvPicPr>
        <p:blipFill>
          <a:blip r:embed="rId3">
            <a:alphaModFix/>
          </a:blip>
          <a:stretch>
            <a:fillRect/>
          </a:stretch>
        </p:blipFill>
        <p:spPr>
          <a:xfrm>
            <a:off x="311688" y="2571738"/>
            <a:ext cx="2276475" cy="2009775"/>
          </a:xfrm>
          <a:prstGeom prst="rect">
            <a:avLst/>
          </a:prstGeom>
          <a:noFill/>
          <a:ln>
            <a:noFill/>
          </a:ln>
        </p:spPr>
      </p:pic>
      <p:cxnSp>
        <p:nvCxnSpPr>
          <p:cNvPr id="119" name="Google Shape;119;p20"/>
          <p:cNvCxnSpPr/>
          <p:nvPr/>
        </p:nvCxnSpPr>
        <p:spPr>
          <a:xfrm>
            <a:off x="4766075" y="787625"/>
            <a:ext cx="2360700" cy="2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Sprints</a:t>
            </a:r>
            <a:endParaRPr/>
          </a:p>
        </p:txBody>
      </p:sp>
      <p:sp>
        <p:nvSpPr>
          <p:cNvPr id="125" name="Google Shape;12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2</a:t>
            </a:r>
            <a:r>
              <a:rPr lang="en"/>
              <a:t>: Guest Information, Notification Process, and UI Skeleton</a:t>
            </a:r>
            <a:endParaRPr/>
          </a:p>
          <a:p>
            <a:pPr indent="0" lvl="0" marL="0" rtl="0" algn="l">
              <a:spcBef>
                <a:spcPts val="1600"/>
              </a:spcBef>
              <a:spcAft>
                <a:spcPts val="0"/>
              </a:spcAft>
              <a:buNone/>
            </a:pPr>
            <a:r>
              <a:rPr b="1" lang="en"/>
              <a:t>Sprint 3</a:t>
            </a:r>
            <a:r>
              <a:rPr lang="en"/>
              <a:t>: </a:t>
            </a:r>
            <a:r>
              <a:rPr lang="en"/>
              <a:t>Restaurant</a:t>
            </a:r>
            <a:r>
              <a:rPr lang="en"/>
              <a:t> Registration, Basic Wait Time Calculations/Algorithms</a:t>
            </a:r>
            <a:endParaRPr/>
          </a:p>
          <a:p>
            <a:pPr indent="0" lvl="0" marL="0" rtl="0" algn="l">
              <a:spcBef>
                <a:spcPts val="1600"/>
              </a:spcBef>
              <a:spcAft>
                <a:spcPts val="0"/>
              </a:spcAft>
              <a:buNone/>
            </a:pPr>
            <a:r>
              <a:rPr b="1" lang="en"/>
              <a:t>Sprint 4</a:t>
            </a:r>
            <a:r>
              <a:rPr lang="en"/>
              <a:t>:</a:t>
            </a:r>
            <a:r>
              <a:rPr lang="en"/>
              <a:t> </a:t>
            </a:r>
            <a:r>
              <a:rPr lang="en"/>
              <a:t>Restaurant</a:t>
            </a:r>
            <a:r>
              <a:rPr lang="en"/>
              <a:t> Layout Configuration</a:t>
            </a:r>
            <a:endParaRPr/>
          </a:p>
          <a:p>
            <a:pPr indent="0" lvl="0" marL="0" rtl="0" algn="l">
              <a:spcBef>
                <a:spcPts val="1600"/>
              </a:spcBef>
              <a:spcAft>
                <a:spcPts val="1600"/>
              </a:spcAft>
              <a:buNone/>
            </a:pPr>
            <a:r>
              <a:rPr b="1" lang="en"/>
              <a:t>Sprint 5+</a:t>
            </a:r>
            <a:r>
              <a:rPr lang="en"/>
              <a:t>:</a:t>
            </a:r>
            <a:r>
              <a:rPr lang="en"/>
              <a:t> Guest Reservations, Restaurant Reconfiguration, </a:t>
            </a:r>
            <a:r>
              <a:rPr lang="en"/>
              <a:t>Restaurant</a:t>
            </a:r>
            <a:r>
              <a:rPr lang="en"/>
              <a:t> Organization, Additional Guest Information, Mobile Optimization</a:t>
            </a:r>
            <a:endParaRPr/>
          </a:p>
        </p:txBody>
      </p:sp>
      <p:cxnSp>
        <p:nvCxnSpPr>
          <p:cNvPr id="126" name="Google Shape;126;p21"/>
          <p:cNvCxnSpPr/>
          <p:nvPr/>
        </p:nvCxnSpPr>
        <p:spPr>
          <a:xfrm flipH="1" rot="10800000">
            <a:off x="732675" y="4166700"/>
            <a:ext cx="2249700" cy="14700"/>
          </a:xfrm>
          <a:prstGeom prst="straightConnector1">
            <a:avLst/>
          </a:prstGeom>
          <a:noFill/>
          <a:ln cap="flat" cmpd="sng" w="9525">
            <a:solidFill>
              <a:schemeClr val="dk2"/>
            </a:solidFill>
            <a:prstDash val="solid"/>
            <a:round/>
            <a:headEnd len="med" w="med" type="none"/>
            <a:tailEnd len="med" w="med" type="stealth"/>
          </a:ln>
        </p:spPr>
      </p:cxnSp>
      <p:cxnSp>
        <p:nvCxnSpPr>
          <p:cNvPr id="127" name="Google Shape;127;p21"/>
          <p:cNvCxnSpPr/>
          <p:nvPr/>
        </p:nvCxnSpPr>
        <p:spPr>
          <a:xfrm flipH="1" rot="10800000">
            <a:off x="885075" y="4319100"/>
            <a:ext cx="2249700" cy="14700"/>
          </a:xfrm>
          <a:prstGeom prst="straightConnector1">
            <a:avLst/>
          </a:prstGeom>
          <a:noFill/>
          <a:ln cap="flat" cmpd="sng" w="9525">
            <a:solidFill>
              <a:schemeClr val="dk2"/>
            </a:solidFill>
            <a:prstDash val="solid"/>
            <a:round/>
            <a:headEnd len="med" w="med" type="none"/>
            <a:tailEnd len="med" w="med" type="stealth"/>
          </a:ln>
        </p:spPr>
      </p:cxnSp>
      <p:cxnSp>
        <p:nvCxnSpPr>
          <p:cNvPr id="128" name="Google Shape;128;p21"/>
          <p:cNvCxnSpPr/>
          <p:nvPr/>
        </p:nvCxnSpPr>
        <p:spPr>
          <a:xfrm flipH="1" rot="10800000">
            <a:off x="1037475" y="4471500"/>
            <a:ext cx="2249700" cy="14700"/>
          </a:xfrm>
          <a:prstGeom prst="straightConnector1">
            <a:avLst/>
          </a:prstGeom>
          <a:noFill/>
          <a:ln cap="flat" cmpd="sng" w="9525">
            <a:solidFill>
              <a:schemeClr val="dk2"/>
            </a:solidFill>
            <a:prstDash val="solid"/>
            <a:round/>
            <a:headEnd len="med" w="med" type="none"/>
            <a:tailEnd len="med" w="med" type="stealth"/>
          </a:ln>
        </p:spPr>
      </p:cxnSp>
      <p:cxnSp>
        <p:nvCxnSpPr>
          <p:cNvPr id="129" name="Google Shape;129;p21"/>
          <p:cNvCxnSpPr/>
          <p:nvPr/>
        </p:nvCxnSpPr>
        <p:spPr>
          <a:xfrm flipH="1" rot="10800000">
            <a:off x="1189875" y="4623900"/>
            <a:ext cx="2249700" cy="14700"/>
          </a:xfrm>
          <a:prstGeom prst="straightConnector1">
            <a:avLst/>
          </a:prstGeom>
          <a:noFill/>
          <a:ln cap="flat" cmpd="sng" w="9525">
            <a:solidFill>
              <a:schemeClr val="dk2"/>
            </a:solidFill>
            <a:prstDash val="solid"/>
            <a:round/>
            <a:headEnd len="med" w="med" type="none"/>
            <a:tailEnd len="med" w="med" type="stealth"/>
          </a:ln>
        </p:spPr>
      </p:cxnSp>
      <p:cxnSp>
        <p:nvCxnSpPr>
          <p:cNvPr id="130" name="Google Shape;130;p21"/>
          <p:cNvCxnSpPr/>
          <p:nvPr/>
        </p:nvCxnSpPr>
        <p:spPr>
          <a:xfrm flipH="1" rot="10800000">
            <a:off x="4147150" y="728100"/>
            <a:ext cx="2249700" cy="14700"/>
          </a:xfrm>
          <a:prstGeom prst="straightConnector1">
            <a:avLst/>
          </a:prstGeom>
          <a:noFill/>
          <a:ln cap="flat" cmpd="sng" w="9525">
            <a:solidFill>
              <a:schemeClr val="dk2"/>
            </a:solidFill>
            <a:prstDash val="solid"/>
            <a:round/>
            <a:headEnd len="med" w="med" type="none"/>
            <a:tailEnd len="med" w="med" type="stealth"/>
          </a:ln>
        </p:spPr>
      </p:cxnSp>
      <p:cxnSp>
        <p:nvCxnSpPr>
          <p:cNvPr id="131" name="Google Shape;131;p21"/>
          <p:cNvCxnSpPr/>
          <p:nvPr/>
        </p:nvCxnSpPr>
        <p:spPr>
          <a:xfrm flipH="1" rot="10800000">
            <a:off x="4299550" y="880500"/>
            <a:ext cx="2249700" cy="14700"/>
          </a:xfrm>
          <a:prstGeom prst="straightConnector1">
            <a:avLst/>
          </a:prstGeom>
          <a:noFill/>
          <a:ln cap="flat" cmpd="sng" w="9525">
            <a:solidFill>
              <a:schemeClr val="dk2"/>
            </a:solidFill>
            <a:prstDash val="solid"/>
            <a:round/>
            <a:headEnd len="med" w="med" type="none"/>
            <a:tailEnd len="med" w="med" type="stealth"/>
          </a:ln>
        </p:spPr>
      </p:cxnSp>
      <p:cxnSp>
        <p:nvCxnSpPr>
          <p:cNvPr id="132" name="Google Shape;132;p21"/>
          <p:cNvCxnSpPr/>
          <p:nvPr/>
        </p:nvCxnSpPr>
        <p:spPr>
          <a:xfrm flipH="1" rot="10800000">
            <a:off x="4451950" y="1032900"/>
            <a:ext cx="2249700" cy="14700"/>
          </a:xfrm>
          <a:prstGeom prst="straightConnector1">
            <a:avLst/>
          </a:prstGeom>
          <a:noFill/>
          <a:ln cap="flat" cmpd="sng" w="9525">
            <a:solidFill>
              <a:schemeClr val="dk2"/>
            </a:solidFill>
            <a:prstDash val="solid"/>
            <a:round/>
            <a:headEnd len="med" w="med" type="none"/>
            <a:tailEnd len="med" w="med" type="stealth"/>
          </a:ln>
        </p:spPr>
      </p:cxnSp>
      <p:cxnSp>
        <p:nvCxnSpPr>
          <p:cNvPr id="133" name="Google Shape;133;p21"/>
          <p:cNvCxnSpPr/>
          <p:nvPr/>
        </p:nvCxnSpPr>
        <p:spPr>
          <a:xfrm flipH="1" rot="10800000">
            <a:off x="4604350" y="1185300"/>
            <a:ext cx="2249700" cy="147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