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T Sans Narrow" panose="020B0604020202020204" charset="0"/>
      <p:regular r:id="rId14"/>
      <p:bold r:id="rId15"/>
    </p:embeddedFont>
    <p:embeddedFont>
      <p:font typeface="Open San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72C3CE8-9884-4DD3-9976-94C9D03BF083}">
  <a:tblStyle styleId="{872C3CE8-9884-4DD3-9976-94C9D03BF0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introduce ourselves.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346fe454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346fe454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Seth + Elias conduct the demo.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346fe454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346fe454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346fe454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346fe454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346fe454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346fe454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5009a28c4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5009a28c4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346fe454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346fe454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346fe454a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346fe454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Kelly and her accomplishments for this Sprint:</a:t>
            </a:r>
            <a:endParaRPr/>
          </a:p>
          <a:p>
            <a:pPr marL="457200" lvl="0" indent="-298450" algn="l" rtl="0">
              <a:spcBef>
                <a:spcPts val="0"/>
              </a:spcBef>
              <a:spcAft>
                <a:spcPts val="0"/>
              </a:spcAft>
              <a:buSzPts val="1100"/>
              <a:buChar char="-"/>
            </a:pPr>
            <a:r>
              <a:rPr lang="en"/>
              <a:t>Finally got everyone access to the server</a:t>
            </a:r>
            <a:endParaRPr/>
          </a:p>
          <a:p>
            <a:pPr marL="457200" lvl="0" indent="-298450" algn="l" rtl="0">
              <a:spcBef>
                <a:spcPts val="0"/>
              </a:spcBef>
              <a:spcAft>
                <a:spcPts val="0"/>
              </a:spcAft>
              <a:buSzPts val="1100"/>
              <a:buChar char="-"/>
            </a:pPr>
            <a:r>
              <a:rPr lang="en"/>
              <a:t>Created restaurant host webpage</a:t>
            </a:r>
            <a:endParaRPr/>
          </a:p>
          <a:p>
            <a:pPr marL="457200" lvl="0" indent="-298450" algn="l" rtl="0">
              <a:spcBef>
                <a:spcPts val="0"/>
              </a:spcBef>
              <a:spcAft>
                <a:spcPts val="0"/>
              </a:spcAft>
              <a:buSzPts val="1100"/>
              <a:buChar char="-"/>
            </a:pPr>
            <a:r>
              <a:rPr lang="en"/>
              <a:t>Hardcore struggle getting acquainted with Xamarin and figuring out what the heck to do with it</a:t>
            </a:r>
            <a:endParaRPr/>
          </a:p>
          <a:p>
            <a:pPr marL="457200" lvl="0" indent="-298450" algn="l" rtl="0">
              <a:spcBef>
                <a:spcPts val="0"/>
              </a:spcBef>
              <a:spcAft>
                <a:spcPts val="0"/>
              </a:spcAft>
              <a:buSzPts val="1100"/>
              <a:buChar char="-"/>
            </a:pPr>
            <a:r>
              <a:rPr lang="en"/>
              <a:t>Created the 2 GUI screens (screenshots on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5009a28c4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5009a28c4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346fe454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346fe454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Elias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08a8ef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08a8ef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03975" y="10510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ReServe</a:t>
            </a:r>
            <a:endParaRPr/>
          </a:p>
        </p:txBody>
      </p:sp>
      <p:sp>
        <p:nvSpPr>
          <p:cNvPr id="67" name="Google Shape;67;p13"/>
          <p:cNvSpPr txBox="1">
            <a:spLocks noGrp="1"/>
          </p:cNvSpPr>
          <p:nvPr>
            <p:ph type="subTitle" idx="1"/>
          </p:nvPr>
        </p:nvSpPr>
        <p:spPr>
          <a:xfrm>
            <a:off x="-703975" y="27268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Sprint 3!</a:t>
            </a:r>
            <a:endParaRPr/>
          </a:p>
        </p:txBody>
      </p:sp>
      <p:sp>
        <p:nvSpPr>
          <p:cNvPr id="68" name="Google Shape;68;p1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a:t>Created by: </a:t>
            </a:r>
            <a:endParaRPr sz="1400" b="1"/>
          </a:p>
          <a:p>
            <a:pPr marL="0" lvl="0" indent="0" algn="l" rtl="0">
              <a:spcBef>
                <a:spcPts val="1600"/>
              </a:spcBef>
              <a:spcAft>
                <a:spcPts val="0"/>
              </a:spcAft>
              <a:buNone/>
            </a:pPr>
            <a:r>
              <a:rPr lang="en" sz="1400"/>
              <a:t>Richard Compton (Display)</a:t>
            </a:r>
            <a:endParaRPr sz="1400"/>
          </a:p>
          <a:p>
            <a:pPr marL="0" lvl="0" indent="0" algn="l" rtl="0">
              <a:spcBef>
                <a:spcPts val="1600"/>
              </a:spcBef>
              <a:spcAft>
                <a:spcPts val="0"/>
              </a:spcAft>
              <a:buNone/>
            </a:pPr>
            <a:r>
              <a:rPr lang="en" sz="1400"/>
              <a:t>Mary Shiner (Display)</a:t>
            </a:r>
            <a:endParaRPr sz="1400"/>
          </a:p>
          <a:p>
            <a:pPr marL="0" lvl="0" indent="0" algn="l" rtl="0">
              <a:spcBef>
                <a:spcPts val="1600"/>
              </a:spcBef>
              <a:spcAft>
                <a:spcPts val="0"/>
              </a:spcAft>
              <a:buNone/>
            </a:pPr>
            <a:r>
              <a:rPr lang="en" sz="1400"/>
              <a:t>Kevin Kaminski (Mobile)</a:t>
            </a:r>
            <a:endParaRPr sz="1400"/>
          </a:p>
          <a:p>
            <a:pPr marL="0" lvl="0" indent="0" algn="l" rtl="0">
              <a:spcBef>
                <a:spcPts val="1600"/>
              </a:spcBef>
              <a:spcAft>
                <a:spcPts val="0"/>
              </a:spcAft>
              <a:buNone/>
            </a:pPr>
            <a:r>
              <a:rPr lang="en" sz="1400"/>
              <a:t>Kelly Kurkowski (Mobile)</a:t>
            </a:r>
            <a:endParaRPr sz="1400"/>
          </a:p>
          <a:p>
            <a:pPr marL="0" lvl="0" indent="0" algn="l" rtl="0">
              <a:spcBef>
                <a:spcPts val="1600"/>
              </a:spcBef>
              <a:spcAft>
                <a:spcPts val="0"/>
              </a:spcAft>
              <a:buNone/>
            </a:pPr>
            <a:r>
              <a:rPr lang="en" sz="1400"/>
              <a:t>Selena Haidar (Middleware)</a:t>
            </a:r>
            <a:endParaRPr sz="1400"/>
          </a:p>
          <a:p>
            <a:pPr marL="0" lvl="0" indent="0" algn="l" rtl="0">
              <a:spcBef>
                <a:spcPts val="1600"/>
              </a:spcBef>
              <a:spcAft>
                <a:spcPts val="0"/>
              </a:spcAft>
              <a:buNone/>
            </a:pPr>
            <a:r>
              <a:rPr lang="en" sz="1400"/>
              <a:t>Seth Logan (Middleware)</a:t>
            </a:r>
            <a:endParaRPr sz="1400"/>
          </a:p>
          <a:p>
            <a:pPr marL="0" lvl="0" indent="0" algn="l" rtl="0">
              <a:spcBef>
                <a:spcPts val="1600"/>
              </a:spcBef>
              <a:spcAft>
                <a:spcPts val="1600"/>
              </a:spcAft>
              <a:buNone/>
            </a:pPr>
            <a:r>
              <a:rPr lang="en" sz="1400"/>
              <a:t>Elias Qumsieh (Middleware)</a:t>
            </a:r>
            <a:endParaRPr/>
          </a:p>
        </p:txBody>
      </p:sp>
      <p:pic>
        <p:nvPicPr>
          <p:cNvPr id="69" name="Google Shape;69;p13"/>
          <p:cNvPicPr preferRelativeResize="0"/>
          <p:nvPr/>
        </p:nvPicPr>
        <p:blipFill>
          <a:blip r:embed="rId3">
            <a:alphaModFix/>
          </a:blip>
          <a:stretch>
            <a:fillRect/>
          </a:stretch>
        </p:blipFill>
        <p:spPr>
          <a:xfrm>
            <a:off x="2532637" y="1854200"/>
            <a:ext cx="1435124" cy="1435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78300" y="1802550"/>
            <a:ext cx="85206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Demo Time</a:t>
            </a:r>
            <a:endParaRPr sz="7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Sprint 4 Objectives</a:t>
            </a:r>
            <a:endParaRPr/>
          </a:p>
        </p:txBody>
      </p:sp>
      <p:sp>
        <p:nvSpPr>
          <p:cNvPr id="138" name="Google Shape;138;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b="1"/>
              <a:t>As a developer</a:t>
            </a:r>
            <a:r>
              <a:rPr lang="en"/>
              <a:t>, I want to completely set up our project on our Windows Server so that we can easily access it remotely.</a:t>
            </a:r>
            <a:endParaRPr/>
          </a:p>
          <a:p>
            <a:pPr marL="457200" lvl="0" indent="-342900" algn="l" rtl="0">
              <a:spcBef>
                <a:spcPts val="0"/>
              </a:spcBef>
              <a:spcAft>
                <a:spcPts val="0"/>
              </a:spcAft>
              <a:buSzPts val="1800"/>
              <a:buAutoNum type="arabicPeriod"/>
            </a:pPr>
            <a:r>
              <a:rPr lang="en" b="1"/>
              <a:t>As a restaurant host</a:t>
            </a:r>
            <a:r>
              <a:rPr lang="en"/>
              <a:t>, I want to implement and interact with my restaurant’s table layout and capacity in a concise, easy-to-use manner.</a:t>
            </a:r>
            <a:endParaRPr/>
          </a:p>
          <a:p>
            <a:pPr marL="457200" lvl="0" indent="-342900" algn="l" rtl="0">
              <a:spcBef>
                <a:spcPts val="0"/>
              </a:spcBef>
              <a:spcAft>
                <a:spcPts val="0"/>
              </a:spcAft>
              <a:buSzPts val="1800"/>
              <a:buAutoNum type="arabicPeriod"/>
            </a:pPr>
            <a:r>
              <a:rPr lang="en" b="1"/>
              <a:t>As a restaurant host</a:t>
            </a:r>
            <a:r>
              <a:rPr lang="en"/>
              <a:t>, I want to quickly calculate a guest’s current wait time using an accurate algorithm.</a:t>
            </a:r>
            <a:endParaRPr/>
          </a:p>
          <a:p>
            <a:pPr marL="457200" lvl="0" indent="-342900" algn="l" rtl="0">
              <a:spcBef>
                <a:spcPts val="0"/>
              </a:spcBef>
              <a:spcAft>
                <a:spcPts val="0"/>
              </a:spcAft>
              <a:buSzPts val="1800"/>
              <a:buAutoNum type="arabicPeriod"/>
            </a:pPr>
            <a:r>
              <a:rPr lang="en" b="1"/>
              <a:t>As a restaurant host</a:t>
            </a:r>
            <a:r>
              <a:rPr lang="en"/>
              <a:t>, I want a simple page that allows me to add, cancel, or edit reservations and calculate wait times.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Richard - Restaurant Configuration</a:t>
            </a:r>
            <a:endParaRPr/>
          </a:p>
        </p:txBody>
      </p:sp>
      <p:graphicFrame>
        <p:nvGraphicFramePr>
          <p:cNvPr id="75" name="Google Shape;75;p14"/>
          <p:cNvGraphicFramePr/>
          <p:nvPr/>
        </p:nvGraphicFramePr>
        <p:xfrm>
          <a:off x="311700" y="1152425"/>
          <a:ext cx="3000000" cy="3000000"/>
        </p:xfrm>
        <a:graphic>
          <a:graphicData uri="http://schemas.openxmlformats.org/drawingml/2006/table">
            <a:tbl>
              <a:tblPr>
                <a:noFill/>
                <a:tableStyleId>{872C3CE8-9884-4DD3-9976-94C9D03BF083}</a:tableStyleId>
              </a:tblPr>
              <a:tblGrid>
                <a:gridCol w="1887725">
                  <a:extLst>
                    <a:ext uri="{9D8B030D-6E8A-4147-A177-3AD203B41FA5}">
                      <a16:colId xmlns:a16="http://schemas.microsoft.com/office/drawing/2014/main" val="20000"/>
                    </a:ext>
                  </a:extLst>
                </a:gridCol>
                <a:gridCol w="53512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Use Case Name</a:t>
                      </a:r>
                      <a:endParaRPr b="1"/>
                    </a:p>
                  </a:txBody>
                  <a:tcPr marL="91425" marR="91425" marT="91425" marB="91425"/>
                </a:tc>
                <a:tc>
                  <a:txBody>
                    <a:bodyPr/>
                    <a:lstStyle/>
                    <a:p>
                      <a:pPr marL="0" lvl="0" indent="0" algn="l" rtl="0">
                        <a:spcBef>
                          <a:spcPts val="0"/>
                        </a:spcBef>
                        <a:spcAft>
                          <a:spcPts val="0"/>
                        </a:spcAft>
                        <a:buNone/>
                      </a:pPr>
                      <a:r>
                        <a:rPr lang="en"/>
                        <a:t>Restaurant Configuration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Business Event</a:t>
                      </a:r>
                      <a:endParaRPr b="1"/>
                    </a:p>
                  </a:txBody>
                  <a:tcPr marL="91425" marR="91425" marT="91425" marB="91425"/>
                </a:tc>
                <a:tc>
                  <a:txBody>
                    <a:bodyPr/>
                    <a:lstStyle/>
                    <a:p>
                      <a:pPr marL="0" lvl="0" indent="0" algn="l" rtl="0">
                        <a:spcBef>
                          <a:spcPts val="0"/>
                        </a:spcBef>
                        <a:spcAft>
                          <a:spcPts val="0"/>
                        </a:spcAft>
                        <a:buNone/>
                      </a:pPr>
                      <a:r>
                        <a:rPr lang="en"/>
                        <a:t>A restaurant wants to add information to their ReServe account.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Actors</a:t>
                      </a:r>
                      <a:endParaRPr b="1"/>
                    </a:p>
                  </a:txBody>
                  <a:tcPr marL="91425" marR="91425" marT="91425" marB="91425"/>
                </a:tc>
                <a:tc>
                  <a:txBody>
                    <a:bodyPr/>
                    <a:lstStyle/>
                    <a:p>
                      <a:pPr marL="0" lvl="0" indent="0" algn="l" rtl="0">
                        <a:spcBef>
                          <a:spcPts val="0"/>
                        </a:spcBef>
                        <a:spcAft>
                          <a:spcPts val="0"/>
                        </a:spcAft>
                        <a:buNone/>
                      </a:pPr>
                      <a:r>
                        <a:rPr lang="en"/>
                        <a:t>Restaurant administrator</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t>Use Case Overview</a:t>
                      </a:r>
                      <a:endParaRPr b="1"/>
                    </a:p>
                  </a:txBody>
                  <a:tcPr marL="91425" marR="91425" marT="91425" marB="91425"/>
                </a:tc>
                <a:tc>
                  <a:txBody>
                    <a:bodyPr/>
                    <a:lstStyle/>
                    <a:p>
                      <a:pPr marL="0" lvl="0" indent="0" algn="l" rtl="0">
                        <a:spcBef>
                          <a:spcPts val="0"/>
                        </a:spcBef>
                        <a:spcAft>
                          <a:spcPts val="0"/>
                        </a:spcAft>
                        <a:buNone/>
                      </a:pPr>
                      <a:r>
                        <a:rPr lang="en"/>
                        <a:t>Restaurant administrators enter a variety of information about their restaurant that will be viewed by potential guests and used to calculate wait times for reservations.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t>Preconditions</a:t>
                      </a:r>
                      <a:endParaRPr b="1"/>
                    </a:p>
                  </a:txBody>
                  <a:tcPr marL="91425" marR="91425" marT="91425" marB="91425"/>
                </a:tc>
                <a:tc>
                  <a:txBody>
                    <a:bodyPr/>
                    <a:lstStyle/>
                    <a:p>
                      <a:pPr marL="0" lvl="0" indent="0" algn="l" rtl="0">
                        <a:spcBef>
                          <a:spcPts val="0"/>
                        </a:spcBef>
                        <a:spcAft>
                          <a:spcPts val="0"/>
                        </a:spcAft>
                        <a:buNone/>
                      </a:pPr>
                      <a:r>
                        <a:rPr lang="en"/>
                        <a:t>The restaurant must have an authenticated ReServe account.</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t>Termination Outcome</a:t>
                      </a:r>
                      <a:endParaRPr b="1"/>
                    </a:p>
                  </a:txBody>
                  <a:tcPr marL="91425" marR="91425" marT="91425" marB="91425"/>
                </a:tc>
                <a:tc>
                  <a:txBody>
                    <a:bodyPr/>
                    <a:lstStyle/>
                    <a:p>
                      <a:pPr marL="457200" lvl="0" indent="-317500" algn="l" rtl="0">
                        <a:spcBef>
                          <a:spcPts val="0"/>
                        </a:spcBef>
                        <a:spcAft>
                          <a:spcPts val="0"/>
                        </a:spcAft>
                        <a:buSzPts val="1400"/>
                        <a:buAutoNum type="arabicPeriod"/>
                      </a:pPr>
                      <a:r>
                        <a:rPr lang="en"/>
                        <a:t>The restaurant enters the correct information; it is displayed on the ReServe website and application.</a:t>
                      </a:r>
                      <a:endParaRPr/>
                    </a:p>
                    <a:p>
                      <a:pPr marL="457200" lvl="0" indent="-317500" algn="l" rtl="0">
                        <a:spcBef>
                          <a:spcPts val="0"/>
                        </a:spcBef>
                        <a:spcAft>
                          <a:spcPts val="0"/>
                        </a:spcAft>
                        <a:buSzPts val="1400"/>
                        <a:buAutoNum type="arabicPeriod"/>
                      </a:pPr>
                      <a:r>
                        <a:rPr lang="en"/>
                        <a:t>The restaurant enters the incorrect information; they are asked to fix their mistakes or it will not be published.</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Mary</a:t>
            </a:r>
            <a:endParaRPr/>
          </a:p>
        </p:txBody>
      </p:sp>
      <p:sp>
        <p:nvSpPr>
          <p:cNvPr id="81" name="Google Shape;81;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2" name="Google Shape;82;p15"/>
          <p:cNvPicPr preferRelativeResize="0"/>
          <p:nvPr/>
        </p:nvPicPr>
        <p:blipFill>
          <a:blip r:embed="rId3">
            <a:alphaModFix/>
          </a:blip>
          <a:stretch>
            <a:fillRect/>
          </a:stretch>
        </p:blipFill>
        <p:spPr>
          <a:xfrm>
            <a:off x="311700" y="1152424"/>
            <a:ext cx="3748200" cy="1784299"/>
          </a:xfrm>
          <a:prstGeom prst="rect">
            <a:avLst/>
          </a:prstGeom>
          <a:noFill/>
          <a:ln>
            <a:noFill/>
          </a:ln>
        </p:spPr>
      </p:pic>
      <p:pic>
        <p:nvPicPr>
          <p:cNvPr id="83" name="Google Shape;83;p15"/>
          <p:cNvPicPr preferRelativeResize="0"/>
          <p:nvPr/>
        </p:nvPicPr>
        <p:blipFill>
          <a:blip r:embed="rId4">
            <a:alphaModFix/>
          </a:blip>
          <a:stretch>
            <a:fillRect/>
          </a:stretch>
        </p:blipFill>
        <p:spPr>
          <a:xfrm>
            <a:off x="4490800" y="1152421"/>
            <a:ext cx="4001674" cy="1898724"/>
          </a:xfrm>
          <a:prstGeom prst="rect">
            <a:avLst/>
          </a:prstGeom>
          <a:noFill/>
          <a:ln>
            <a:noFill/>
          </a:ln>
        </p:spPr>
      </p:pic>
      <p:pic>
        <p:nvPicPr>
          <p:cNvPr id="84" name="Google Shape;84;p15"/>
          <p:cNvPicPr preferRelativeResize="0"/>
          <p:nvPr/>
        </p:nvPicPr>
        <p:blipFill>
          <a:blip r:embed="rId5">
            <a:alphaModFix/>
          </a:blip>
          <a:stretch>
            <a:fillRect/>
          </a:stretch>
        </p:blipFill>
        <p:spPr>
          <a:xfrm>
            <a:off x="311700" y="3214950"/>
            <a:ext cx="3656448" cy="1734924"/>
          </a:xfrm>
          <a:prstGeom prst="rect">
            <a:avLst/>
          </a:prstGeom>
          <a:noFill/>
          <a:ln>
            <a:noFill/>
          </a:ln>
        </p:spPr>
      </p:pic>
      <p:pic>
        <p:nvPicPr>
          <p:cNvPr id="85" name="Google Shape;85;p15"/>
          <p:cNvPicPr preferRelativeResize="0"/>
          <p:nvPr/>
        </p:nvPicPr>
        <p:blipFill>
          <a:blip r:embed="rId6">
            <a:alphaModFix/>
          </a:blip>
          <a:stretch>
            <a:fillRect/>
          </a:stretch>
        </p:blipFill>
        <p:spPr>
          <a:xfrm>
            <a:off x="4490798" y="3214950"/>
            <a:ext cx="3886598" cy="1854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Mary</a:t>
            </a:r>
            <a:endParaRPr/>
          </a:p>
        </p:txBody>
      </p:sp>
      <p:sp>
        <p:nvSpPr>
          <p:cNvPr id="91" name="Google Shape;91;p16"/>
          <p:cNvSpPr txBox="1">
            <a:spLocks noGrp="1"/>
          </p:cNvSpPr>
          <p:nvPr>
            <p:ph type="body" idx="1"/>
          </p:nvPr>
        </p:nvSpPr>
        <p:spPr>
          <a:xfrm>
            <a:off x="311700" y="1266325"/>
            <a:ext cx="2457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0000"/>
                </a:solidFill>
                <a:latin typeface="Arial"/>
                <a:ea typeface="Arial"/>
                <a:cs typeface="Arial"/>
                <a:sym typeface="Arial"/>
              </a:rPr>
              <a:t>How many tables = T</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Number of people in group = Y</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Regular Waitime = R</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Final Waitime = W</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Additional Factors</a:t>
            </a:r>
            <a:endParaRPr sz="1100" b="1">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Time of Day?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Type of meal?</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How many servers?</a:t>
            </a:r>
            <a:endParaRPr/>
          </a:p>
        </p:txBody>
      </p:sp>
      <p:sp>
        <p:nvSpPr>
          <p:cNvPr id="92" name="Google Shape;92;p16"/>
          <p:cNvSpPr txBox="1">
            <a:spLocks noGrp="1"/>
          </p:cNvSpPr>
          <p:nvPr>
            <p:ph type="body" idx="1"/>
          </p:nvPr>
        </p:nvSpPr>
        <p:spPr>
          <a:xfrm>
            <a:off x="2473500" y="1152425"/>
            <a:ext cx="6358800" cy="3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latin typeface="Arial"/>
                <a:ea typeface="Arial"/>
                <a:cs typeface="Arial"/>
                <a:sym typeface="Arial"/>
              </a:rPr>
              <a:t>Possible Regular Waitimes (Estimated)</a:t>
            </a:r>
            <a:br>
              <a:rPr lang="en" sz="1100">
                <a:solidFill>
                  <a:srgbClr val="000000"/>
                </a:solidFill>
                <a:latin typeface="Arial"/>
                <a:ea typeface="Arial"/>
                <a:cs typeface="Arial"/>
                <a:sym typeface="Arial"/>
              </a:rPr>
            </a:b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1 mins take order + 5 mins food prep + 10 mins food served + 2 cleanup = 18 mins ( 1 person)</a:t>
            </a:r>
            <a:endParaRPr sz="1100">
              <a:solidFill>
                <a:srgbClr val="000000"/>
              </a:solidFill>
              <a:latin typeface="Arial"/>
              <a:ea typeface="Arial"/>
              <a:cs typeface="Arial"/>
              <a:sym typeface="Arial"/>
            </a:endParaRPr>
          </a:p>
          <a:p>
            <a:pPr marL="0" lvl="0" indent="0" algn="l" rtl="0">
              <a:spcBef>
                <a:spcPts val="0"/>
              </a:spcBef>
              <a:spcAft>
                <a:spcPts val="0"/>
              </a:spcAft>
              <a:buNone/>
            </a:pP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2 mins take order + 10 mins food prep + 20 mins food served + 2 cleanup = 34 mins ( 2 people)</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3 mins take order + 15 mins food prep + 30 mins food served + 2 cleanup = 50 mins ( 3 people)</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4 mins take order + 20 mins food prep + 40 mins food served + 2 cleanup = 66 mins ( 4 people)</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Formula = (Y*1) + (Y*5) + (Y*10) + (2) = R/T = W</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Tables will be shown according to the size of the group. EX: There is a party of two, any table that can seat at least two occupants is shown.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GUI design &amp; Xamarin</a:t>
            </a:r>
            <a:endParaRPr/>
          </a:p>
        </p:txBody>
      </p:sp>
      <p:sp>
        <p:nvSpPr>
          <p:cNvPr id="98" name="Google Shape;98;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Restaurant Considerations</a:t>
            </a:r>
            <a:endParaRPr/>
          </a:p>
          <a:p>
            <a:pPr marL="914400" lvl="1" indent="-317500" algn="l" rtl="0">
              <a:spcBef>
                <a:spcPts val="0"/>
              </a:spcBef>
              <a:spcAft>
                <a:spcPts val="0"/>
              </a:spcAft>
              <a:buSzPts val="1400"/>
              <a:buChar char="○"/>
            </a:pPr>
            <a:r>
              <a:rPr lang="en"/>
              <a:t>Layout</a:t>
            </a:r>
            <a:endParaRPr/>
          </a:p>
          <a:p>
            <a:pPr marL="914400" lvl="1" indent="-317500" algn="l" rtl="0">
              <a:spcBef>
                <a:spcPts val="0"/>
              </a:spcBef>
              <a:spcAft>
                <a:spcPts val="0"/>
              </a:spcAft>
              <a:buSzPts val="1400"/>
              <a:buChar char="○"/>
            </a:pPr>
            <a:r>
              <a:rPr lang="en"/>
              <a:t>Multiple rooms</a:t>
            </a:r>
            <a:endParaRPr/>
          </a:p>
          <a:p>
            <a:pPr marL="914400" lvl="1" indent="-317500" algn="l" rtl="0">
              <a:spcBef>
                <a:spcPts val="0"/>
              </a:spcBef>
              <a:spcAft>
                <a:spcPts val="0"/>
              </a:spcAft>
              <a:buSzPts val="1400"/>
              <a:buChar char="○"/>
            </a:pPr>
            <a:r>
              <a:rPr lang="en"/>
              <a:t>Capacity tables</a:t>
            </a:r>
            <a:endParaRPr/>
          </a:p>
          <a:p>
            <a:pPr marL="457200" lvl="0" indent="-342900" algn="l" rtl="0">
              <a:spcBef>
                <a:spcPts val="0"/>
              </a:spcBef>
              <a:spcAft>
                <a:spcPts val="0"/>
              </a:spcAft>
              <a:buSzPts val="1800"/>
              <a:buChar char="●"/>
            </a:pPr>
            <a:r>
              <a:rPr lang="en"/>
              <a:t>Restaurant will have a two role</a:t>
            </a:r>
            <a:endParaRPr/>
          </a:p>
          <a:p>
            <a:pPr marL="914400" lvl="1" indent="-317500" algn="l" rtl="0">
              <a:spcBef>
                <a:spcPts val="0"/>
              </a:spcBef>
              <a:spcAft>
                <a:spcPts val="0"/>
              </a:spcAft>
              <a:buSzPts val="1400"/>
              <a:buChar char="○"/>
            </a:pPr>
            <a:r>
              <a:rPr lang="en"/>
              <a:t>Administrator</a:t>
            </a:r>
            <a:endParaRPr/>
          </a:p>
          <a:p>
            <a:pPr marL="914400" lvl="1" indent="-317500" algn="l" rtl="0">
              <a:spcBef>
                <a:spcPts val="0"/>
              </a:spcBef>
              <a:spcAft>
                <a:spcPts val="0"/>
              </a:spcAft>
              <a:buSzPts val="1400"/>
              <a:buChar char="○"/>
            </a:pPr>
            <a:r>
              <a:rPr lang="en"/>
              <a:t>Phone screen</a:t>
            </a:r>
            <a:endParaRPr/>
          </a:p>
          <a:p>
            <a:pPr marL="457200" lvl="0" indent="-342900" algn="l" rtl="0">
              <a:spcBef>
                <a:spcPts val="0"/>
              </a:spcBef>
              <a:spcAft>
                <a:spcPts val="0"/>
              </a:spcAft>
              <a:buSzPts val="1800"/>
              <a:buChar char="●"/>
            </a:pPr>
            <a:r>
              <a:rPr lang="en"/>
              <a:t>Connecting our mobile with the current running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Kelly</a:t>
            </a:r>
            <a:endParaRPr/>
          </a:p>
        </p:txBody>
      </p:sp>
      <p:sp>
        <p:nvSpPr>
          <p:cNvPr id="104" name="Google Shape;104;p18"/>
          <p:cNvSpPr txBox="1">
            <a:spLocks noGrp="1"/>
          </p:cNvSpPr>
          <p:nvPr>
            <p:ph type="body" idx="1"/>
          </p:nvPr>
        </p:nvSpPr>
        <p:spPr>
          <a:xfrm>
            <a:off x="311700" y="1266325"/>
            <a:ext cx="8520600" cy="39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GUIs for Restaurant Configuration &amp; Restaurant Host</a:t>
            </a:r>
            <a:endParaRPr/>
          </a:p>
        </p:txBody>
      </p:sp>
      <p:pic>
        <p:nvPicPr>
          <p:cNvPr id="105" name="Google Shape;105;p18"/>
          <p:cNvPicPr preferRelativeResize="0"/>
          <p:nvPr/>
        </p:nvPicPr>
        <p:blipFill>
          <a:blip r:embed="rId3">
            <a:alphaModFix/>
          </a:blip>
          <a:stretch>
            <a:fillRect/>
          </a:stretch>
        </p:blipFill>
        <p:spPr>
          <a:xfrm>
            <a:off x="1848750" y="1778925"/>
            <a:ext cx="1776136" cy="3173675"/>
          </a:xfrm>
          <a:prstGeom prst="rect">
            <a:avLst/>
          </a:prstGeom>
          <a:noFill/>
          <a:ln>
            <a:noFill/>
          </a:ln>
        </p:spPr>
      </p:pic>
      <p:pic>
        <p:nvPicPr>
          <p:cNvPr id="106" name="Google Shape;106;p18"/>
          <p:cNvPicPr preferRelativeResize="0"/>
          <p:nvPr/>
        </p:nvPicPr>
        <p:blipFill>
          <a:blip r:embed="rId4">
            <a:alphaModFix/>
          </a:blip>
          <a:stretch>
            <a:fillRect/>
          </a:stretch>
        </p:blipFill>
        <p:spPr>
          <a:xfrm>
            <a:off x="4610311" y="1778925"/>
            <a:ext cx="1802768" cy="317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 API</a:t>
            </a:r>
            <a:endParaRPr/>
          </a:p>
          <a:p>
            <a:pPr marL="0" lvl="0" indent="0" algn="l" rtl="0">
              <a:spcBef>
                <a:spcPts val="0"/>
              </a:spcBef>
              <a:spcAft>
                <a:spcPts val="0"/>
              </a:spcAft>
              <a:buNone/>
            </a:pPr>
            <a:endParaRPr/>
          </a:p>
        </p:txBody>
      </p:sp>
      <p:sp>
        <p:nvSpPr>
          <p:cNvPr id="112" name="Google Shape;112;p19"/>
          <p:cNvSpPr txBox="1">
            <a:spLocks noGrp="1"/>
          </p:cNvSpPr>
          <p:nvPr>
            <p:ph type="body" idx="1"/>
          </p:nvPr>
        </p:nvSpPr>
        <p:spPr>
          <a:xfrm>
            <a:off x="311700" y="1152425"/>
            <a:ext cx="4091400" cy="150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Setting up database on server and connecting it to ASP.NET Web API</a:t>
            </a:r>
            <a:endParaRPr/>
          </a:p>
          <a:p>
            <a:pPr marL="457200" lvl="0" indent="0" algn="l" rtl="0">
              <a:spcBef>
                <a:spcPts val="1600"/>
              </a:spcBef>
              <a:spcAft>
                <a:spcPts val="1600"/>
              </a:spcAft>
              <a:buNone/>
            </a:pPr>
            <a:endParaRPr/>
          </a:p>
        </p:txBody>
      </p:sp>
      <p:pic>
        <p:nvPicPr>
          <p:cNvPr id="113" name="Google Shape;113;p19"/>
          <p:cNvPicPr preferRelativeResize="0"/>
          <p:nvPr/>
        </p:nvPicPr>
        <p:blipFill>
          <a:blip r:embed="rId3">
            <a:alphaModFix/>
          </a:blip>
          <a:stretch>
            <a:fillRect/>
          </a:stretch>
        </p:blipFill>
        <p:spPr>
          <a:xfrm>
            <a:off x="4349050" y="100950"/>
            <a:ext cx="4052726" cy="4053001"/>
          </a:xfrm>
          <a:prstGeom prst="rect">
            <a:avLst/>
          </a:prstGeom>
          <a:noFill/>
          <a:ln>
            <a:noFill/>
          </a:ln>
        </p:spPr>
      </p:pic>
      <p:pic>
        <p:nvPicPr>
          <p:cNvPr id="114" name="Google Shape;114;p19"/>
          <p:cNvPicPr preferRelativeResize="0"/>
          <p:nvPr/>
        </p:nvPicPr>
        <p:blipFill>
          <a:blip r:embed="rId4">
            <a:alphaModFix/>
          </a:blip>
          <a:stretch>
            <a:fillRect/>
          </a:stretch>
        </p:blipFill>
        <p:spPr>
          <a:xfrm>
            <a:off x="311700" y="3225063"/>
            <a:ext cx="3667125" cy="514350"/>
          </a:xfrm>
          <a:prstGeom prst="rect">
            <a:avLst/>
          </a:prstGeom>
          <a:noFill/>
          <a:ln>
            <a:noFill/>
          </a:ln>
        </p:spPr>
      </p:pic>
      <p:pic>
        <p:nvPicPr>
          <p:cNvPr id="115" name="Google Shape;115;p19"/>
          <p:cNvPicPr preferRelativeResize="0"/>
          <p:nvPr/>
        </p:nvPicPr>
        <p:blipFill>
          <a:blip r:embed="rId5">
            <a:alphaModFix/>
          </a:blip>
          <a:stretch>
            <a:fillRect/>
          </a:stretch>
        </p:blipFill>
        <p:spPr>
          <a:xfrm>
            <a:off x="152400" y="4306351"/>
            <a:ext cx="8839199" cy="35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Restaurant Configuration</a:t>
            </a:r>
            <a:endParaRPr/>
          </a:p>
        </p:txBody>
      </p:sp>
      <p:sp>
        <p:nvSpPr>
          <p:cNvPr id="121" name="Google Shape;121;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a:t>Converted HTML page to aspx page and implement it with the project</a:t>
            </a:r>
            <a:endParaRPr/>
          </a:p>
          <a:p>
            <a:pPr marL="457200" lvl="0" indent="-342900" algn="l" rtl="0">
              <a:spcBef>
                <a:spcPts val="0"/>
              </a:spcBef>
              <a:spcAft>
                <a:spcPts val="0"/>
              </a:spcAft>
              <a:buSzPts val="1800"/>
              <a:buAutoNum type="arabicParenR"/>
            </a:pPr>
            <a:r>
              <a:rPr lang="en"/>
              <a:t>Fetch all the data to insert it in the database</a:t>
            </a:r>
            <a:endParaRPr/>
          </a:p>
          <a:p>
            <a:pPr marL="457200" lvl="0" indent="-342900" algn="l" rtl="0">
              <a:spcBef>
                <a:spcPts val="0"/>
              </a:spcBef>
              <a:spcAft>
                <a:spcPts val="0"/>
              </a:spcAft>
              <a:buSzPts val="1800"/>
              <a:buAutoNum type="arabicParenR"/>
            </a:pPr>
            <a:r>
              <a:rPr lang="en"/>
              <a:t>Research of how to insert our data to the server database so it can be accessed any time. We have an issue with our database that happened to the project when merging it into GitHub </a:t>
            </a:r>
            <a:endParaRPr/>
          </a:p>
          <a:p>
            <a:pPr marL="45720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Risks and Challenges</a:t>
            </a:r>
            <a:endParaRPr/>
          </a:p>
        </p:txBody>
      </p:sp>
      <p:sp>
        <p:nvSpPr>
          <p:cNvPr id="127" name="Google Shape;127;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Communication</a:t>
            </a:r>
            <a:endParaRPr/>
          </a:p>
          <a:p>
            <a:pPr marL="457200" lvl="0" indent="-342900" algn="l" rtl="0">
              <a:spcBef>
                <a:spcPts val="0"/>
              </a:spcBef>
              <a:spcAft>
                <a:spcPts val="0"/>
              </a:spcAft>
              <a:buSzPts val="1800"/>
              <a:buChar char="●"/>
            </a:pPr>
            <a:r>
              <a:rPr lang="en"/>
              <a:t>Entity Framework compatibility issues</a:t>
            </a:r>
            <a:endParaRPr/>
          </a:p>
          <a:p>
            <a:pPr marL="457200" lvl="0" indent="-342900" algn="l" rtl="0">
              <a:spcBef>
                <a:spcPts val="0"/>
              </a:spcBef>
              <a:spcAft>
                <a:spcPts val="0"/>
              </a:spcAft>
              <a:buSzPts val="1800"/>
              <a:buChar char="●"/>
            </a:pPr>
            <a:r>
              <a:rPr lang="en"/>
              <a:t>Bulk of the web API next sprint</a:t>
            </a:r>
            <a:endParaRPr/>
          </a:p>
          <a:p>
            <a:pPr marL="914400" lvl="1" indent="-317500" algn="l" rtl="0">
              <a:spcBef>
                <a:spcPts val="0"/>
              </a:spcBef>
              <a:spcAft>
                <a:spcPts val="0"/>
              </a:spcAft>
              <a:buSzPts val="1400"/>
              <a:buChar char="○"/>
            </a:pPr>
            <a:r>
              <a:rPr lang="en"/>
              <a:t>Retrieving data on the phone app</a:t>
            </a:r>
            <a:endParaRPr/>
          </a:p>
          <a:p>
            <a:pPr marL="914400" lvl="1" indent="-317500" algn="l" rtl="0">
              <a:spcBef>
                <a:spcPts val="0"/>
              </a:spcBef>
              <a:spcAft>
                <a:spcPts val="0"/>
              </a:spcAft>
              <a:buSzPts val="1400"/>
              <a:buChar char="○"/>
            </a:pPr>
            <a:r>
              <a:rPr lang="en"/>
              <a:t>Formatting entities</a:t>
            </a:r>
            <a:endParaRPr/>
          </a:p>
          <a:p>
            <a:pPr marL="4572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488</Words>
  <Application>Microsoft Office PowerPoint</Application>
  <PresentationFormat>On-screen Show (16:9)</PresentationFormat>
  <Paragraphs>94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PT Sans Narrow</vt:lpstr>
      <vt:lpstr>Open Sans</vt:lpstr>
      <vt:lpstr>Arial</vt:lpstr>
      <vt:lpstr>Tropic</vt:lpstr>
      <vt:lpstr>ReServe</vt:lpstr>
      <vt:lpstr>Richard - Restaurant Configuration</vt:lpstr>
      <vt:lpstr>Mary</vt:lpstr>
      <vt:lpstr>Mary</vt:lpstr>
      <vt:lpstr>GUI design &amp; Xamarin</vt:lpstr>
      <vt:lpstr>Kelly</vt:lpstr>
      <vt:lpstr>Web API </vt:lpstr>
      <vt:lpstr>Restaurant Configuration</vt:lpstr>
      <vt:lpstr>Risks and Challenges</vt:lpstr>
      <vt:lpstr>Demo Time</vt:lpstr>
      <vt:lpstr>Sprint 4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ReServe</dc:title>
  <dc:creator>Kaminski, Anne Marie</dc:creator>
  <cp:lastModifiedBy>Kaminski, Anne Marie</cp:lastModifiedBy>
  <cp:revision>1</cp:revision>
  <dcterms:modified xsi:type="dcterms:W3CDTF">2019-10-16T20:26:20Z</dcterms:modified>
</cp:coreProperties>
</file>