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02:23:42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24575,'0'-2'0,"1"0"0,-1 0 0,1 0 0,-1 0 0,1 0 0,0 0 0,-1 0 0,1 0 0,0 0 0,0 0 0,1 0 0,-1 1 0,0-1 0,1 0 0,-1 1 0,1-1 0,-1 1 0,1 0 0,-1 0 0,1-1 0,0 1 0,0 0 0,0 0 0,0 0 0,0 1 0,0-1 0,0 0 0,0 1 0,0-1 0,2 1 0,10-3 0,0 1 0,-1 1 0,20 0 0,-26 1 0,484 0 0,-192 2 0,-280-1 0,0 1 0,28 6 0,24 3 0,166 7 0,266-7 0,-308-13 0,463 2-1365,-601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02:23:45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24575,'1215'0'0,"-1175"-2"0,51-9 0,28-1 0,99 12-1365,-182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02:23:49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24575,'566'0'0,"-537"-1"0,53-10 0,-50 5 0,40-1 0,10 7-1365,-59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02:28:20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B9F9-07C4-61C5-7BAC-4A5E5F5E7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F4335-BB7D-B217-C1DF-870650AE0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8B415-D889-AAB5-B644-29118523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F74D-5BB7-456E-96C9-9C7B4250857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0BBA4-7EF3-A457-4406-833922A6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5432B-8BFB-1E68-8E8F-8F106172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DCEC-8B3A-4617-A3B5-79482F3D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3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6837-94BB-83BA-47A0-9FF469EB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EB325-8F0B-355A-778B-AB12AD640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7042B-262A-5CF9-BABD-80C96FFA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F74D-5BB7-456E-96C9-9C7B4250857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E4EF-6C5A-492D-EAFA-2F23511F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B69AC-513D-D3F0-AD57-7AAD1D8C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DCEC-8B3A-4617-A3B5-79482F3D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5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18125-964C-11CB-A34C-0E76A8B86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3DFC9-DA40-0772-6057-705629478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06F83-18BB-43C8-66B2-2A4F2700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F74D-5BB7-456E-96C9-9C7B4250857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ADB6B-CCCD-D186-B87A-4F775187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94A28-60D4-6756-E6D8-FF302E53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DCEC-8B3A-4617-A3B5-79482F3D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5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7797-6589-3412-D635-0D6CA9C7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77CE3-D191-4B8B-A80B-6E07D4FF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297BD-4234-82DD-0401-FCA98678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F74D-5BB7-456E-96C9-9C7B4250857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E9236-3564-9FC2-7E58-1158D902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10C8C-2B96-000C-69DD-2D97BFA2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DCEC-8B3A-4617-A3B5-79482F3D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5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A475-2F1C-C42A-4189-E2A5659D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182D1-B159-DDD1-1A28-8CD19E34A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859F5-4333-E325-D00A-21E99E91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F74D-5BB7-456E-96C9-9C7B4250857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1D58C-2B7F-9F29-F287-EAA2F6FA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4EF4-073A-8B01-02F1-5B3B7AD6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DCEC-8B3A-4617-A3B5-79482F3D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4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A7E5-89BB-F0ED-935C-3A36062B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64520-307B-8EF8-5991-390AB8980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D2ADE-B677-8137-DCE5-D868A4DD5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9AC95-721D-2E42-80D6-971733CB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F74D-5BB7-456E-96C9-9C7B4250857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25A32-BB84-7A29-93A5-BE2B38E2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F681E-44C5-725C-06E0-39FD7C8E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DCEC-8B3A-4617-A3B5-79482F3D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8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C596-815C-6CF1-61A8-40276895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51C8F-A9D0-764E-789D-EA3DADC46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41C66-9A9C-341D-7804-440A15D25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57E4B-6AEC-6EAE-D36C-67A4D57C0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D12B7-1BC2-1EC4-5882-723F74D14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7F043-32E1-781A-39E1-511D423D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F74D-5BB7-456E-96C9-9C7B4250857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D1BC1-7BDC-4E3B-D292-FA46832A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D3342-0970-7B7F-ADA6-727B92C7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DCEC-8B3A-4617-A3B5-79482F3D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6DDD-EBD8-D53E-3BEA-E52578B9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70F38-8082-3D9A-E8A0-07A1A392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F74D-5BB7-456E-96C9-9C7B4250857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12C98-464E-9D81-5042-75A2F2A1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BBC51-2043-CDC6-0B85-F6859226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DCEC-8B3A-4617-A3B5-79482F3D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0A727-41A9-C28D-C9A0-EE6AEBEB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F74D-5BB7-456E-96C9-9C7B4250857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287A3-4BFA-D810-8374-6C9D2152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DC2AE-510B-17BC-83FD-DB80532C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DCEC-8B3A-4617-A3B5-79482F3D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3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8FBD-737B-6F28-8183-59268BB3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2F497-247A-A0DA-5AA1-98953C33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9C45D-1438-9B29-7453-4454B807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59666-F9FD-DB67-B2DB-EE224748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F74D-5BB7-456E-96C9-9C7B4250857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1A60D-D368-C615-4A61-628E5CEF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03659-EA06-C0A8-0F57-15540B5E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DCEC-8B3A-4617-A3B5-79482F3D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1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DC29-1AE2-7430-7C10-E993F2508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4CF33-2345-CBC9-D987-861DDA4DD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2E8A0-795A-D5A3-C277-7DA6A38DC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06465-2CEB-69B3-5FAE-52A2B5C2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F74D-5BB7-456E-96C9-9C7B4250857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EF111-028B-2664-D0F2-8B5CD841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EE090-D54C-B01D-72CA-92EBA637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DCEC-8B3A-4617-A3B5-79482F3D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5F619-7E36-B916-DB7B-52D36C79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CBBF4-E601-85EA-DE70-40883AF95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CC771-92CC-F7F9-FB0D-777468A32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DF74D-5BB7-456E-96C9-9C7B4250857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35866-E385-B14D-793E-AEE8EB8A1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97254-D7BD-3CB7-D2FC-975452338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ADCEC-8B3A-4617-A3B5-79482F3D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5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tooth.com/blog/how-bluetooth-technology-uses-adaptive-frequency-hopping-to-overcome-packet-interference/" TargetMode="External"/><Relationship Id="rId2" Type="http://schemas.openxmlformats.org/officeDocument/2006/relationships/hyperlink" Target="https://en.wikipedia.org/wiki/Bluetooth_Low_Energy#:~:text=Bluetooth%20Low%20Energy%20technology%20operates,has%2040%202%2DMHz%20channel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digital_communication/digital_communication_frequency_shift_keying.htm" TargetMode="External"/><Relationship Id="rId4" Type="http://schemas.openxmlformats.org/officeDocument/2006/relationships/hyperlink" Target="https://en.wikipedia.org/wiki/Frequency-shift_key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603E-3C70-FA40-891E-12A3530E1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Bluetooth Low Energy (BLE) Communication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8B642-2A3D-440B-1A1D-7EAA64E74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Sage Mooneyham</a:t>
            </a:r>
          </a:p>
        </p:txBody>
      </p:sp>
    </p:spTree>
    <p:extLst>
      <p:ext uri="{BB962C8B-B14F-4D97-AF65-F5344CB8AC3E}">
        <p14:creationId xmlns:p14="http://schemas.microsoft.com/office/powerpoint/2010/main" val="4275766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5732-2B77-AC52-8B97-42D4CCD2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34688-062B-C686-5B3D-D952CEF92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https://en.wikipedia.org/wiki/Bluetooth_Low_Energy#:~:text=Bluetooth%20Low%20Energy%20technology%20operates,has%2040%202%2DMHz%20channels</a:t>
            </a:r>
            <a:r>
              <a:rPr lang="en-US" sz="2000" dirty="0"/>
              <a:t>.</a:t>
            </a:r>
          </a:p>
          <a:p>
            <a:r>
              <a:rPr lang="en-US" sz="2000" dirty="0">
                <a:hlinkClick r:id="rId3"/>
              </a:rPr>
              <a:t>https://www.bluetooth.com/blog/how-bluetooth-technology-uses-adaptive-frequency-hopping-to-overcome-packet-interference/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https://en.wikipedia.org/wiki/Frequency-shift_keying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https://www.tutorialspoint.com/digital_communication/digital_communication_frequency_shift_keying.htm</a:t>
            </a:r>
            <a:endParaRPr lang="en-US" sz="2000" dirty="0"/>
          </a:p>
          <a:p>
            <a:r>
              <a:rPr lang="en-US" sz="2000" dirty="0"/>
              <a:t>https://www.eng.auburn.edu/~troppel/courses/TIMS-manuals-r5/TIMS%20Experiment%20Manuals/Student_Text/Vol-D1/D1-07.pdf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1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84154-1D06-ED9F-F0F9-2E44B3AD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D0201-7CDB-37B3-6F69-0A367AC88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27"/>
            <a:ext cx="10515600" cy="4351338"/>
          </a:xfrm>
        </p:spPr>
        <p:txBody>
          <a:bodyPr/>
          <a:lstStyle/>
          <a:p>
            <a:r>
              <a:rPr lang="en-US" dirty="0"/>
              <a:t>Relatively new technology (introduced in 2010)</a:t>
            </a:r>
          </a:p>
          <a:p>
            <a:r>
              <a:rPr lang="en-US" dirty="0"/>
              <a:t>Digital Radio Protocol</a:t>
            </a:r>
          </a:p>
          <a:p>
            <a:pPr lvl="1"/>
            <a:r>
              <a:rPr lang="en-US" dirty="0"/>
              <a:t>Transmits via Radio Waves</a:t>
            </a:r>
          </a:p>
          <a:p>
            <a:r>
              <a:rPr lang="en-US" dirty="0"/>
              <a:t>Designed for low power consumption, bandwidth, complexity</a:t>
            </a:r>
          </a:p>
          <a:p>
            <a:r>
              <a:rPr lang="en-US" dirty="0"/>
              <a:t>Classic Bluetooth is not directly compatible with 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6E048-CC25-4FDE-EB49-64A1962D1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37" y="4407879"/>
            <a:ext cx="8735726" cy="198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5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7A28-2C25-14F4-1141-F961F2F4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BLE and the ISM Radio Band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98B0D-AD39-E544-C3B3-6433F07E3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ISM: Industrial, Scientific, Medical</a:t>
            </a:r>
          </a:p>
          <a:p>
            <a:r>
              <a:rPr lang="en-US" dirty="0"/>
              <a:t>Range of frequencies reserved for ISM purposes.</a:t>
            </a:r>
          </a:p>
          <a:p>
            <a:r>
              <a:rPr lang="en-US" dirty="0"/>
              <a:t>Frequency ranges must be defined and allotted, as devices operating on the same/similar frequencies can interfere with each other</a:t>
            </a:r>
          </a:p>
          <a:p>
            <a:r>
              <a:rPr lang="en-US" dirty="0"/>
              <a:t>BLE operates on the 2.4 GHz ISM band (2.4000 – 2.4835 GHz range)</a:t>
            </a:r>
          </a:p>
          <a:p>
            <a:pPr lvl="1"/>
            <a:r>
              <a:rPr lang="en-US" dirty="0"/>
              <a:t>40 channels of 2 MHz spacing (37 for connection, 3 for advertising)</a:t>
            </a:r>
          </a:p>
          <a:p>
            <a:pPr lvl="1"/>
            <a:r>
              <a:rPr lang="en-US" dirty="0"/>
              <a:t>Operates in the same frequency as Bluetooth Classic and </a:t>
            </a:r>
            <a:r>
              <a:rPr lang="en-US" dirty="0" err="1"/>
              <a:t>Wifi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2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DAAF-2409-3F04-7DB2-F2F7B6EA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Hopping Spread Spectrum (FHSS)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D9CF1-1211-544D-40ED-4D761E29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by which the carrier frequency hops to different channels in the range</a:t>
            </a:r>
          </a:p>
          <a:p>
            <a:r>
              <a:rPr lang="en-US" dirty="0"/>
              <a:t>BLE uses FHSS to reduce potential interference and eavesdropping</a:t>
            </a:r>
          </a:p>
          <a:p>
            <a:r>
              <a:rPr lang="en-US" dirty="0" err="1"/>
              <a:t>NextChannel</a:t>
            </a:r>
            <a:r>
              <a:rPr lang="en-US" dirty="0"/>
              <a:t> = (</a:t>
            </a:r>
            <a:r>
              <a:rPr lang="en-US" dirty="0" err="1"/>
              <a:t>CurrentChannel</a:t>
            </a:r>
            <a:r>
              <a:rPr lang="en-US" dirty="0"/>
              <a:t> + Hop) % 37</a:t>
            </a:r>
          </a:p>
          <a:p>
            <a:pPr lvl="1"/>
            <a:r>
              <a:rPr lang="en-US" dirty="0"/>
              <a:t>Hop is defined randomly at connection time between two devices</a:t>
            </a:r>
          </a:p>
          <a:p>
            <a:r>
              <a:rPr lang="en-US" dirty="0"/>
              <a:t>These hops occur multiple times a second, sending data in bursts</a:t>
            </a:r>
          </a:p>
          <a:p>
            <a:r>
              <a:rPr lang="en-US" dirty="0"/>
              <a:t>BLE goes a step further, using a variation of FHSS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7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42F9-7D40-350B-E9F7-9A093B7A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Frequency Hopping (AFH)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76FCF-25E4-2365-7533-E78BAD4A2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the same as Frequency Hopping Spread Spectrum</a:t>
            </a:r>
          </a:p>
          <a:p>
            <a:r>
              <a:rPr lang="en-US" dirty="0"/>
              <a:t>Main device in connection creates a channel map</a:t>
            </a:r>
          </a:p>
          <a:p>
            <a:r>
              <a:rPr lang="en-US" dirty="0"/>
              <a:t>Continuously updates status of channels and shares with connection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A6420-08A6-8C6F-7FEF-1D6D9FCB4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034" y="3539482"/>
            <a:ext cx="6445189" cy="320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9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7FF6-8540-99CC-9BE7-0A46238B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Packet Format (v4.2)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C7C064-089F-843F-FC62-D2E08BFFA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55247"/>
            <a:ext cx="5991225" cy="375285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07A2B5-0F06-7BC2-C0FE-ACD669EE2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Preamble: used for synchronization</a:t>
            </a:r>
          </a:p>
          <a:p>
            <a:r>
              <a:rPr lang="en-US" sz="2700" dirty="0"/>
              <a:t>Access Address: Random value (distinguishes devices on same channel)</a:t>
            </a:r>
          </a:p>
          <a:p>
            <a:r>
              <a:rPr lang="en-US" dirty="0"/>
              <a:t>PDU: Protocol Data Unit</a:t>
            </a:r>
          </a:p>
          <a:p>
            <a:pPr lvl="1"/>
            <a:r>
              <a:rPr lang="en-US" dirty="0"/>
              <a:t>Differs based on channel type</a:t>
            </a:r>
          </a:p>
          <a:p>
            <a:pPr lvl="2"/>
            <a:r>
              <a:rPr lang="en-US" dirty="0"/>
              <a:t>Header: formatting </a:t>
            </a:r>
          </a:p>
          <a:p>
            <a:pPr lvl="2"/>
            <a:r>
              <a:rPr lang="en-US" dirty="0"/>
              <a:t>Payload: message being sent</a:t>
            </a:r>
          </a:p>
          <a:p>
            <a:pPr lvl="2"/>
            <a:r>
              <a:rPr lang="en-US" dirty="0"/>
              <a:t>MIC: message integrity check</a:t>
            </a:r>
          </a:p>
          <a:p>
            <a:r>
              <a:rPr lang="en-US" dirty="0"/>
              <a:t>CRC: Cyclic Redundancy Check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6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0C2C8-5338-9DC3-CCAC-50767C5E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Modulation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FFAF-0742-1014-7985-B2DBFB833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signals are low frequency, and need to be modulated (coded/packaged) in order to be properly transmitted.</a:t>
            </a:r>
          </a:p>
          <a:p>
            <a:pPr lvl="1"/>
            <a:r>
              <a:rPr lang="en-US" dirty="0"/>
              <a:t>Especially important in long range wireless communication</a:t>
            </a:r>
          </a:p>
          <a:p>
            <a:r>
              <a:rPr lang="en-US" dirty="0"/>
              <a:t>Amplitude, Frequency, and Phase Modulation</a:t>
            </a:r>
          </a:p>
          <a:p>
            <a:r>
              <a:rPr lang="en-US" dirty="0"/>
              <a:t>BLE uses a variation of Frequency Modulation</a:t>
            </a:r>
          </a:p>
          <a:p>
            <a:pPr lvl="1"/>
            <a:r>
              <a:rPr lang="en-US" dirty="0"/>
              <a:t>Gaussian Frequency Shift Keying (GFSK)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C09F6-343C-ABF2-D474-FCE3CD5B7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2" y="4389744"/>
            <a:ext cx="10324730" cy="24682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AA8458-7390-2B43-91DE-477F65E4F3E7}"/>
                  </a:ext>
                </a:extLst>
              </p14:cNvPr>
              <p14:cNvContentPartPr/>
              <p14:nvPr/>
            </p14:nvContentPartPr>
            <p14:xfrm>
              <a:off x="3098073" y="5121633"/>
              <a:ext cx="979920" cy="19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AA8458-7390-2B43-91DE-477F65E4F3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9073" y="5112633"/>
                <a:ext cx="9975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C58AD8D-E3ED-CDDF-3BAC-EE19DE3ECFB7}"/>
                  </a:ext>
                </a:extLst>
              </p14:cNvPr>
              <p14:cNvContentPartPr/>
              <p14:nvPr/>
            </p14:nvContentPartPr>
            <p14:xfrm>
              <a:off x="4891233" y="5521233"/>
              <a:ext cx="619200" cy="9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C58AD8D-E3ED-CDDF-3BAC-EE19DE3ECF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82593" y="5512593"/>
                <a:ext cx="6368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D3A79B6-5E86-DB1A-091E-F24DC11EAFBD}"/>
                  </a:ext>
                </a:extLst>
              </p14:cNvPr>
              <p14:cNvContentPartPr/>
              <p14:nvPr/>
            </p14:nvContentPartPr>
            <p14:xfrm>
              <a:off x="4589193" y="6036033"/>
              <a:ext cx="319320" cy="9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D3A79B6-5E86-DB1A-091E-F24DC11EAF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80553" y="6027393"/>
                <a:ext cx="336960" cy="2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700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9981-4F22-FB2A-67CC-3CFD256D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Shift Keying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1D194-606D-15DE-63E1-80147B4D1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FSK, frequency of the carrier signal is shifted(changed) to multiple discrete frequencies based on the digital signal</a:t>
            </a:r>
          </a:p>
          <a:p>
            <a:r>
              <a:rPr lang="en-US" dirty="0"/>
              <a:t>Binary FSK is used (switch between 2 frequencies)</a:t>
            </a:r>
          </a:p>
          <a:p>
            <a:r>
              <a:rPr lang="en-US" dirty="0"/>
              <a:t>Gaussian FSK applies Gaussian filter to carrier</a:t>
            </a:r>
          </a:p>
          <a:p>
            <a:pPr lvl="1"/>
            <a:r>
              <a:rPr lang="en-US" dirty="0"/>
              <a:t>Reduces sideband power and interference</a:t>
            </a:r>
          </a:p>
          <a:p>
            <a:r>
              <a:rPr lang="en-US" dirty="0"/>
              <a:t>Data Throughput: 1 Mbps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C9ECE3A-ACEA-D681-134E-58F66A16A5DD}"/>
                  </a:ext>
                </a:extLst>
              </p14:cNvPr>
              <p14:cNvContentPartPr/>
              <p14:nvPr/>
            </p14:nvContentPartPr>
            <p14:xfrm>
              <a:off x="-142647" y="1295913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C9ECE3A-ACEA-D681-134E-58F66A16A5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51287" y="128691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102C918B-034D-5E20-86AA-26254F99E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041" y="2397125"/>
            <a:ext cx="3352800" cy="39147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E95848-FEE6-D40C-B5E4-C53E87473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696" y="4404530"/>
            <a:ext cx="2805345" cy="18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6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53E0-5C4D-4A7C-DB89-01EE91CC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Demodulation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ADF05-EFD5-F2C9-51C9-B6422E8B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must be demodulated (unpacked) when at receiver.</a:t>
            </a:r>
          </a:p>
          <a:p>
            <a:r>
              <a:rPr lang="en-US" sz="2400" dirty="0"/>
              <a:t>Performed through the use of two bandpass filters and envelope detectors</a:t>
            </a:r>
          </a:p>
          <a:p>
            <a:r>
              <a:rPr lang="en-US" sz="2400" dirty="0"/>
              <a:t>Envelope detectors take the shape of the peak of a signal, and return the original shape of the intended message</a:t>
            </a:r>
          </a:p>
          <a:p>
            <a:r>
              <a:rPr lang="en-US" sz="2400" dirty="0"/>
              <a:t>From here, a decision circuit compares the inputs, and chooses which input is most likely the original message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AFE036-32AD-F6A5-692B-80E2B9BF0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87" y="4312575"/>
            <a:ext cx="44672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0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6390</TotalTime>
  <Words>566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Bluetooth Low Energy (BLE) Communication Process</vt:lpstr>
      <vt:lpstr>Background</vt:lpstr>
      <vt:lpstr> BLE and the ISM Radio Band</vt:lpstr>
      <vt:lpstr>Frequency Hopping Spread Spectrum (FHSS)</vt:lpstr>
      <vt:lpstr>Adaptive Frequency Hopping (AFH)</vt:lpstr>
      <vt:lpstr>BLE Packet Format (v4.2)</vt:lpstr>
      <vt:lpstr>Signal Modulation</vt:lpstr>
      <vt:lpstr>Frequency Shift Keying</vt:lpstr>
      <vt:lpstr>Synchronous Demodulation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</dc:title>
  <dc:creator>Sage Mooneyham</dc:creator>
  <cp:lastModifiedBy>Sage Mooneyham</cp:lastModifiedBy>
  <cp:revision>9</cp:revision>
  <dcterms:created xsi:type="dcterms:W3CDTF">2023-02-08T08:12:03Z</dcterms:created>
  <dcterms:modified xsi:type="dcterms:W3CDTF">2023-02-22T09:01:40Z</dcterms:modified>
</cp:coreProperties>
</file>