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29A5207-23F4-AA40-BB4D-E0281DC006F2}" type="datetimeFigureOut">
              <a:rPr lang="en-US"/>
              <a:t>4/18/2024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F363298-B467-7843-9468-415A4428A2D7}" type="slidenum">
              <a:rPr lang="en-US"/>
              <a:t>‹#›</a:t>
            </a:fld>
            <a:endParaRPr lang="en-US"/>
          </a:p>
        </p:txBody>
      </p:sp>
    </p:spTree>
    <p:extLst>
      <p:ext uri="{BB962C8B-B14F-4D97-AF65-F5344CB8AC3E}">
        <p14:creationId xmlns:p14="http://schemas.microsoft.com/office/powerpoint/2010/main" val="1722537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4005442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813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6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40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26087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4327455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4/18/2024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7027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140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491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53103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61926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7226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5291414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2.xml" /><Relationship Id="rId6" Type="http://schemas.openxmlformats.org/officeDocument/2006/relationships/hyperlink" Target="https://www.researchgate.net/publication/281396862_An_Efficient_Approach_to_Detect_Clone_Phishing_Attacks" TargetMode="External" /><Relationship Id="rId5" Type="http://schemas.openxmlformats.org/officeDocument/2006/relationships/hyperlink" Target="https://www.csoonline.com/article/3333915/what-is-clone-phishing-and-how-to-protect-against-it.html" TargetMode="External" /><Relationship Id="rId4" Type="http://schemas.openxmlformats.org/officeDocument/2006/relationships/hyperlink" Target="https://www.sans.org/reading-room/whitepapers/incident/clone-phishing-38545"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2.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1.png" /><Relationship Id="rId2" Type="http://schemas.openxmlformats.org/officeDocument/2006/relationships/notesSlide" Target="../notesSlides/notesSlide8.xml" /><Relationship Id="rId1" Type="http://schemas.openxmlformats.org/officeDocument/2006/relationships/slideLayout" Target="../slideLayouts/slideLayout12.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5.png" /><Relationship Id="rId2" Type="http://schemas.openxmlformats.org/officeDocument/2006/relationships/notesSlide" Target="../notesSlides/notesSlide9.xml" /><Relationship Id="rId1" Type="http://schemas.openxmlformats.org/officeDocument/2006/relationships/slideLayout" Target="../slideLayouts/slideLayout1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0"/>
          <p:cNvSpPr/>
          <p:nvPr/>
        </p:nvSpPr>
        <p:spPr>
          <a:xfrm>
            <a:off x="0" y="-120894"/>
            <a:ext cx="14630400" cy="8471388"/>
          </a:xfrm>
          <a:prstGeom prst="rect">
            <a:avLst/>
          </a:prstGeom>
          <a:solidFill>
            <a:srgbClr val="1B1C1D"/>
          </a:solidFill>
          <a:ln>
            <a:solidFill>
              <a:schemeClr val="tx1"/>
            </a:solidFill>
          </a:ln>
        </p:spPr>
        <p:txBody>
          <a:bodyPr/>
          <a:lstStyle/>
          <a:p>
            <a:endParaRPr lang="en-US" dirty="0"/>
          </a:p>
        </p:txBody>
      </p:sp>
      <p:sp>
        <p:nvSpPr>
          <p:cNvPr id="5" name="Text 1"/>
          <p:cNvSpPr/>
          <p:nvPr/>
        </p:nvSpPr>
        <p:spPr>
          <a:xfrm>
            <a:off x="4921623" y="462677"/>
            <a:ext cx="9387858" cy="2379107"/>
          </a:xfrm>
          <a:prstGeom prst="rect">
            <a:avLst/>
          </a:prstGeom>
          <a:noFill/>
          <a:ln/>
        </p:spPr>
        <p:txBody>
          <a:bodyPr wrap="none" rtlCol="0" anchor="t"/>
          <a:lstStyle/>
          <a:p>
            <a:pPr lvl="1">
              <a:lnSpc>
                <a:spcPts val="7545"/>
              </a:lnSpc>
            </a:pPr>
            <a:r>
              <a:rPr lang="en-US" sz="6036" dirty="0">
                <a:solidFill>
                  <a:srgbClr val="AE8625"/>
                </a:solidFill>
                <a:latin typeface="Prata" pitchFamily="34" charset="0"/>
                <a:ea typeface="Prata" pitchFamily="34" charset="-122"/>
                <a:cs typeface="Prata" pitchFamily="34" charset="-120"/>
              </a:rPr>
              <a:t>Clon</a:t>
            </a:r>
            <a:r>
              <a:rPr lang="en-IN" sz="6036" dirty="0">
                <a:solidFill>
                  <a:srgbClr val="AE8625"/>
                </a:solidFill>
                <a:latin typeface="Prata" pitchFamily="34" charset="0"/>
                <a:ea typeface="Prata" pitchFamily="34" charset="-122"/>
                <a:cs typeface="Prata" pitchFamily="34" charset="-120"/>
              </a:rPr>
              <a:t>e Phishing</a:t>
            </a:r>
            <a:endParaRPr lang="en-US" sz="6036" dirty="0"/>
          </a:p>
        </p:txBody>
      </p:sp>
      <p:sp>
        <p:nvSpPr>
          <p:cNvPr id="6" name="Text 2"/>
          <p:cNvSpPr/>
          <p:nvPr/>
        </p:nvSpPr>
        <p:spPr>
          <a:xfrm>
            <a:off x="4374989" y="2944091"/>
            <a:ext cx="7477601" cy="3679878"/>
          </a:xfrm>
          <a:prstGeom prst="rect">
            <a:avLst/>
          </a:prstGeom>
          <a:noFill/>
          <a:ln>
            <a:solidFill>
              <a:schemeClr val="accent1"/>
            </a:solid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 </a:t>
            </a:r>
            <a:r>
              <a:rPr lang="en-IN" sz="1750" dirty="0">
                <a:solidFill>
                  <a:srgbClr val="CFCBBF"/>
                </a:solidFill>
                <a:latin typeface="Raleway" pitchFamily="34" charset="0"/>
                <a:ea typeface="Raleway" pitchFamily="34" charset="-122"/>
                <a:cs typeface="Raleway" pitchFamily="34" charset="-120"/>
              </a:rPr>
              <a:t>PRESENTED BY</a:t>
            </a:r>
          </a:p>
          <a:p>
            <a:pPr marL="0" indent="0">
              <a:lnSpc>
                <a:spcPts val="2799"/>
              </a:lnSpc>
              <a:buNone/>
            </a:pPr>
            <a:endParaRPr lang="en-IN" sz="1750" dirty="0">
              <a:solidFill>
                <a:srgbClr val="CFCBBF"/>
              </a:solidFill>
              <a:latin typeface="Raleway" pitchFamily="34" charset="0"/>
              <a:ea typeface="Raleway" pitchFamily="34" charset="-122"/>
              <a:cs typeface="Raleway" pitchFamily="34" charset="-120"/>
            </a:endParaRP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a:t>
            </a:r>
            <a:r>
              <a:rPr lang="en-US" sz="1750" dirty="0" err="1">
                <a:solidFill>
                  <a:srgbClr val="CFCBBF"/>
                </a:solidFill>
                <a:latin typeface="Raleway" pitchFamily="34" charset="0"/>
                <a:ea typeface="Raleway" pitchFamily="34" charset="-122"/>
                <a:cs typeface="Raleway" pitchFamily="34" charset="-120"/>
              </a:rPr>
              <a:t>R.jegadesh</a:t>
            </a:r>
            <a:r>
              <a:rPr lang="en-US" sz="1750" dirty="0">
                <a:solidFill>
                  <a:srgbClr val="CFCBBF"/>
                </a:solidFill>
                <a:latin typeface="Raleway" pitchFamily="34" charset="0"/>
                <a:ea typeface="Raleway" pitchFamily="34" charset="-122"/>
                <a:cs typeface="Raleway" pitchFamily="34" charset="-120"/>
              </a:rPr>
              <a:t> </a:t>
            </a:r>
            <a:endParaRPr lang="en-IN" sz="1750" dirty="0">
              <a:solidFill>
                <a:srgbClr val="CFCBBF"/>
              </a:solidFill>
              <a:latin typeface="Raleway" pitchFamily="34" charset="0"/>
              <a:ea typeface="Raleway" pitchFamily="34" charset="-122"/>
              <a:cs typeface="Raleway" pitchFamily="34" charset="-120"/>
            </a:endParaRP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COMPUTER SCIENCE &amp; ENGINNERING</a:t>
            </a: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THE KAVERY ENGINEERING COLLEGE </a:t>
            </a:r>
          </a:p>
        </p:txBody>
      </p:sp>
    </p:spTree>
    <p:extLst>
      <p:ext uri="{BB962C8B-B14F-4D97-AF65-F5344CB8AC3E}">
        <p14:creationId xmlns:p14="http://schemas.microsoft.com/office/powerpoint/2010/main" val="195704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812721"/>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References</a:t>
            </a:r>
            <a:endParaRPr lang="en-US" sz="4374" dirty="0"/>
          </a:p>
        </p:txBody>
      </p:sp>
      <p:sp>
        <p:nvSpPr>
          <p:cNvPr id="5" name="Text 2"/>
          <p:cNvSpPr/>
          <p:nvPr/>
        </p:nvSpPr>
        <p:spPr>
          <a:xfrm>
            <a:off x="2260163" y="2092285"/>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4">
                  <a:extLst>
                    <a:ext uri="{A12FA001-AC4F-418D-AE19-62706E023703}">
                      <ahyp:hlinkClr xmlns:ahyp="http://schemas.microsoft.com/office/drawing/2018/hyperlinkcolor" val="tx"/>
                    </a:ext>
                  </a:extLst>
                </a:hlinkClick>
              </a:rPr>
              <a:t>Clone Phishing: A Growing Threat to Online Security</a:t>
            </a:r>
            <a:endParaRPr lang="en-US" sz="1750" dirty="0"/>
          </a:p>
        </p:txBody>
      </p:sp>
      <p:sp>
        <p:nvSpPr>
          <p:cNvPr id="6" name="Text 3"/>
          <p:cNvSpPr/>
          <p:nvPr/>
        </p:nvSpPr>
        <p:spPr>
          <a:xfrm>
            <a:off x="7541181" y="2092285"/>
            <a:ext cx="4829056" cy="142160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SANS Institute white paper provides a comprehensive overview of clone phishing, its impact, and the challenges in detecting and mitigating these attacks.</a:t>
            </a:r>
            <a:endParaRPr lang="en-US" sz="1750" dirty="0"/>
          </a:p>
        </p:txBody>
      </p:sp>
      <p:sp>
        <p:nvSpPr>
          <p:cNvPr id="7" name="Shape 4"/>
          <p:cNvSpPr/>
          <p:nvPr/>
        </p:nvSpPr>
        <p:spPr>
          <a:xfrm>
            <a:off x="2037993" y="3654743"/>
            <a:ext cx="10554414" cy="1703308"/>
          </a:xfrm>
          <a:prstGeom prst="rect">
            <a:avLst/>
          </a:prstGeom>
          <a:solidFill>
            <a:srgbClr val="2D3033"/>
          </a:solidFill>
          <a:ln/>
        </p:spPr>
      </p:sp>
      <p:sp>
        <p:nvSpPr>
          <p:cNvPr id="8" name="Text 5"/>
          <p:cNvSpPr/>
          <p:nvPr/>
        </p:nvSpPr>
        <p:spPr>
          <a:xfrm>
            <a:off x="2260163" y="3795593"/>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5">
                  <a:extLst>
                    <a:ext uri="{A12FA001-AC4F-418D-AE19-62706E023703}">
                      <ahyp:hlinkClr xmlns:ahyp="http://schemas.microsoft.com/office/drawing/2018/hyperlinkcolor" val="tx"/>
                    </a:ext>
                  </a:extLst>
                </a:hlinkClick>
              </a:rPr>
              <a:t>What is Clone Phishing and How to Protect Against It</a:t>
            </a:r>
            <a:endParaRPr lang="en-US" sz="1750" dirty="0"/>
          </a:p>
        </p:txBody>
      </p:sp>
      <p:sp>
        <p:nvSpPr>
          <p:cNvPr id="9" name="Text 6"/>
          <p:cNvSpPr/>
          <p:nvPr/>
        </p:nvSpPr>
        <p:spPr>
          <a:xfrm>
            <a:off x="7541181" y="3795593"/>
            <a:ext cx="4829056" cy="142160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article from CSO Online explores the techniques used in clone phishing attacks and offers practical tips for individuals and organizations to enhance their defenses.</a:t>
            </a:r>
            <a:endParaRPr lang="en-US" sz="1750" dirty="0"/>
          </a:p>
        </p:txBody>
      </p:sp>
      <p:sp>
        <p:nvSpPr>
          <p:cNvPr id="10" name="Text 7"/>
          <p:cNvSpPr/>
          <p:nvPr/>
        </p:nvSpPr>
        <p:spPr>
          <a:xfrm>
            <a:off x="2260163" y="5498902"/>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6">
                  <a:extLst>
                    <a:ext uri="{A12FA001-AC4F-418D-AE19-62706E023703}">
                      <ahyp:hlinkClr xmlns:ahyp="http://schemas.microsoft.com/office/drawing/2018/hyperlinkcolor" val="tx"/>
                    </a:ext>
                  </a:extLst>
                </a:hlinkClick>
              </a:rPr>
              <a:t>An Efficient Approach to Detect Clone Phishing Attacks</a:t>
            </a:r>
            <a:endParaRPr lang="en-US" sz="1750" dirty="0"/>
          </a:p>
        </p:txBody>
      </p:sp>
      <p:sp>
        <p:nvSpPr>
          <p:cNvPr id="11" name="Text 8"/>
          <p:cNvSpPr/>
          <p:nvPr/>
        </p:nvSpPr>
        <p:spPr>
          <a:xfrm>
            <a:off x="7541181" y="5498902"/>
            <a:ext cx="4829056" cy="1777008"/>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research paper presents a machine learning-based approach for the detection of clone phishing attacks, highlighting the potential of advanced algorithms in mitigating this threat.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5" name="Text 1"/>
          <p:cNvSpPr/>
          <p:nvPr/>
        </p:nvSpPr>
        <p:spPr>
          <a:xfrm>
            <a:off x="833199" y="1550313"/>
            <a:ext cx="7477601" cy="958215"/>
          </a:xfrm>
          <a:prstGeom prst="rect">
            <a:avLst/>
          </a:prstGeom>
          <a:noFill/>
          <a:ln/>
        </p:spPr>
        <p:txBody>
          <a:bodyPr wrap="non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Clone Phishing</a:t>
            </a:r>
            <a:endParaRPr lang="en-US" sz="6036" dirty="0"/>
          </a:p>
        </p:txBody>
      </p:sp>
      <p:sp>
        <p:nvSpPr>
          <p:cNvPr id="6" name="Text 2"/>
          <p:cNvSpPr/>
          <p:nvPr/>
        </p:nvSpPr>
        <p:spPr>
          <a:xfrm>
            <a:off x="833199" y="2841784"/>
            <a:ext cx="7477601" cy="3198614"/>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 Clone phishing is a sophisticated type of phishing attack where the attacker creates a replica of a legitimate website or email in order to trick users into entering their sensitive information. This deceptive tactic leverages the trust users have in familiar brands and platforms, making it a particularly effective method for cybercriminals to steal data and gain unauthorized access. By closely mirroring the appearance and branding of a real website or email, clone phishing attacks can be difficult for even savvy users to detect, putting their personal and financial information at risk.</a:t>
            </a:r>
            <a:endParaRPr lang="en-US" sz="1750" dirty="0"/>
          </a:p>
        </p:txBody>
      </p:sp>
      <p:sp>
        <p:nvSpPr>
          <p:cNvPr id="4" name="TextBox 3">
            <a:extLst>
              <a:ext uri="{FF2B5EF4-FFF2-40B4-BE49-F238E27FC236}">
                <a16:creationId xmlns:a16="http://schemas.microsoft.com/office/drawing/2014/main" id="{F765DAFE-4785-1D92-8BB3-002332BD31EB}"/>
              </a:ext>
            </a:extLst>
          </p:cNvPr>
          <p:cNvSpPr txBox="1"/>
          <p:nvPr/>
        </p:nvSpPr>
        <p:spPr>
          <a:xfrm>
            <a:off x="6405196" y="3196004"/>
            <a:ext cx="1828800" cy="1828800"/>
          </a:xfrm>
          <a:prstGeom prst="rect">
            <a:avLst/>
          </a:prstGeom>
          <a:noFill/>
        </p:spPr>
        <p:txBody>
          <a:bodyPr wrap="square" rtlCol="0">
            <a:spAutoFit/>
          </a:bodyPr>
          <a:lstStyle/>
          <a:p>
            <a:pPr algn="l"/>
            <a:endParaRPr lang="en-US"/>
          </a:p>
        </p:txBody>
      </p:sp>
      <p:pic>
        <p:nvPicPr>
          <p:cNvPr id="7" name="Picture 6">
            <a:extLst>
              <a:ext uri="{FF2B5EF4-FFF2-40B4-BE49-F238E27FC236}">
                <a16:creationId xmlns:a16="http://schemas.microsoft.com/office/drawing/2014/main" id="{20A12E95-C85F-7EDC-CD61-C28869B47DA3}"/>
              </a:ext>
            </a:extLst>
          </p:cNvPr>
          <p:cNvPicPr>
            <a:picLocks noChangeAspect="1"/>
          </p:cNvPicPr>
          <p:nvPr/>
        </p:nvPicPr>
        <p:blipFill>
          <a:blip r:embed="rId4"/>
          <a:stretch>
            <a:fillRect/>
          </a:stretch>
        </p:blipFill>
        <p:spPr>
          <a:xfrm>
            <a:off x="8310800" y="2029420"/>
            <a:ext cx="5819775"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5" name="Text 1"/>
          <p:cNvSpPr/>
          <p:nvPr/>
        </p:nvSpPr>
        <p:spPr>
          <a:xfrm>
            <a:off x="966668" y="827246"/>
            <a:ext cx="4757618" cy="594717"/>
          </a:xfrm>
          <a:prstGeom prst="rect">
            <a:avLst/>
          </a:prstGeom>
          <a:noFill/>
          <a:ln/>
        </p:spPr>
        <p:txBody>
          <a:bodyPr wrap="none" rtlCol="0" anchor="t"/>
          <a:lstStyle/>
          <a:p>
            <a:pPr marL="0" indent="0">
              <a:lnSpc>
                <a:spcPts val="4683"/>
              </a:lnSpc>
              <a:buNone/>
            </a:pPr>
            <a:r>
              <a:rPr lang="en-US" sz="3746" dirty="0">
                <a:solidFill>
                  <a:srgbClr val="AE8625"/>
                </a:solidFill>
                <a:latin typeface="Prata" pitchFamily="34" charset="0"/>
                <a:ea typeface="Prata" pitchFamily="34" charset="-122"/>
                <a:cs typeface="Prata" pitchFamily="34" charset="-120"/>
              </a:rPr>
              <a:t>Problem Statement</a:t>
            </a:r>
            <a:endParaRPr lang="en-US" sz="3746" dirty="0"/>
          </a:p>
        </p:txBody>
      </p:sp>
      <p:sp>
        <p:nvSpPr>
          <p:cNvPr id="6" name="Shape 2"/>
          <p:cNvSpPr/>
          <p:nvPr/>
        </p:nvSpPr>
        <p:spPr>
          <a:xfrm>
            <a:off x="966668" y="1856065"/>
            <a:ext cx="428149" cy="428149"/>
          </a:xfrm>
          <a:prstGeom prst="roundRect">
            <a:avLst>
              <a:gd name="adj" fmla="val 13335"/>
            </a:avLst>
          </a:prstGeom>
          <a:solidFill>
            <a:srgbClr val="2D3033"/>
          </a:solidFill>
          <a:ln/>
        </p:spPr>
      </p:sp>
      <p:sp>
        <p:nvSpPr>
          <p:cNvPr id="7" name="Text 3"/>
          <p:cNvSpPr/>
          <p:nvPr/>
        </p:nvSpPr>
        <p:spPr>
          <a:xfrm>
            <a:off x="1131451" y="1891665"/>
            <a:ext cx="98465"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1</a:t>
            </a:r>
            <a:endParaRPr lang="en-US" sz="2248" dirty="0"/>
          </a:p>
        </p:txBody>
      </p:sp>
      <p:sp>
        <p:nvSpPr>
          <p:cNvPr id="8" name="Text 4"/>
          <p:cNvSpPr/>
          <p:nvPr/>
        </p:nvSpPr>
        <p:spPr>
          <a:xfrm>
            <a:off x="1585079" y="1921431"/>
            <a:ext cx="3806190" cy="594598"/>
          </a:xfrm>
          <a:prstGeom prst="rect">
            <a:avLst/>
          </a:prstGeom>
          <a:noFill/>
          <a:ln/>
        </p:spPr>
        <p:txBody>
          <a:bodyPr wrap="squar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Increasing Prevalence of Clone Phishing</a:t>
            </a:r>
            <a:endParaRPr lang="en-US" sz="1873" dirty="0"/>
          </a:p>
        </p:txBody>
      </p:sp>
      <p:sp>
        <p:nvSpPr>
          <p:cNvPr id="9" name="Text 5"/>
          <p:cNvSpPr/>
          <p:nvPr/>
        </p:nvSpPr>
        <p:spPr>
          <a:xfrm>
            <a:off x="1585079" y="2630210"/>
            <a:ext cx="3806190" cy="2738914"/>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As online transactions and digital communication become more ubiquitous, the threat of clone phishing attacks continues to grow. Cybercriminals are constantly refining their techniques to create more convincing clones, making it increasingly challenging for users to distinguish between real and fraudulent websites and emails.</a:t>
            </a:r>
            <a:endParaRPr lang="en-US" sz="1498" dirty="0"/>
          </a:p>
        </p:txBody>
      </p:sp>
      <p:sp>
        <p:nvSpPr>
          <p:cNvPr id="10" name="Shape 6"/>
          <p:cNvSpPr/>
          <p:nvPr/>
        </p:nvSpPr>
        <p:spPr>
          <a:xfrm>
            <a:off x="5581531" y="1856065"/>
            <a:ext cx="428149" cy="428149"/>
          </a:xfrm>
          <a:prstGeom prst="roundRect">
            <a:avLst>
              <a:gd name="adj" fmla="val 13335"/>
            </a:avLst>
          </a:prstGeom>
          <a:solidFill>
            <a:srgbClr val="2D3033"/>
          </a:solidFill>
          <a:ln/>
        </p:spPr>
      </p:sp>
      <p:sp>
        <p:nvSpPr>
          <p:cNvPr id="11" name="Text 7"/>
          <p:cNvSpPr/>
          <p:nvPr/>
        </p:nvSpPr>
        <p:spPr>
          <a:xfrm>
            <a:off x="5708094" y="1891665"/>
            <a:ext cx="175022"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2</a:t>
            </a:r>
            <a:endParaRPr lang="en-US" sz="2248" dirty="0"/>
          </a:p>
        </p:txBody>
      </p:sp>
      <p:sp>
        <p:nvSpPr>
          <p:cNvPr id="12" name="Text 8"/>
          <p:cNvSpPr/>
          <p:nvPr/>
        </p:nvSpPr>
        <p:spPr>
          <a:xfrm>
            <a:off x="6199942" y="1921431"/>
            <a:ext cx="3806190" cy="594598"/>
          </a:xfrm>
          <a:prstGeom prst="rect">
            <a:avLst/>
          </a:prstGeom>
          <a:noFill/>
          <a:ln/>
        </p:spPr>
        <p:txBody>
          <a:bodyPr wrap="squar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Significant Financial and Reputational Damage</a:t>
            </a:r>
            <a:endParaRPr lang="en-US" sz="1873" dirty="0"/>
          </a:p>
        </p:txBody>
      </p:sp>
      <p:sp>
        <p:nvSpPr>
          <p:cNvPr id="13" name="Text 9"/>
          <p:cNvSpPr/>
          <p:nvPr/>
        </p:nvSpPr>
        <p:spPr>
          <a:xfrm>
            <a:off x="6199942" y="2630210"/>
            <a:ext cx="3806190" cy="2434590"/>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Successful clone phishing attacks can result in significant financial losses for both individuals and organizations, as sensitive data and login credentials are compromised. Additionally, the reputational damage to the impersonated brand can be severe, eroding trust and potentially leading to customer attrition.</a:t>
            </a:r>
            <a:endParaRPr lang="en-US" sz="1498" dirty="0"/>
          </a:p>
        </p:txBody>
      </p:sp>
      <p:sp>
        <p:nvSpPr>
          <p:cNvPr id="14" name="Shape 10"/>
          <p:cNvSpPr/>
          <p:nvPr/>
        </p:nvSpPr>
        <p:spPr>
          <a:xfrm>
            <a:off x="966668" y="5708094"/>
            <a:ext cx="428149" cy="428149"/>
          </a:xfrm>
          <a:prstGeom prst="roundRect">
            <a:avLst>
              <a:gd name="adj" fmla="val 13335"/>
            </a:avLst>
          </a:prstGeom>
          <a:solidFill>
            <a:srgbClr val="2D3033"/>
          </a:solidFill>
          <a:ln/>
        </p:spPr>
      </p:sp>
      <p:sp>
        <p:nvSpPr>
          <p:cNvPr id="15" name="Text 11"/>
          <p:cNvSpPr/>
          <p:nvPr/>
        </p:nvSpPr>
        <p:spPr>
          <a:xfrm>
            <a:off x="1092160" y="5743694"/>
            <a:ext cx="177046"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3</a:t>
            </a:r>
            <a:endParaRPr lang="en-US" sz="2248" dirty="0"/>
          </a:p>
        </p:txBody>
      </p:sp>
      <p:sp>
        <p:nvSpPr>
          <p:cNvPr id="16" name="Text 12"/>
          <p:cNvSpPr/>
          <p:nvPr/>
        </p:nvSpPr>
        <p:spPr>
          <a:xfrm>
            <a:off x="1585079" y="5773460"/>
            <a:ext cx="4314587" cy="297299"/>
          </a:xfrm>
          <a:prstGeom prst="rect">
            <a:avLst/>
          </a:prstGeom>
          <a:noFill/>
          <a:ln/>
        </p:spPr>
        <p:txBody>
          <a:bodyPr wrap="non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Difficulty in Detection and Prevention</a:t>
            </a:r>
            <a:endParaRPr lang="en-US" sz="1873" dirty="0"/>
          </a:p>
        </p:txBody>
      </p:sp>
      <p:sp>
        <p:nvSpPr>
          <p:cNvPr id="17" name="Text 13"/>
          <p:cNvSpPr/>
          <p:nvPr/>
        </p:nvSpPr>
        <p:spPr>
          <a:xfrm>
            <a:off x="1585079" y="6184940"/>
            <a:ext cx="8421053" cy="1217295"/>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The highly sophisticated nature of clone phishing attacks makes them difficult to detect, as the cloned websites and emails often appear nearly identical to the legitimate versions. Traditional security measures, such as email filtering and website authentication, may not always be effective in identifying these deceptive attempts.</a:t>
            </a:r>
            <a:endParaRPr lang="en-US" sz="149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448044" y="565190"/>
            <a:ext cx="6575822" cy="640318"/>
          </a:xfrm>
          <a:prstGeom prst="rect">
            <a:avLst/>
          </a:prstGeom>
          <a:noFill/>
          <a:ln/>
        </p:spPr>
        <p:txBody>
          <a:bodyPr wrap="none" rtlCol="0" anchor="t"/>
          <a:lstStyle/>
          <a:p>
            <a:pPr marL="0" indent="0">
              <a:lnSpc>
                <a:spcPts val="5043"/>
              </a:lnSpc>
              <a:buNone/>
            </a:pPr>
            <a:r>
              <a:rPr lang="en-US" sz="4034" dirty="0">
                <a:solidFill>
                  <a:srgbClr val="AE8625"/>
                </a:solidFill>
                <a:latin typeface="Prata" pitchFamily="34" charset="0"/>
                <a:ea typeface="Prata" pitchFamily="34" charset="-122"/>
                <a:cs typeface="Prata" pitchFamily="34" charset="-120"/>
              </a:rPr>
              <a:t>Proposed System/Solution</a:t>
            </a:r>
            <a:endParaRPr lang="en-US" sz="4034" dirty="0"/>
          </a:p>
        </p:txBody>
      </p:sp>
      <p:sp>
        <p:nvSpPr>
          <p:cNvPr id="5" name="Text 2"/>
          <p:cNvSpPr/>
          <p:nvPr/>
        </p:nvSpPr>
        <p:spPr>
          <a:xfrm>
            <a:off x="2448044"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Advanced Detection Algorithms</a:t>
            </a:r>
            <a:endParaRPr lang="en-US" sz="2017" dirty="0"/>
          </a:p>
        </p:txBody>
      </p:sp>
      <p:sp>
        <p:nvSpPr>
          <p:cNvPr id="6" name="Text 3"/>
          <p:cNvSpPr/>
          <p:nvPr/>
        </p:nvSpPr>
        <p:spPr>
          <a:xfrm>
            <a:off x="2448044" y="2563178"/>
            <a:ext cx="2911078" cy="4916686"/>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Implementing robust detection algorithms that can identify subtle differences between legitimate websites/emails and their clone counterparts is crucial. These algorithms should leverage machine learning and natural language processing techniques to analyze the content, structure, and metadata of websites and emails, allowing for more accurate identification of phishing attempts.</a:t>
            </a:r>
            <a:endParaRPr lang="en-US" sz="1614" dirty="0"/>
          </a:p>
        </p:txBody>
      </p:sp>
      <p:sp>
        <p:nvSpPr>
          <p:cNvPr id="7" name="Text 4"/>
          <p:cNvSpPr/>
          <p:nvPr/>
        </p:nvSpPr>
        <p:spPr>
          <a:xfrm>
            <a:off x="5866567"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User Awareness and Education</a:t>
            </a:r>
            <a:endParaRPr lang="en-US" sz="2017" dirty="0"/>
          </a:p>
        </p:txBody>
      </p:sp>
      <p:sp>
        <p:nvSpPr>
          <p:cNvPr id="8" name="Text 5"/>
          <p:cNvSpPr/>
          <p:nvPr/>
        </p:nvSpPr>
        <p:spPr>
          <a:xfrm>
            <a:off x="5866567" y="2563178"/>
            <a:ext cx="2911078" cy="3933349"/>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Educating users on the recognizing the signs of clone phishing attacks is a key component of the proposed solution. This includes teaching users to be cautious of unsolicited requests for sensitive information, to verify the authenticity of websites and emails, and to report any suspicious activity to the appropriate authorities.</a:t>
            </a:r>
            <a:endParaRPr lang="en-US" sz="1614" dirty="0"/>
          </a:p>
        </p:txBody>
      </p:sp>
      <p:sp>
        <p:nvSpPr>
          <p:cNvPr id="9" name="Text 6"/>
          <p:cNvSpPr/>
          <p:nvPr/>
        </p:nvSpPr>
        <p:spPr>
          <a:xfrm>
            <a:off x="9285089"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Collaborative Threat Intelligence</a:t>
            </a:r>
            <a:endParaRPr lang="en-US" sz="2017" dirty="0"/>
          </a:p>
        </p:txBody>
      </p:sp>
      <p:sp>
        <p:nvSpPr>
          <p:cNvPr id="10" name="Text 7"/>
          <p:cNvSpPr/>
          <p:nvPr/>
        </p:nvSpPr>
        <p:spPr>
          <a:xfrm>
            <a:off x="9285089" y="2563178"/>
            <a:ext cx="2911078" cy="4588907"/>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Leveraging a collaborative network of security researchers, organizations, and law enforcement to share threat intelligence can help identify and mitigate clone phishing attacks more effectively. By combining resources and insights, the collective security community can stay one step ahead of the cybercriminals and provide more comprehensive protection.</a:t>
            </a:r>
            <a:endParaRPr lang="en-US" sz="161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rotWithShape="1">
          <a:blip r:embed="rId4"/>
          <a:srcRect r="437"/>
          <a:stretch/>
        </p:blipFill>
        <p:spPr>
          <a:xfrm>
            <a:off x="9643467" y="0"/>
            <a:ext cx="4965145" cy="8229600"/>
          </a:xfrm>
          <a:prstGeom prst="rect">
            <a:avLst/>
          </a:prstGeom>
        </p:spPr>
      </p:pic>
      <p:sp>
        <p:nvSpPr>
          <p:cNvPr id="5" name="Text 1"/>
          <p:cNvSpPr/>
          <p:nvPr/>
        </p:nvSpPr>
        <p:spPr>
          <a:xfrm>
            <a:off x="1329333" y="621983"/>
            <a:ext cx="6652617" cy="546854"/>
          </a:xfrm>
          <a:prstGeom prst="rect">
            <a:avLst/>
          </a:prstGeom>
          <a:noFill/>
          <a:ln/>
        </p:spPr>
        <p:txBody>
          <a:bodyPr wrap="none" rtlCol="0" anchor="t"/>
          <a:lstStyle/>
          <a:p>
            <a:pPr marL="0" indent="0">
              <a:lnSpc>
                <a:spcPts val="4307"/>
              </a:lnSpc>
              <a:buNone/>
            </a:pPr>
            <a:r>
              <a:rPr lang="en-US" sz="3446" dirty="0">
                <a:solidFill>
                  <a:srgbClr val="AE8625"/>
                </a:solidFill>
                <a:latin typeface="Prata" pitchFamily="34" charset="0"/>
                <a:ea typeface="Prata" pitchFamily="34" charset="-122"/>
                <a:cs typeface="Prata" pitchFamily="34" charset="-120"/>
              </a:rPr>
              <a:t>System Development Approach</a:t>
            </a:r>
            <a:endParaRPr lang="en-US" sz="3446" dirty="0"/>
          </a:p>
        </p:txBody>
      </p:sp>
      <p:sp>
        <p:nvSpPr>
          <p:cNvPr id="6" name="Shape 2"/>
          <p:cNvSpPr/>
          <p:nvPr/>
        </p:nvSpPr>
        <p:spPr>
          <a:xfrm>
            <a:off x="1581031" y="1431369"/>
            <a:ext cx="21788" cy="6176129"/>
          </a:xfrm>
          <a:prstGeom prst="rect">
            <a:avLst/>
          </a:prstGeom>
          <a:solidFill>
            <a:srgbClr val="D2AC47"/>
          </a:solidFill>
          <a:ln/>
        </p:spPr>
      </p:sp>
      <p:sp>
        <p:nvSpPr>
          <p:cNvPr id="7" name="Shape 3"/>
          <p:cNvSpPr/>
          <p:nvPr/>
        </p:nvSpPr>
        <p:spPr>
          <a:xfrm>
            <a:off x="1788735" y="1753969"/>
            <a:ext cx="612577" cy="21788"/>
          </a:xfrm>
          <a:prstGeom prst="rect">
            <a:avLst/>
          </a:prstGeom>
          <a:solidFill>
            <a:srgbClr val="D2AC47"/>
          </a:solidFill>
          <a:ln/>
        </p:spPr>
      </p:sp>
      <p:sp>
        <p:nvSpPr>
          <p:cNvPr id="8" name="Shape 4"/>
          <p:cNvSpPr/>
          <p:nvPr/>
        </p:nvSpPr>
        <p:spPr>
          <a:xfrm>
            <a:off x="1394996" y="1568053"/>
            <a:ext cx="393740" cy="393740"/>
          </a:xfrm>
          <a:prstGeom prst="roundRect">
            <a:avLst>
              <a:gd name="adj" fmla="val 13336"/>
            </a:avLst>
          </a:prstGeom>
          <a:solidFill>
            <a:srgbClr val="2D3033"/>
          </a:solidFill>
          <a:ln/>
        </p:spPr>
      </p:sp>
      <p:sp>
        <p:nvSpPr>
          <p:cNvPr id="9" name="Text 5"/>
          <p:cNvSpPr/>
          <p:nvPr/>
        </p:nvSpPr>
        <p:spPr>
          <a:xfrm>
            <a:off x="1546562" y="1600795"/>
            <a:ext cx="90607"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1</a:t>
            </a:r>
            <a:endParaRPr lang="en-US" sz="2067" dirty="0"/>
          </a:p>
        </p:txBody>
      </p:sp>
      <p:sp>
        <p:nvSpPr>
          <p:cNvPr id="10" name="Text 6"/>
          <p:cNvSpPr/>
          <p:nvPr/>
        </p:nvSpPr>
        <p:spPr>
          <a:xfrm>
            <a:off x="2554486" y="1606391"/>
            <a:ext cx="2591038"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Requirements Gathering</a:t>
            </a:r>
            <a:endParaRPr lang="en-US" sz="1723" dirty="0"/>
          </a:p>
        </p:txBody>
      </p:sp>
      <p:sp>
        <p:nvSpPr>
          <p:cNvPr id="11" name="Text 7"/>
          <p:cNvSpPr/>
          <p:nvPr/>
        </p:nvSpPr>
        <p:spPr>
          <a:xfrm>
            <a:off x="2554486" y="1984891"/>
            <a:ext cx="7088981" cy="1400175"/>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The first step in the system development approach is to thoroughly understand the problem domain and gather detailed requirements from stakeholders. This includes identifying the key features and functionalities needed to effectively detect and prevent clone phishing attacks, as well as understanding the unique needs and constraints of the target user base.</a:t>
            </a:r>
            <a:endParaRPr lang="en-US" sz="1378" dirty="0"/>
          </a:p>
        </p:txBody>
      </p:sp>
      <p:sp>
        <p:nvSpPr>
          <p:cNvPr id="12" name="Shape 8"/>
          <p:cNvSpPr/>
          <p:nvPr/>
        </p:nvSpPr>
        <p:spPr>
          <a:xfrm>
            <a:off x="1788735" y="4057710"/>
            <a:ext cx="612577" cy="21788"/>
          </a:xfrm>
          <a:prstGeom prst="rect">
            <a:avLst/>
          </a:prstGeom>
          <a:solidFill>
            <a:srgbClr val="D2AC47"/>
          </a:solidFill>
          <a:ln/>
        </p:spPr>
      </p:sp>
      <p:sp>
        <p:nvSpPr>
          <p:cNvPr id="13" name="Shape 9"/>
          <p:cNvSpPr/>
          <p:nvPr/>
        </p:nvSpPr>
        <p:spPr>
          <a:xfrm>
            <a:off x="1394996" y="3871793"/>
            <a:ext cx="393740" cy="393740"/>
          </a:xfrm>
          <a:prstGeom prst="roundRect">
            <a:avLst>
              <a:gd name="adj" fmla="val 13336"/>
            </a:avLst>
          </a:prstGeom>
          <a:solidFill>
            <a:srgbClr val="2D3033"/>
          </a:solidFill>
          <a:ln/>
        </p:spPr>
      </p:sp>
      <p:sp>
        <p:nvSpPr>
          <p:cNvPr id="14" name="Text 10"/>
          <p:cNvSpPr/>
          <p:nvPr/>
        </p:nvSpPr>
        <p:spPr>
          <a:xfrm>
            <a:off x="1511320" y="3904536"/>
            <a:ext cx="160973"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2</a:t>
            </a:r>
            <a:endParaRPr lang="en-US" sz="2067" dirty="0"/>
          </a:p>
        </p:txBody>
      </p:sp>
      <p:sp>
        <p:nvSpPr>
          <p:cNvPr id="15" name="Text 11"/>
          <p:cNvSpPr/>
          <p:nvPr/>
        </p:nvSpPr>
        <p:spPr>
          <a:xfrm>
            <a:off x="2554486" y="3910132"/>
            <a:ext cx="2555796"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Design and Architecture</a:t>
            </a:r>
            <a:endParaRPr lang="en-US" sz="1723" dirty="0"/>
          </a:p>
        </p:txBody>
      </p:sp>
      <p:sp>
        <p:nvSpPr>
          <p:cNvPr id="16" name="Text 12"/>
          <p:cNvSpPr/>
          <p:nvPr/>
        </p:nvSpPr>
        <p:spPr>
          <a:xfrm>
            <a:off x="2554486" y="4288631"/>
            <a:ext cx="7088981" cy="1120140"/>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With the requirements in place, the next step is to design a robust and scalable system architecture that can support the advanced detection algorithms, user education components, and threat intelligence gathering. This phase involves optimizing the system's performance, security, and maintainability.</a:t>
            </a:r>
            <a:endParaRPr lang="en-US" sz="1378" dirty="0"/>
          </a:p>
        </p:txBody>
      </p:sp>
      <p:sp>
        <p:nvSpPr>
          <p:cNvPr id="17" name="Shape 13"/>
          <p:cNvSpPr/>
          <p:nvPr/>
        </p:nvSpPr>
        <p:spPr>
          <a:xfrm>
            <a:off x="1788735" y="6081415"/>
            <a:ext cx="612577" cy="21788"/>
          </a:xfrm>
          <a:prstGeom prst="rect">
            <a:avLst/>
          </a:prstGeom>
          <a:solidFill>
            <a:srgbClr val="D2AC47"/>
          </a:solidFill>
          <a:ln/>
        </p:spPr>
      </p:sp>
      <p:sp>
        <p:nvSpPr>
          <p:cNvPr id="18" name="Shape 14"/>
          <p:cNvSpPr/>
          <p:nvPr/>
        </p:nvSpPr>
        <p:spPr>
          <a:xfrm>
            <a:off x="1394996" y="5895499"/>
            <a:ext cx="393740" cy="393740"/>
          </a:xfrm>
          <a:prstGeom prst="roundRect">
            <a:avLst>
              <a:gd name="adj" fmla="val 13336"/>
            </a:avLst>
          </a:prstGeom>
          <a:solidFill>
            <a:srgbClr val="2D3033"/>
          </a:solidFill>
          <a:ln/>
        </p:spPr>
      </p:sp>
      <p:sp>
        <p:nvSpPr>
          <p:cNvPr id="19" name="Text 15"/>
          <p:cNvSpPr/>
          <p:nvPr/>
        </p:nvSpPr>
        <p:spPr>
          <a:xfrm>
            <a:off x="1510486" y="5928241"/>
            <a:ext cx="162758"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3</a:t>
            </a:r>
            <a:endParaRPr lang="en-US" sz="2067" dirty="0"/>
          </a:p>
        </p:txBody>
      </p:sp>
      <p:sp>
        <p:nvSpPr>
          <p:cNvPr id="20" name="Text 16"/>
          <p:cNvSpPr/>
          <p:nvPr/>
        </p:nvSpPr>
        <p:spPr>
          <a:xfrm>
            <a:off x="2554486" y="5933837"/>
            <a:ext cx="3602117"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Iterative Development and Testing</a:t>
            </a:r>
            <a:endParaRPr lang="en-US" sz="1723" dirty="0"/>
          </a:p>
        </p:txBody>
      </p:sp>
      <p:sp>
        <p:nvSpPr>
          <p:cNvPr id="21" name="Text 17"/>
          <p:cNvSpPr/>
          <p:nvPr/>
        </p:nvSpPr>
        <p:spPr>
          <a:xfrm>
            <a:off x="2554486" y="6312337"/>
            <a:ext cx="7088981" cy="1120140"/>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An agile, iterative development approach is crucial for this project, as the threat landscape is constantly evolving. The system should be developed in sprints, with each iteration incorporating feedback from users, security experts, and real-world testing to continuously improve the solution.</a:t>
            </a:r>
            <a:endParaRPr lang="en-US" sz="13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10104002" y="324799"/>
            <a:ext cx="4252674" cy="7580001"/>
          </a:xfrm>
          <a:prstGeom prst="rect">
            <a:avLst/>
          </a:prstGeom>
        </p:spPr>
      </p:pic>
      <p:sp>
        <p:nvSpPr>
          <p:cNvPr id="5" name="Text 1"/>
          <p:cNvSpPr/>
          <p:nvPr/>
        </p:nvSpPr>
        <p:spPr>
          <a:xfrm>
            <a:off x="1142286" y="937736"/>
            <a:ext cx="5503426" cy="571619"/>
          </a:xfrm>
          <a:prstGeom prst="rect">
            <a:avLst/>
          </a:prstGeom>
          <a:noFill/>
          <a:ln/>
        </p:spPr>
        <p:txBody>
          <a:bodyPr wrap="none" rtlCol="0" anchor="t"/>
          <a:lstStyle/>
          <a:p>
            <a:pPr marL="0" indent="0">
              <a:lnSpc>
                <a:spcPts val="4501"/>
              </a:lnSpc>
              <a:buNone/>
            </a:pPr>
            <a:r>
              <a:rPr lang="en-US" sz="3601" dirty="0">
                <a:solidFill>
                  <a:srgbClr val="AE8625"/>
                </a:solidFill>
                <a:latin typeface="Prata" pitchFamily="34" charset="0"/>
                <a:ea typeface="Prata" pitchFamily="34" charset="-122"/>
                <a:cs typeface="Prata" pitchFamily="34" charset="-120"/>
              </a:rPr>
              <a:t>Algorithm &amp; Deployment</a:t>
            </a:r>
            <a:endParaRPr lang="en-US" sz="3601" dirty="0"/>
          </a:p>
        </p:txBody>
      </p:sp>
      <p:sp>
        <p:nvSpPr>
          <p:cNvPr id="6" name="Shape 2"/>
          <p:cNvSpPr/>
          <p:nvPr/>
        </p:nvSpPr>
        <p:spPr>
          <a:xfrm>
            <a:off x="1142286" y="1783675"/>
            <a:ext cx="4252674" cy="3393996"/>
          </a:xfrm>
          <a:prstGeom prst="roundRect">
            <a:avLst>
              <a:gd name="adj" fmla="val 1617"/>
            </a:avLst>
          </a:prstGeom>
          <a:solidFill>
            <a:srgbClr val="2D3033"/>
          </a:solidFill>
          <a:ln/>
        </p:spPr>
      </p:sp>
      <p:sp>
        <p:nvSpPr>
          <p:cNvPr id="7" name="Text 3"/>
          <p:cNvSpPr/>
          <p:nvPr/>
        </p:nvSpPr>
        <p:spPr>
          <a:xfrm>
            <a:off x="1325166" y="1966555"/>
            <a:ext cx="3488293"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Advanced Detection Algorithms</a:t>
            </a:r>
            <a:endParaRPr lang="en-US" sz="1800" dirty="0"/>
          </a:p>
        </p:txBody>
      </p:sp>
      <p:sp>
        <p:nvSpPr>
          <p:cNvPr id="8" name="Text 4"/>
          <p:cNvSpPr/>
          <p:nvPr/>
        </p:nvSpPr>
        <p:spPr>
          <a:xfrm>
            <a:off x="1325166" y="2361962"/>
            <a:ext cx="3886914" cy="2632829"/>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At the core of the proposed system are machine learning-powered detection algorithms that analyze the content, structure, and metadata of websites and emails to identify potential clone phishing attempts. These algorithms leverage natural language processing, computer vision, and other AI techniques to detect subtle discrepancies between legitimate and fraudulent sources.</a:t>
            </a:r>
            <a:endParaRPr lang="en-US" sz="1440" dirty="0"/>
          </a:p>
        </p:txBody>
      </p:sp>
      <p:sp>
        <p:nvSpPr>
          <p:cNvPr id="9" name="Shape 5"/>
          <p:cNvSpPr/>
          <p:nvPr/>
        </p:nvSpPr>
        <p:spPr>
          <a:xfrm>
            <a:off x="5577840" y="1783675"/>
            <a:ext cx="4252674" cy="3393996"/>
          </a:xfrm>
          <a:prstGeom prst="roundRect">
            <a:avLst>
              <a:gd name="adj" fmla="val 1617"/>
            </a:avLst>
          </a:prstGeom>
          <a:solidFill>
            <a:srgbClr val="2D3033"/>
          </a:solidFill>
          <a:ln/>
        </p:spPr>
      </p:sp>
      <p:sp>
        <p:nvSpPr>
          <p:cNvPr id="10" name="Text 6"/>
          <p:cNvSpPr/>
          <p:nvPr/>
        </p:nvSpPr>
        <p:spPr>
          <a:xfrm>
            <a:off x="5760720" y="1966555"/>
            <a:ext cx="3336965"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Threat Intelligence Integration</a:t>
            </a:r>
            <a:endParaRPr lang="en-US" sz="1800" dirty="0"/>
          </a:p>
        </p:txBody>
      </p:sp>
      <p:sp>
        <p:nvSpPr>
          <p:cNvPr id="11" name="Text 7"/>
          <p:cNvSpPr/>
          <p:nvPr/>
        </p:nvSpPr>
        <p:spPr>
          <a:xfrm>
            <a:off x="5760720" y="2361962"/>
            <a:ext cx="3886914" cy="2047756"/>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The system should seamlessly integrate with threat intelligence databases, allowing it to stay up-to-date with the latest phishing trends and tactics. This enables the detection algorithms to continuously adapt and improve, ensuring the system remains effective against evolving threats.</a:t>
            </a:r>
            <a:endParaRPr lang="en-US" sz="1440" dirty="0"/>
          </a:p>
        </p:txBody>
      </p:sp>
      <p:sp>
        <p:nvSpPr>
          <p:cNvPr id="12" name="Shape 8"/>
          <p:cNvSpPr/>
          <p:nvPr/>
        </p:nvSpPr>
        <p:spPr>
          <a:xfrm>
            <a:off x="1142286" y="5360551"/>
            <a:ext cx="8688110" cy="1931313"/>
          </a:xfrm>
          <a:prstGeom prst="roundRect">
            <a:avLst>
              <a:gd name="adj" fmla="val 2841"/>
            </a:avLst>
          </a:prstGeom>
          <a:solidFill>
            <a:srgbClr val="2D3033"/>
          </a:solidFill>
          <a:ln/>
        </p:spPr>
      </p:sp>
      <p:sp>
        <p:nvSpPr>
          <p:cNvPr id="13" name="Text 9"/>
          <p:cNvSpPr/>
          <p:nvPr/>
        </p:nvSpPr>
        <p:spPr>
          <a:xfrm>
            <a:off x="1325166" y="5543431"/>
            <a:ext cx="3035379"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Deployment and Scalability</a:t>
            </a:r>
            <a:endParaRPr lang="en-US" sz="1800" dirty="0"/>
          </a:p>
        </p:txBody>
      </p:sp>
      <p:sp>
        <p:nvSpPr>
          <p:cNvPr id="14" name="Text 10"/>
          <p:cNvSpPr/>
          <p:nvPr/>
        </p:nvSpPr>
        <p:spPr>
          <a:xfrm>
            <a:off x="1325166" y="5938838"/>
            <a:ext cx="8322350" cy="1170146"/>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The proposed solution should be designed for easy deployment, whether as a standalone application, browser extension, or cloud-based service. The system should be highly scalable to handle increasing user adoption and the growing volume of phishing attempts, ensuring reliable and consistent protection.</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869525" y="514945"/>
            <a:ext cx="4975860" cy="584835"/>
          </a:xfrm>
          <a:prstGeom prst="rect">
            <a:avLst/>
          </a:prstGeom>
          <a:noFill/>
          <a:ln/>
        </p:spPr>
        <p:txBody>
          <a:bodyPr wrap="none" rtlCol="0" anchor="t"/>
          <a:lstStyle/>
          <a:p>
            <a:pPr marL="0" indent="0">
              <a:lnSpc>
                <a:spcPts val="4606"/>
              </a:lnSpc>
              <a:buNone/>
            </a:pPr>
            <a:r>
              <a:rPr lang="en-US" sz="3685" dirty="0">
                <a:solidFill>
                  <a:srgbClr val="AE8625"/>
                </a:solidFill>
                <a:latin typeface="Prata" pitchFamily="34" charset="0"/>
                <a:ea typeface="Prata" pitchFamily="34" charset="-122"/>
                <a:cs typeface="Prata" pitchFamily="34" charset="-120"/>
              </a:rPr>
              <a:t>Result (Output Image)</a:t>
            </a:r>
            <a:endParaRPr lang="en-US" sz="3685" dirty="0"/>
          </a:p>
        </p:txBody>
      </p:sp>
      <p:pic>
        <p:nvPicPr>
          <p:cNvPr id="5" name="Image 1" descr="preencoded.png"/>
          <p:cNvPicPr>
            <a:picLocks noChangeAspect="1"/>
          </p:cNvPicPr>
          <p:nvPr/>
        </p:nvPicPr>
        <p:blipFill>
          <a:blip r:embed="rId4"/>
          <a:stretch>
            <a:fillRect/>
          </a:stretch>
        </p:blipFill>
        <p:spPr>
          <a:xfrm>
            <a:off x="2869525" y="1474113"/>
            <a:ext cx="2776537" cy="1715929"/>
          </a:xfrm>
          <a:prstGeom prst="rect">
            <a:avLst/>
          </a:prstGeom>
        </p:spPr>
      </p:pic>
      <p:sp>
        <p:nvSpPr>
          <p:cNvPr id="6" name="Text 2"/>
          <p:cNvSpPr/>
          <p:nvPr/>
        </p:nvSpPr>
        <p:spPr>
          <a:xfrm>
            <a:off x="2869525" y="3423999"/>
            <a:ext cx="277653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Reduced Phishing Incidents</a:t>
            </a:r>
            <a:endParaRPr lang="en-US" sz="1842" dirty="0"/>
          </a:p>
        </p:txBody>
      </p:sp>
      <p:sp>
        <p:nvSpPr>
          <p:cNvPr id="7" name="Text 3"/>
          <p:cNvSpPr/>
          <p:nvPr/>
        </p:nvSpPr>
        <p:spPr>
          <a:xfrm>
            <a:off x="2869525" y="4121110"/>
            <a:ext cx="2776537" cy="3593306"/>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implementation of the proposed clone phishing detection and prevention system has led to a significant reduction in the number of successful phishing attacks, as demonstrated by the dashboard metrics. This translates to decreased financial and reputational damage for both individuals and organizations.</a:t>
            </a:r>
            <a:endParaRPr lang="en-US" sz="1474" dirty="0"/>
          </a:p>
        </p:txBody>
      </p:sp>
      <p:pic>
        <p:nvPicPr>
          <p:cNvPr id="8" name="Image 2" descr="preencoded.png"/>
          <p:cNvPicPr>
            <a:picLocks noChangeAspect="1"/>
          </p:cNvPicPr>
          <p:nvPr/>
        </p:nvPicPr>
        <p:blipFill>
          <a:blip r:embed="rId5"/>
          <a:stretch>
            <a:fillRect/>
          </a:stretch>
        </p:blipFill>
        <p:spPr>
          <a:xfrm>
            <a:off x="5926812" y="1474113"/>
            <a:ext cx="2776657" cy="1716048"/>
          </a:xfrm>
          <a:prstGeom prst="rect">
            <a:avLst/>
          </a:prstGeom>
        </p:spPr>
      </p:pic>
      <p:sp>
        <p:nvSpPr>
          <p:cNvPr id="9" name="Text 4"/>
          <p:cNvSpPr/>
          <p:nvPr/>
        </p:nvSpPr>
        <p:spPr>
          <a:xfrm>
            <a:off x="5926812" y="3424118"/>
            <a:ext cx="277665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Improved User Awareness</a:t>
            </a:r>
            <a:endParaRPr lang="en-US" sz="1842" dirty="0"/>
          </a:p>
        </p:txBody>
      </p:sp>
      <p:sp>
        <p:nvSpPr>
          <p:cNvPr id="10" name="Text 5"/>
          <p:cNvSpPr/>
          <p:nvPr/>
        </p:nvSpPr>
        <p:spPr>
          <a:xfrm>
            <a:off x="5926812" y="4121229"/>
            <a:ext cx="2776657" cy="3293864"/>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comprehensive user education and training program has empowered individuals to better recognize and avoid clone phishing attempts, further bolstering the effectiveness of the overall solution. Users are now more vigilant and able to identify suspicious websites and emails, minimizing the risk of data breaches.</a:t>
            </a:r>
            <a:endParaRPr lang="en-US" sz="1474" dirty="0"/>
          </a:p>
        </p:txBody>
      </p:sp>
      <p:pic>
        <p:nvPicPr>
          <p:cNvPr id="11" name="Image 3" descr="preencoded.png"/>
          <p:cNvPicPr>
            <a:picLocks noChangeAspect="1"/>
          </p:cNvPicPr>
          <p:nvPr/>
        </p:nvPicPr>
        <p:blipFill>
          <a:blip r:embed="rId6"/>
          <a:stretch>
            <a:fillRect/>
          </a:stretch>
        </p:blipFill>
        <p:spPr>
          <a:xfrm>
            <a:off x="8984218" y="1474113"/>
            <a:ext cx="2776657" cy="1716048"/>
          </a:xfrm>
          <a:prstGeom prst="rect">
            <a:avLst/>
          </a:prstGeom>
        </p:spPr>
      </p:pic>
      <p:sp>
        <p:nvSpPr>
          <p:cNvPr id="12" name="Text 6"/>
          <p:cNvSpPr/>
          <p:nvPr/>
        </p:nvSpPr>
        <p:spPr>
          <a:xfrm>
            <a:off x="8984218" y="3424118"/>
            <a:ext cx="277665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Strengthened Threat Intelligence</a:t>
            </a:r>
            <a:endParaRPr lang="en-US" sz="1842" dirty="0"/>
          </a:p>
        </p:txBody>
      </p:sp>
      <p:sp>
        <p:nvSpPr>
          <p:cNvPr id="13" name="Text 7"/>
          <p:cNvSpPr/>
          <p:nvPr/>
        </p:nvSpPr>
        <p:spPr>
          <a:xfrm>
            <a:off x="8984218" y="4121229"/>
            <a:ext cx="2776657" cy="3593306"/>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collaborative approach to threat intelligence gathering and sharing has enabled the system to stay ahead of evolving phishing tactics. By leveraging a vast network of security experts and organizations, the solution can quickly adapt and respond to new clone phishing techniques, ensuring continuous and comprehensive protection.</a:t>
            </a:r>
            <a:endParaRPr lang="en-US" sz="147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9627634" y="718661"/>
            <a:ext cx="5002766" cy="7356955"/>
          </a:xfrm>
          <a:prstGeom prst="rect">
            <a:avLst/>
          </a:prstGeom>
        </p:spPr>
      </p:pic>
      <p:sp>
        <p:nvSpPr>
          <p:cNvPr id="5" name="Text 1"/>
          <p:cNvSpPr/>
          <p:nvPr/>
        </p:nvSpPr>
        <p:spPr>
          <a:xfrm>
            <a:off x="1561148" y="718661"/>
            <a:ext cx="4131707" cy="516374"/>
          </a:xfrm>
          <a:prstGeom prst="rect">
            <a:avLst/>
          </a:prstGeom>
          <a:noFill/>
          <a:ln/>
        </p:spPr>
        <p:txBody>
          <a:bodyPr wrap="none" rtlCol="0" anchor="t"/>
          <a:lstStyle/>
          <a:p>
            <a:pPr marL="0" indent="0">
              <a:lnSpc>
                <a:spcPts val="4067"/>
              </a:lnSpc>
              <a:buNone/>
            </a:pPr>
            <a:r>
              <a:rPr lang="en-US" sz="3253" dirty="0">
                <a:solidFill>
                  <a:srgbClr val="AE8625"/>
                </a:solidFill>
                <a:latin typeface="Prata" pitchFamily="34" charset="0"/>
                <a:ea typeface="Prata" pitchFamily="34" charset="-122"/>
                <a:cs typeface="Prata" pitchFamily="34" charset="-120"/>
              </a:rPr>
              <a:t>Conclusion</a:t>
            </a:r>
            <a:endParaRPr lang="en-US" sz="3253" dirty="0"/>
          </a:p>
        </p:txBody>
      </p:sp>
      <p:pic>
        <p:nvPicPr>
          <p:cNvPr id="6" name="Image 2" descr="preencoded.png"/>
          <p:cNvPicPr>
            <a:picLocks noChangeAspect="1"/>
          </p:cNvPicPr>
          <p:nvPr/>
        </p:nvPicPr>
        <p:blipFill>
          <a:blip r:embed="rId5"/>
          <a:stretch>
            <a:fillRect/>
          </a:stretch>
        </p:blipFill>
        <p:spPr>
          <a:xfrm>
            <a:off x="1561148" y="1482923"/>
            <a:ext cx="826294" cy="2009299"/>
          </a:xfrm>
          <a:prstGeom prst="rect">
            <a:avLst/>
          </a:prstGeom>
        </p:spPr>
      </p:pic>
      <p:sp>
        <p:nvSpPr>
          <p:cNvPr id="7" name="Text 2"/>
          <p:cNvSpPr/>
          <p:nvPr/>
        </p:nvSpPr>
        <p:spPr>
          <a:xfrm>
            <a:off x="2635329" y="1648182"/>
            <a:ext cx="2065853"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Effective Protection</a:t>
            </a:r>
            <a:endParaRPr lang="en-US" sz="1627" dirty="0"/>
          </a:p>
        </p:txBody>
      </p:sp>
      <p:sp>
        <p:nvSpPr>
          <p:cNvPr id="8" name="Text 3"/>
          <p:cNvSpPr/>
          <p:nvPr/>
        </p:nvSpPr>
        <p:spPr>
          <a:xfrm>
            <a:off x="2635329" y="2005370"/>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proposed clone phishing detection and prevention system has proven to be a highly effective solution in safeguarding individuals and organizations from the growing threat of clone phishing attacks. By combining advanced detection algorithms, user awareness and education, and collaborative threat intelligence, the system has significantly reduced the risk of data breaches and reputational damage.</a:t>
            </a:r>
            <a:endParaRPr lang="en-US" sz="1301" dirty="0"/>
          </a:p>
        </p:txBody>
      </p:sp>
      <p:pic>
        <p:nvPicPr>
          <p:cNvPr id="9" name="Image 3" descr="preencoded.png"/>
          <p:cNvPicPr>
            <a:picLocks noChangeAspect="1"/>
          </p:cNvPicPr>
          <p:nvPr/>
        </p:nvPicPr>
        <p:blipFill>
          <a:blip r:embed="rId6"/>
          <a:stretch>
            <a:fillRect/>
          </a:stretch>
        </p:blipFill>
        <p:spPr>
          <a:xfrm>
            <a:off x="1561148" y="3492222"/>
            <a:ext cx="826294" cy="2009299"/>
          </a:xfrm>
          <a:prstGeom prst="rect">
            <a:avLst/>
          </a:prstGeom>
        </p:spPr>
      </p:pic>
      <p:sp>
        <p:nvSpPr>
          <p:cNvPr id="10" name="Text 4"/>
          <p:cNvSpPr/>
          <p:nvPr/>
        </p:nvSpPr>
        <p:spPr>
          <a:xfrm>
            <a:off x="2635329" y="3657481"/>
            <a:ext cx="2348746"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Adaptable and Scalable</a:t>
            </a:r>
            <a:endParaRPr lang="en-US" sz="1627" dirty="0"/>
          </a:p>
        </p:txBody>
      </p:sp>
      <p:sp>
        <p:nvSpPr>
          <p:cNvPr id="11" name="Text 5"/>
          <p:cNvSpPr/>
          <p:nvPr/>
        </p:nvSpPr>
        <p:spPr>
          <a:xfrm>
            <a:off x="2635329" y="4014668"/>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system's flexibility and scalability ensure that it can adapt to the constantly evolving phishing landscape, providing a robust and reliable defense against even the most sophisticated clone phishing tactics. As the threat continues to grow, the proposed solution remains at the forefront of clone phishing mitigation, ensuring that users and organizations can navigate the digital landscape with confidence.</a:t>
            </a:r>
            <a:endParaRPr lang="en-US" sz="1301" dirty="0"/>
          </a:p>
        </p:txBody>
      </p:sp>
      <p:pic>
        <p:nvPicPr>
          <p:cNvPr id="12" name="Image 4" descr="preencoded.png"/>
          <p:cNvPicPr>
            <a:picLocks noChangeAspect="1"/>
          </p:cNvPicPr>
          <p:nvPr/>
        </p:nvPicPr>
        <p:blipFill>
          <a:blip r:embed="rId7"/>
          <a:stretch>
            <a:fillRect/>
          </a:stretch>
        </p:blipFill>
        <p:spPr>
          <a:xfrm>
            <a:off x="1561148" y="5501521"/>
            <a:ext cx="826294" cy="2009299"/>
          </a:xfrm>
          <a:prstGeom prst="rect">
            <a:avLst/>
          </a:prstGeom>
        </p:spPr>
      </p:pic>
      <p:sp>
        <p:nvSpPr>
          <p:cNvPr id="13" name="Text 6"/>
          <p:cNvSpPr/>
          <p:nvPr/>
        </p:nvSpPr>
        <p:spPr>
          <a:xfrm>
            <a:off x="2635329" y="5666780"/>
            <a:ext cx="2367439"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Collaborative Approach</a:t>
            </a:r>
            <a:endParaRPr lang="en-US" sz="1627" dirty="0"/>
          </a:p>
        </p:txBody>
      </p:sp>
      <p:sp>
        <p:nvSpPr>
          <p:cNvPr id="14" name="Text 7"/>
          <p:cNvSpPr/>
          <p:nvPr/>
        </p:nvSpPr>
        <p:spPr>
          <a:xfrm>
            <a:off x="2635329" y="6023967"/>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collaborative nature of the proposed system, involving security experts, organizations, and law enforcement, has proven to be a key strength in the fight against clone phishing. By leveraging a vast network of resources and insights, the solution can effectively identify, mitigate, and prevent these attacks, ultimately creating a safer and more secure digital ecosystem for all.</a:t>
            </a:r>
            <a:endParaRPr lang="en-US" sz="130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1B1C1D"/>
          </a:solidFill>
          <a:ln/>
        </p:spPr>
      </p:sp>
      <p:sp>
        <p:nvSpPr>
          <p:cNvPr id="4" name="Text 1"/>
          <p:cNvSpPr/>
          <p:nvPr/>
        </p:nvSpPr>
        <p:spPr>
          <a:xfrm>
            <a:off x="3477220" y="444341"/>
            <a:ext cx="4039910" cy="504944"/>
          </a:xfrm>
          <a:prstGeom prst="rect">
            <a:avLst/>
          </a:prstGeom>
          <a:noFill/>
          <a:ln/>
        </p:spPr>
        <p:txBody>
          <a:bodyPr wrap="none" rtlCol="0" anchor="t"/>
          <a:lstStyle/>
          <a:p>
            <a:pPr marL="0" indent="0">
              <a:lnSpc>
                <a:spcPts val="3976"/>
              </a:lnSpc>
              <a:buNone/>
            </a:pPr>
            <a:r>
              <a:rPr lang="en-US" sz="3181" dirty="0">
                <a:solidFill>
                  <a:srgbClr val="AE8625"/>
                </a:solidFill>
                <a:latin typeface="Prata" pitchFamily="34" charset="0"/>
                <a:ea typeface="Prata" pitchFamily="34" charset="-122"/>
                <a:cs typeface="Prata" pitchFamily="34" charset="-120"/>
              </a:rPr>
              <a:t>Future Scope</a:t>
            </a:r>
            <a:endParaRPr lang="en-US" sz="3181" dirty="0"/>
          </a:p>
        </p:txBody>
      </p:sp>
      <p:pic>
        <p:nvPicPr>
          <p:cNvPr id="5" name="Image 1" descr="preencoded.png"/>
          <p:cNvPicPr>
            <a:picLocks noChangeAspect="1"/>
          </p:cNvPicPr>
          <p:nvPr/>
        </p:nvPicPr>
        <p:blipFill>
          <a:blip r:embed="rId4"/>
          <a:stretch>
            <a:fillRect/>
          </a:stretch>
        </p:blipFill>
        <p:spPr>
          <a:xfrm>
            <a:off x="3477220" y="1272421"/>
            <a:ext cx="323136" cy="323136"/>
          </a:xfrm>
          <a:prstGeom prst="rect">
            <a:avLst/>
          </a:prstGeom>
        </p:spPr>
      </p:pic>
      <p:sp>
        <p:nvSpPr>
          <p:cNvPr id="6" name="Text 2"/>
          <p:cNvSpPr/>
          <p:nvPr/>
        </p:nvSpPr>
        <p:spPr>
          <a:xfrm>
            <a:off x="3477220" y="1757124"/>
            <a:ext cx="1737241" cy="505063"/>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AI-Powered Evolution</a:t>
            </a:r>
            <a:endParaRPr lang="en-US" sz="1591" dirty="0"/>
          </a:p>
        </p:txBody>
      </p:sp>
      <p:sp>
        <p:nvSpPr>
          <p:cNvPr id="7" name="Text 3"/>
          <p:cNvSpPr/>
          <p:nvPr/>
        </p:nvSpPr>
        <p:spPr>
          <a:xfrm>
            <a:off x="3477220" y="2359104"/>
            <a:ext cx="1737241" cy="4911209"/>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As artificial intelligence and machine learning technologies continue to advance, the future scope of the clone phishing detection and prevention system includes the integration of even more sophisticated algorithms. These AI-powered solutions will be able to adapt and learn from new phishing patterns, further enhancing the system's ability to identify and mitigate evolving threats.</a:t>
            </a:r>
            <a:endParaRPr lang="en-US" sz="1272" dirty="0"/>
          </a:p>
        </p:txBody>
      </p:sp>
      <p:pic>
        <p:nvPicPr>
          <p:cNvPr id="8" name="Image 2" descr="preencoded.png"/>
          <p:cNvPicPr>
            <a:picLocks noChangeAspect="1"/>
          </p:cNvPicPr>
          <p:nvPr/>
        </p:nvPicPr>
        <p:blipFill>
          <a:blip r:embed="rId5"/>
          <a:stretch>
            <a:fillRect/>
          </a:stretch>
        </p:blipFill>
        <p:spPr>
          <a:xfrm>
            <a:off x="5456753" y="1272421"/>
            <a:ext cx="323136" cy="323136"/>
          </a:xfrm>
          <a:prstGeom prst="rect">
            <a:avLst/>
          </a:prstGeom>
        </p:spPr>
      </p:pic>
      <p:sp>
        <p:nvSpPr>
          <p:cNvPr id="9" name="Text 4"/>
          <p:cNvSpPr/>
          <p:nvPr/>
        </p:nvSpPr>
        <p:spPr>
          <a:xfrm>
            <a:off x="5456753" y="1757124"/>
            <a:ext cx="1737241" cy="757595"/>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Blockchain-Based Authentication</a:t>
            </a:r>
            <a:endParaRPr lang="en-US" sz="1591" dirty="0"/>
          </a:p>
        </p:txBody>
      </p:sp>
      <p:sp>
        <p:nvSpPr>
          <p:cNvPr id="10" name="Text 5"/>
          <p:cNvSpPr/>
          <p:nvPr/>
        </p:nvSpPr>
        <p:spPr>
          <a:xfrm>
            <a:off x="5456753" y="2611636"/>
            <a:ext cx="1737241" cy="4911209"/>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The incorporation of blockchain technology into the system's architecture could revolutionize the way users and organizations authenticate the legitimacy of websites and emails. By leveraging the decentralized and tamper-resistant nature of blockchain, the solution can provide an additional layer of security against clone phishing attempts.</a:t>
            </a:r>
            <a:endParaRPr lang="en-US" sz="1272" dirty="0"/>
          </a:p>
        </p:txBody>
      </p:sp>
      <p:pic>
        <p:nvPicPr>
          <p:cNvPr id="11" name="Image 3" descr="preencoded.png"/>
          <p:cNvPicPr>
            <a:picLocks noChangeAspect="1"/>
          </p:cNvPicPr>
          <p:nvPr/>
        </p:nvPicPr>
        <p:blipFill>
          <a:blip r:embed="rId6"/>
          <a:stretch>
            <a:fillRect/>
          </a:stretch>
        </p:blipFill>
        <p:spPr>
          <a:xfrm>
            <a:off x="7436287" y="1272421"/>
            <a:ext cx="323136" cy="323136"/>
          </a:xfrm>
          <a:prstGeom prst="rect">
            <a:avLst/>
          </a:prstGeom>
        </p:spPr>
      </p:pic>
      <p:sp>
        <p:nvSpPr>
          <p:cNvPr id="12" name="Text 6"/>
          <p:cNvSpPr/>
          <p:nvPr/>
        </p:nvSpPr>
        <p:spPr>
          <a:xfrm>
            <a:off x="7436287" y="1757124"/>
            <a:ext cx="1737241" cy="252532"/>
          </a:xfrm>
          <a:prstGeom prst="rect">
            <a:avLst/>
          </a:prstGeom>
          <a:noFill/>
          <a:ln/>
        </p:spPr>
        <p:txBody>
          <a:bodyPr wrap="non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IoT Integration</a:t>
            </a:r>
            <a:endParaRPr lang="en-US" sz="1591" dirty="0"/>
          </a:p>
        </p:txBody>
      </p:sp>
      <p:sp>
        <p:nvSpPr>
          <p:cNvPr id="13" name="Text 7"/>
          <p:cNvSpPr/>
          <p:nvPr/>
        </p:nvSpPr>
        <p:spPr>
          <a:xfrm>
            <a:off x="7436287" y="2106573"/>
            <a:ext cx="1737241" cy="4652724"/>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As the Internet of Things (IoT) continues to expand, the future scope of the clone phishing solution includes integration with a wide range of connected devices. This could enable the system to provide comprehensive protection across multiple platforms, ensuring that users are safeguarded from clone phishing attacks regardless of the device they are using.</a:t>
            </a:r>
            <a:endParaRPr lang="en-US" sz="1272" dirty="0"/>
          </a:p>
        </p:txBody>
      </p:sp>
      <p:pic>
        <p:nvPicPr>
          <p:cNvPr id="14" name="Image 4" descr="preencoded.png"/>
          <p:cNvPicPr>
            <a:picLocks noChangeAspect="1"/>
          </p:cNvPicPr>
          <p:nvPr/>
        </p:nvPicPr>
        <p:blipFill>
          <a:blip r:embed="rId7"/>
          <a:stretch>
            <a:fillRect/>
          </a:stretch>
        </p:blipFill>
        <p:spPr>
          <a:xfrm>
            <a:off x="9415820" y="1272421"/>
            <a:ext cx="323136" cy="323136"/>
          </a:xfrm>
          <a:prstGeom prst="rect">
            <a:avLst/>
          </a:prstGeom>
        </p:spPr>
      </p:pic>
      <p:sp>
        <p:nvSpPr>
          <p:cNvPr id="15" name="Text 8"/>
          <p:cNvSpPr/>
          <p:nvPr/>
        </p:nvSpPr>
        <p:spPr>
          <a:xfrm>
            <a:off x="9415820" y="1757124"/>
            <a:ext cx="1737360" cy="505063"/>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Mobile Security Integration</a:t>
            </a:r>
            <a:endParaRPr lang="en-US" sz="1591" dirty="0"/>
          </a:p>
        </p:txBody>
      </p:sp>
      <p:sp>
        <p:nvSpPr>
          <p:cNvPr id="16" name="Text 9"/>
          <p:cNvSpPr/>
          <p:nvPr/>
        </p:nvSpPr>
        <p:spPr>
          <a:xfrm>
            <a:off x="9415820" y="2359104"/>
            <a:ext cx="1737360" cy="5428178"/>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With the increasing reliance on mobile devices for online activities, the future scope of the clone phishing system includes the development of mobile-specific features and functionalities. This could include the integration of the system into mobile operating systems, providing seamless and robust protection against phishing attempts on smartphones and tablets.</a:t>
            </a:r>
            <a:endParaRPr lang="en-US" sz="1272"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Jegadesh R</cp:lastModifiedBy>
  <cp:revision>4</cp:revision>
  <dcterms:created xsi:type="dcterms:W3CDTF">2024-04-16T06:27:08Z</dcterms:created>
  <dcterms:modified xsi:type="dcterms:W3CDTF">2024-04-18T06:11:14Z</dcterms:modified>
</cp:coreProperties>
</file>