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15" r:id="rId4"/>
    <p:sldId id="313" r:id="rId5"/>
    <p:sldId id="329" r:id="rId6"/>
    <p:sldId id="322" r:id="rId7"/>
    <p:sldId id="334" r:id="rId8"/>
    <p:sldId id="335" r:id="rId9"/>
    <p:sldId id="330" r:id="rId10"/>
    <p:sldId id="323" r:id="rId11"/>
    <p:sldId id="316" r:id="rId12"/>
    <p:sldId id="318" r:id="rId13"/>
    <p:sldId id="320" r:id="rId14"/>
    <p:sldId id="319" r:id="rId15"/>
    <p:sldId id="325" r:id="rId16"/>
    <p:sldId id="328" r:id="rId17"/>
    <p:sldId id="324" r:id="rId18"/>
    <p:sldId id="331" r:id="rId19"/>
    <p:sldId id="332" r:id="rId20"/>
    <p:sldId id="333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DDDDD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0"/>
    <p:restoredTop sz="89558" autoAdjust="0"/>
  </p:normalViewPr>
  <p:slideViewPr>
    <p:cSldViewPr snapToGrid="0">
      <p:cViewPr varScale="1">
        <p:scale>
          <a:sx n="63" d="100"/>
          <a:sy n="63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7206-71B1-4AD7-A340-3DEC33BB0A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30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86" y="265393"/>
            <a:ext cx="6583680" cy="49377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786" y="5336086"/>
            <a:ext cx="6583680" cy="35661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1CC83459-E90D-48E0-A791-06DC861E02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789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itchFamily="34" charset="0"/>
        <a:ea typeface="Segoe UI" pitchFamily="34" charset="0"/>
        <a:cs typeface="Segoe UI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itchFamily="34" charset="0"/>
        <a:ea typeface="Segoe UI" pitchFamily="34" charset="0"/>
        <a:cs typeface="Segoe UI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6" name="Footer Placeholder 4"/>
          <p:cNvSpPr>
            <a:spLocks noGrp="1"/>
          </p:cNvSpPr>
          <p:nvPr/>
        </p:nvSpPr>
        <p:spPr>
          <a:xfrm>
            <a:off x="0" y="8903833"/>
            <a:ext cx="5049672" cy="2401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Global Knowledge Training LLC</a:t>
            </a:r>
          </a:p>
        </p:txBody>
      </p:sp>
    </p:spTree>
    <p:extLst>
      <p:ext uri="{BB962C8B-B14F-4D97-AF65-F5344CB8AC3E}">
        <p14:creationId xmlns:p14="http://schemas.microsoft.com/office/powerpoint/2010/main" val="372456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7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Python 2.7, call</a:t>
            </a:r>
            <a:r>
              <a:rPr lang="en-US" baseline="0" dirty="0" smtClean="0"/>
              <a:t> super like this:</a:t>
            </a:r>
          </a:p>
          <a:p>
            <a:r>
              <a:rPr lang="en-US" baseline="0" dirty="0" smtClean="0"/>
              <a:t> super(Cat, self).__</a:t>
            </a:r>
            <a:r>
              <a:rPr lang="en-US" baseline="0" dirty="0" err="1" smtClean="0"/>
              <a:t>init</a:t>
            </a:r>
            <a:r>
              <a:rPr lang="en-US" baseline="0" dirty="0" smtClean="0"/>
              <a:t>__()</a:t>
            </a:r>
          </a:p>
          <a:p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6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8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63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for both</a:t>
            </a:r>
            <a:r>
              <a:rPr lang="en-US" baseline="0" dirty="0" smtClean="0"/>
              <a:t> variables and methods.</a:t>
            </a:r>
          </a:p>
          <a:p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26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96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19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25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official introduction and PEP</a:t>
            </a:r>
            <a:r>
              <a:rPr lang="en-US" baseline="0" dirty="0" smtClean="0"/>
              <a:t> is #435: </a:t>
            </a:r>
            <a:r>
              <a:rPr lang="en-US" dirty="0" smtClean="0"/>
              <a:t>https://</a:t>
            </a:r>
            <a:r>
              <a:rPr lang="en-US" dirty="0" err="1" smtClean="0"/>
              <a:t>www.python.org</a:t>
            </a:r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/peps/pep-0435</a:t>
            </a:r>
          </a:p>
          <a:p>
            <a:endParaRPr lang="en-US" dirty="0" smtClean="0"/>
          </a:p>
          <a:p>
            <a:r>
              <a:rPr lang="en-US" dirty="0" smtClean="0"/>
              <a:t>A summary of what was accepted and why is at: http://python-</a:t>
            </a:r>
            <a:r>
              <a:rPr lang="en-US" dirty="0" err="1" smtClean="0"/>
              <a:t>notes.curiousefficiency.org</a:t>
            </a:r>
            <a:r>
              <a:rPr lang="en-US" dirty="0" smtClean="0"/>
              <a:t>/en/latest/python3/</a:t>
            </a:r>
            <a:r>
              <a:rPr lang="en-US" dirty="0" err="1" smtClean="0"/>
              <a:t>enum_creation.html</a:t>
            </a:r>
            <a:endParaRPr lang="en-US" dirty="0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7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9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7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3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1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265113"/>
            <a:ext cx="6583362" cy="4938712"/>
          </a:xfrm>
          <a:solidFill>
            <a:srgbClr val="FFFFFF"/>
          </a:solidFill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2.2 introduced “new-style” classes, prior to that were “old-style” classes. Python 3 is a cleaned up implementation of new-style classes.</a:t>
            </a:r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0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265113"/>
            <a:ext cx="6583362" cy="4938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© Global Knowledge Training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4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0"/>
            <a:ext cx="82296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99" y="5088211"/>
            <a:ext cx="3758531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8" y="-987"/>
            <a:ext cx="9144000" cy="54864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559261" cy="369332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>
            <a:lvl1pPr algn="l">
              <a:defRPr sz="2400" b="1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13716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sz="2400" b="0">
                <a:latin typeface="+mn-lt"/>
                <a:cs typeface="Arial" pitchFamily="34" charset="0"/>
              </a:defRPr>
            </a:lvl1pPr>
            <a:lvl2pPr>
              <a:buClr>
                <a:srgbClr val="000000"/>
              </a:buClr>
              <a:defRPr sz="2000" b="0">
                <a:latin typeface="+mn-lt"/>
                <a:cs typeface="Arial" pitchFamily="34" charset="0"/>
              </a:defRPr>
            </a:lvl2pPr>
            <a:lvl3pPr>
              <a:buClr>
                <a:srgbClr val="000000"/>
              </a:buClr>
              <a:defRPr sz="2000" b="0">
                <a:latin typeface="+mn-lt"/>
                <a:cs typeface="Arial" pitchFamily="34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8" y="543596"/>
            <a:ext cx="9144000" cy="0"/>
          </a:xfrm>
          <a:prstGeom prst="line">
            <a:avLst/>
          </a:prstGeom>
          <a:ln w="5080">
            <a:solidFill>
              <a:schemeClr val="accent5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fekettler.com/magicmetho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uck_typ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7772400" cy="1360488"/>
          </a:xfrm>
        </p:spPr>
        <p:txBody>
          <a:bodyPr/>
          <a:lstStyle/>
          <a:p>
            <a:pPr algn="ctr"/>
            <a:r>
              <a:rPr lang="en-US" dirty="0"/>
              <a:t>Classes</a:t>
            </a:r>
            <a:endParaRPr lang="en-US" dirty="0" smtClean="0"/>
          </a:p>
        </p:txBody>
      </p:sp>
      <p:sp>
        <p:nvSpPr>
          <p:cNvPr id="13314" name="Rectangle 5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00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778424" cy="369332"/>
          </a:xfrm>
        </p:spPr>
        <p:txBody>
          <a:bodyPr/>
          <a:lstStyle/>
          <a:p>
            <a:r>
              <a:rPr lang="en-US" dirty="0" smtClean="0"/>
              <a:t>Operator overloading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have many </a:t>
            </a:r>
            <a:r>
              <a:rPr lang="en-US" b="1" dirty="0" smtClean="0"/>
              <a:t>magic methods</a:t>
            </a:r>
          </a:p>
          <a:p>
            <a:pPr lvl="1"/>
            <a:r>
              <a:rPr lang="en-US" dirty="0" smtClean="0"/>
              <a:t>Here are the most important ones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this article</a:t>
            </a:r>
            <a:r>
              <a:rPr lang="en-US" dirty="0" smtClean="0"/>
              <a:t> for details and </a:t>
            </a:r>
            <a:r>
              <a:rPr lang="en-US" u="sng" dirty="0" smtClean="0"/>
              <a:t>many</a:t>
            </a:r>
            <a:r>
              <a:rPr lang="en-US" dirty="0" smtClean="0"/>
              <a:t> more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57533"/>
              </p:ext>
            </p:extLst>
          </p:nvPr>
        </p:nvGraphicFramePr>
        <p:xfrm>
          <a:off x="690833" y="2124251"/>
          <a:ext cx="7762335" cy="45569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8964"/>
                <a:gridCol w="5573371"/>
              </a:tblGrid>
              <a:tr h="426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__new__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instantiation (rarely used)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constructor ( a = new A() 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__del__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Called when</a:t>
                      </a:r>
                      <a:r>
                        <a:rPr lang="en-US" baseline="0" dirty="0" smtClean="0"/>
                        <a:t> your object is garbage collected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__exit__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Called</a:t>
                      </a:r>
                      <a:r>
                        <a:rPr lang="en-US" baseline="0" dirty="0" smtClean="0"/>
                        <a:t> when exiting a 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</a:t>
                      </a:r>
                      <a:r>
                        <a:rPr lang="en-US" baseline="0" dirty="0" smtClean="0"/>
                        <a:t> scope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eq</a:t>
                      </a:r>
                      <a:r>
                        <a:rPr lang="en-US" dirty="0" smtClean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operator ( a == b)</a:t>
                      </a:r>
                      <a:endParaRPr lang="en-US" dirty="0" smtClean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__lt__ / __gt__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than, greater than operators (a &lt; b)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representation for humans (readable)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repr</a:t>
                      </a:r>
                      <a:r>
                        <a:rPr lang="en-US" dirty="0" smtClean="0"/>
                        <a:t>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representation for machines (parsable)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iter</a:t>
                      </a:r>
                      <a:r>
                        <a:rPr lang="en-US" dirty="0" smtClean="0"/>
                        <a:t>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</a:t>
                      </a:r>
                      <a:r>
                        <a:rPr lang="en-US" baseline="0" dirty="0" smtClean="0"/>
                        <a:t> your class to be iterable ( for s in a: … 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‘length’ or count</a:t>
                      </a:r>
                      <a:r>
                        <a:rPr lang="en-US" baseline="0" dirty="0" smtClean="0"/>
                        <a:t> ( </a:t>
                      </a:r>
                      <a:r>
                        <a:rPr lang="en-US" baseline="0" dirty="0" err="1" smtClean="0"/>
                        <a:t>len</a:t>
                      </a:r>
                      <a:r>
                        <a:rPr lang="en-US" baseline="0" dirty="0" smtClean="0"/>
                        <a:t>(a) )</a:t>
                      </a:r>
                      <a:endParaRPr lang="en-US" dirty="0"/>
                    </a:p>
                  </a:txBody>
                  <a:tcPr/>
                </a:tc>
              </a:tr>
              <a:tr h="375485">
                <a:tc>
                  <a:txBody>
                    <a:bodyPr/>
                    <a:lstStyle/>
                    <a:p>
                      <a:r>
                        <a:rPr lang="en-US" dirty="0" smtClean="0"/>
                        <a:t>__contains__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Membership check ( ‘pierre’ in names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4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840923" cy="369332"/>
          </a:xfrm>
        </p:spPr>
        <p:txBody>
          <a:bodyPr/>
          <a:lstStyle/>
          <a:p>
            <a:r>
              <a:rPr lang="en-US" dirty="0" smtClean="0"/>
              <a:t>Inheritance [base classes]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3048" y="1736511"/>
            <a:ext cx="6341240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base class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"creating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animal"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cat is an animal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self, name, friskiness=50):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super()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.__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self.name = name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self.friskiness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friskiness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"creating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cat"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901" y="758701"/>
            <a:ext cx="334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Animal is our base (super) class.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82178" y="1097255"/>
            <a:ext cx="1" cy="51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587" y="2478618"/>
            <a:ext cx="2044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Cat derives from Animal</a:t>
            </a:r>
          </a:p>
        </p:txBody>
      </p:sp>
      <p:cxnSp>
        <p:nvCxnSpPr>
          <p:cNvPr id="12" name="Elbow Connector 11"/>
          <p:cNvCxnSpPr/>
          <p:nvPr/>
        </p:nvCxnSpPr>
        <p:spPr>
          <a:xfrm>
            <a:off x="1894901" y="2655328"/>
            <a:ext cx="1894901" cy="231354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7620" y="5340940"/>
            <a:ext cx="427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Access to the super class methods is via the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method.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Warning: if you don’t call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super().__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init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__()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it will not be called for you!</a:t>
            </a: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2040509" y="4263675"/>
            <a:ext cx="1735892" cy="418638"/>
          </a:xfrm>
          <a:prstGeom prst="bentConnector3">
            <a:avLst>
              <a:gd name="adj1" fmla="val 1001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17894" y="5033162"/>
            <a:ext cx="25863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 = Cat()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creating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animal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creating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</a:t>
            </a:r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829895" cy="369332"/>
          </a:xfrm>
        </p:spPr>
        <p:txBody>
          <a:bodyPr/>
          <a:lstStyle/>
          <a:p>
            <a:r>
              <a:rPr lang="en-US" dirty="0" smtClean="0"/>
              <a:t>Overriding base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3145" y="1753641"/>
            <a:ext cx="6341240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):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       print(self.name + 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          "stretches and says '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meeeooow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...'")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3145" y="761527"/>
            <a:ext cx="634124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base class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print("Animal stretches and wakes up")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3145" y="2973995"/>
            <a:ext cx="634124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60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):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(self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super()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1600" b="1" dirty="0" err="1" smtClean="0">
                <a:latin typeface="Consolas" pitchFamily="49" charset="0"/>
                <a:cs typeface="Consolas" pitchFamily="49" charset="0"/>
              </a:rPr>
              <a:t>wake_up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# invoke base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       print(self.name + 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           "stretches and says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whoof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...'")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765" y="4594035"/>
            <a:ext cx="5442334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nsolas" pitchFamily="49" charset="0"/>
                <a:cs typeface="Consolas" pitchFamily="49" charset="0"/>
              </a:rPr>
              <a:t>c =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Fuffy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GB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600" b="1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("Rover")</a:t>
            </a:r>
            <a:endParaRPr lang="en-GB" sz="1600" dirty="0"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c.wake_up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Fluffy stretches and says '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meeeooow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...'</a:t>
            </a:r>
            <a:endParaRPr lang="en-GB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err="1" smtClean="0">
                <a:latin typeface="Consolas" pitchFamily="49" charset="0"/>
                <a:cs typeface="Consolas" pitchFamily="49" charset="0"/>
              </a:rPr>
              <a:t>d.wake_up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Animal stretches and wakes up 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Rover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stretches and says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whoof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..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 '</a:t>
            </a:r>
            <a:endParaRPr lang="en-GB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9947" y="3059521"/>
            <a:ext cx="179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Invocation of base method must be explicit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2853369" y="3227942"/>
            <a:ext cx="4296578" cy="231568"/>
          </a:xfrm>
          <a:prstGeom prst="bentConnector3">
            <a:avLst>
              <a:gd name="adj1" fmla="val 99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352923" cy="369332"/>
          </a:xfrm>
        </p:spPr>
        <p:txBody>
          <a:bodyPr/>
          <a:lstStyle/>
          <a:p>
            <a:r>
              <a:rPr lang="en-US" dirty="0" smtClean="0"/>
              <a:t>Polymorphism </a:t>
            </a:r>
            <a:r>
              <a:rPr lang="en-US" dirty="0"/>
              <a:t>[</a:t>
            </a:r>
            <a:r>
              <a:rPr lang="en-US" dirty="0" smtClean="0"/>
              <a:t>duck-typing]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769337"/>
          </a:xfrm>
        </p:spPr>
        <p:txBody>
          <a:bodyPr/>
          <a:lstStyle/>
          <a:p>
            <a:r>
              <a:rPr lang="en-GB" dirty="0" smtClean="0"/>
              <a:t>Python uses </a:t>
            </a:r>
            <a:r>
              <a:rPr lang="en-GB" dirty="0" smtClean="0">
                <a:hlinkClick r:id="rId3"/>
              </a:rPr>
              <a:t>duck-typing</a:t>
            </a:r>
            <a:r>
              <a:rPr lang="en-GB" dirty="0" smtClean="0"/>
              <a:t> rather than static typing for compatibility</a:t>
            </a:r>
          </a:p>
          <a:p>
            <a:pPr lvl="1"/>
            <a:r>
              <a:rPr lang="en-GB" dirty="0" smtClean="0"/>
              <a:t>If it walks like a duck, talks like a duck, it is a duck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42988" y="2257980"/>
            <a:ext cx="5442334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Computer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&lt;-- not an animal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print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("the computer is resuming")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class Cat(Animal), Animal has 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cat = Cat("Fluffy")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computer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Computer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duck typing</a:t>
            </a:r>
          </a:p>
          <a:p>
            <a:r>
              <a:rPr lang="en-GB" b="1" dirty="0" err="1">
                <a:latin typeface="Consolas" pitchFamily="49" charset="0"/>
                <a:cs typeface="Consolas" pitchFamily="49" charset="0"/>
              </a:rPr>
              <a:t>use_animal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(cat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cat says meow</a:t>
            </a:r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b="1" dirty="0" err="1" smtClean="0">
                <a:latin typeface="Consolas" pitchFamily="49" charset="0"/>
                <a:cs typeface="Consolas" pitchFamily="49" charset="0"/>
              </a:rPr>
              <a:t>use_animal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computer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computer resuming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use_animal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ani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ani.</a:t>
            </a: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wake_up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7337137" cy="369332"/>
          </a:xfrm>
        </p:spPr>
        <p:txBody>
          <a:bodyPr/>
          <a:lstStyle/>
          <a:p>
            <a:r>
              <a:rPr lang="en-US" dirty="0" smtClean="0"/>
              <a:t>Data-hiding </a:t>
            </a:r>
            <a:r>
              <a:rPr lang="en-US" dirty="0"/>
              <a:t>and </a:t>
            </a:r>
            <a:r>
              <a:rPr lang="en-US" dirty="0" smtClean="0"/>
              <a:t>encapsulation [private variables]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712594"/>
          </a:xfrm>
        </p:spPr>
        <p:txBody>
          <a:bodyPr/>
          <a:lstStyle/>
          <a:p>
            <a:r>
              <a:rPr lang="en-GB" dirty="0" smtClean="0"/>
              <a:t>Using </a:t>
            </a:r>
            <a:r>
              <a:rPr lang="en-GB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__member </a:t>
            </a:r>
            <a:r>
              <a:rPr lang="en-GB" dirty="0" smtClean="0"/>
              <a:t>convention limits easy access</a:t>
            </a:r>
          </a:p>
          <a:p>
            <a:pPr lvl="1"/>
            <a:r>
              <a:rPr lang="en-GB" dirty="0" smtClean="0"/>
              <a:t>Access is still possible if you </a:t>
            </a:r>
            <a:r>
              <a:rPr lang="en-GB" dirty="0"/>
              <a:t>are sneaky </a:t>
            </a:r>
            <a:r>
              <a:rPr lang="en-GB" dirty="0" smtClean="0"/>
              <a:t>(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Person__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dirty="0" smtClean="0"/>
              <a:t>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8" y="3314838"/>
            <a:ext cx="5938467" cy="184876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1893" y="1648644"/>
            <a:ext cx="634124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(self, name, age):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name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self.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publicVal</a:t>
            </a:r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"this is 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587" y="3415760"/>
            <a:ext cx="2280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publicVal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appears in intellisense</a:t>
            </a:r>
          </a:p>
        </p:txBody>
      </p:sp>
      <p:cxnSp>
        <p:nvCxnSpPr>
          <p:cNvPr id="9" name="Elbow Connector 8"/>
          <p:cNvCxnSpPr/>
          <p:nvPr/>
        </p:nvCxnSpPr>
        <p:spPr>
          <a:xfrm>
            <a:off x="1916935" y="3585216"/>
            <a:ext cx="1013552" cy="4800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23927" y="5389540"/>
            <a:ext cx="76299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 = new Person()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p.publicVal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 this is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p.__name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AttributeError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'Person' object has no attribute '__name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7417800" cy="369332"/>
          </a:xfrm>
        </p:spPr>
        <p:txBody>
          <a:bodyPr/>
          <a:lstStyle/>
          <a:p>
            <a:r>
              <a:rPr lang="en-US" dirty="0" smtClean="0"/>
              <a:t>Data-hiding </a:t>
            </a:r>
            <a:r>
              <a:rPr lang="en-US" dirty="0"/>
              <a:t>and </a:t>
            </a:r>
            <a:r>
              <a:rPr lang="en-US" dirty="0" smtClean="0"/>
              <a:t>encapsulation [public properties]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712594"/>
          </a:xfrm>
        </p:spPr>
        <p:txBody>
          <a:bodyPr/>
          <a:lstStyle/>
          <a:p>
            <a:r>
              <a:rPr lang="en-GB" dirty="0" smtClean="0"/>
              <a:t>Encapsulation is possible with </a:t>
            </a:r>
            <a:r>
              <a:rPr lang="en-GB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@property</a:t>
            </a:r>
            <a:r>
              <a:rPr lang="en-GB" dirty="0" smtClean="0"/>
              <a:t> decorator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1517356"/>
            <a:ext cx="8828175" cy="2862322"/>
            <a:chOff x="0" y="2189383"/>
            <a:chExt cx="8828175" cy="286232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86935" y="2189383"/>
              <a:ext cx="6341240" cy="28623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class Person: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@property 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#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__name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 defined in __</a:t>
              </a:r>
              <a:r>
                <a:rPr lang="en-US" dirty="0" err="1" smtClean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init</a:t>
              </a:r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  <a:latin typeface="Consolas" pitchFamily="49" charset="0"/>
                  <a:cs typeface="Consolas" pitchFamily="49" charset="0"/>
                </a:rPr>
                <a:t>__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def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name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(self):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return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self.__name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  <a:p>
              <a:endParaRPr lang="en-US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name.setter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def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name(self,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):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if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len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 &gt; 0: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[0].upper() +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val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[1:]</a:t>
              </a:r>
            </a:p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self.__name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=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val</a:t>
              </a:r>
              <a:endParaRPr lang="en-GB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0" y="2438412"/>
              <a:ext cx="232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Create a read-only property called ‘name’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492" y="3467690"/>
              <a:ext cx="232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Add a setter with validation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236424" y="2677099"/>
              <a:ext cx="6720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>
              <a:off x="1800225" y="3620544"/>
              <a:ext cx="1108228" cy="1836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00112" y="4919507"/>
            <a:ext cx="76299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 = Person("Michael", 40)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print(p)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Michael is 40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p.name = "</a:t>
            </a:r>
            <a:r>
              <a:rPr lang="en-GB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ed"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print(p)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ed is 40</a:t>
            </a:r>
          </a:p>
        </p:txBody>
      </p:sp>
    </p:spTree>
    <p:extLst>
      <p:ext uri="{BB962C8B-B14F-4D97-AF65-F5344CB8AC3E}">
        <p14:creationId xmlns:p14="http://schemas.microsoft.com/office/powerpoint/2010/main" val="62244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2344231" cy="369332"/>
          </a:xfrm>
        </p:spPr>
        <p:txBody>
          <a:bodyPr/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1164287"/>
          </a:xfrm>
        </p:spPr>
        <p:txBody>
          <a:bodyPr/>
          <a:lstStyle/>
          <a:p>
            <a:r>
              <a:rPr lang="en-GB" dirty="0" smtClean="0"/>
              <a:t>Classes can have static methods using </a:t>
            </a:r>
            <a:r>
              <a:rPr lang="en-GB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staticmethod</a:t>
            </a:r>
            <a:endParaRPr lang="en-GB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2587" y="1914661"/>
            <a:ext cx="8604173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staticmethod</a:t>
            </a:r>
            <a:endParaRPr 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from_JSON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jsonText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 self argument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p = Person()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# set values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return 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jeff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from_JSON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("{name: 'Jeff'}")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type(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jeff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prints &lt;class Person&gt;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015843" cy="369332"/>
          </a:xfrm>
        </p:spPr>
        <p:txBody>
          <a:bodyPr/>
          <a:lstStyle/>
          <a:p>
            <a:r>
              <a:rPr lang="en-US" dirty="0" smtClean="0"/>
              <a:t>Classes as dynamic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8"/>
            <a:ext cx="8503920" cy="5769337"/>
          </a:xfrm>
        </p:spPr>
        <p:txBody>
          <a:bodyPr/>
          <a:lstStyle/>
          <a:p>
            <a:r>
              <a:rPr lang="en-GB" dirty="0" smtClean="0"/>
              <a:t>Custom classes can be used dynamically</a:t>
            </a:r>
          </a:p>
          <a:p>
            <a:pPr lvl="1"/>
            <a:r>
              <a:rPr lang="en-GB" dirty="0" smtClean="0"/>
              <a:t>difficult for class to know its values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573" y="2300251"/>
            <a:ext cx="7629948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 = Person("Michael", 40)</a:t>
            </a:r>
          </a:p>
          <a:p>
            <a:r>
              <a:rPr lang="en-GB" dirty="0" err="1">
                <a:latin typeface="Consolas" pitchFamily="49" charset="0"/>
                <a:cs typeface="Consolas" pitchFamily="49" charset="0"/>
              </a:rPr>
              <a:t>p.</a:t>
            </a:r>
            <a:r>
              <a:rPr lang="en-GB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hobbies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 ["Biking", "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Skiing"]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this defines hobbies</a:t>
            </a:r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err="1">
                <a:latin typeface="Consolas" pitchFamily="49" charset="0"/>
                <a:cs typeface="Consolas" pitchFamily="49" charset="0"/>
              </a:rPr>
              <a:t>p.</a:t>
            </a:r>
            <a:r>
              <a:rPr lang="en-GB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hobbies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.append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("Motocross")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p.</a:t>
            </a: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hobbies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prints ['Biking',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'Skiing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', 'Motocross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print(p)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Michael is 40</a:t>
            </a:r>
            <a:endParaRPr lang="en-GB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6957103" cy="369332"/>
          </a:xfrm>
        </p:spPr>
        <p:txBody>
          <a:bodyPr/>
          <a:lstStyle/>
          <a:p>
            <a:r>
              <a:rPr lang="en-US" dirty="0" smtClean="0"/>
              <a:t>Enumerations: Bounded sets of named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87" y="752649"/>
            <a:ext cx="8503920" cy="491316"/>
          </a:xfrm>
        </p:spPr>
        <p:txBody>
          <a:bodyPr/>
          <a:lstStyle/>
          <a:p>
            <a:r>
              <a:rPr lang="en-GB" dirty="0" smtClean="0"/>
              <a:t>Python 3.4 added formal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nsolas"/>
              </a:rPr>
              <a:t>enums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to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32177" y="2375481"/>
            <a:ext cx="4694687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enum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DaysOfWeek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sunday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= 2</a:t>
            </a:r>
          </a:p>
          <a:p>
            <a:r>
              <a:rPr lang="en-US" b="1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= 3</a:t>
            </a:r>
          </a:p>
          <a:p>
            <a:r>
              <a:rPr lang="en-US" b="1" dirty="0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# ...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hump_day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0118" y="1541998"/>
            <a:ext cx="366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Consolas"/>
              </a:rPr>
              <a:t>Must </a:t>
            </a:r>
            <a:r>
              <a:rPr lang="en-US" sz="1600" b="1" dirty="0" smtClean="0">
                <a:cs typeface="Consolas"/>
              </a:rPr>
              <a:t>import</a:t>
            </a:r>
            <a:r>
              <a:rPr lang="en-US" sz="1600" dirty="0" smtClean="0">
                <a:cs typeface="Consolas"/>
              </a:rPr>
              <a:t> and derive from </a:t>
            </a:r>
            <a:r>
              <a:rPr lang="en-US" sz="1600" b="1" dirty="0" err="1" smtClean="0">
                <a:solidFill>
                  <a:schemeClr val="accent6"/>
                </a:solidFill>
                <a:cs typeface="Consolas"/>
              </a:rPr>
              <a:t>Enum</a:t>
            </a:r>
            <a:endParaRPr lang="en-US" sz="1600" b="1" dirty="0" smtClean="0">
              <a:solidFill>
                <a:schemeClr val="accent6"/>
              </a:solidFill>
              <a:cs typeface="Consolas"/>
            </a:endParaRPr>
          </a:p>
        </p:txBody>
      </p:sp>
      <p:cxnSp>
        <p:nvCxnSpPr>
          <p:cNvPr id="8" name="Elbow Connector 7"/>
          <p:cNvCxnSpPr>
            <a:stCxn id="6" idx="1"/>
          </p:cNvCxnSpPr>
          <p:nvPr/>
        </p:nvCxnSpPr>
        <p:spPr>
          <a:xfrm rot="10800000" flipH="1" flipV="1">
            <a:off x="3110118" y="1711275"/>
            <a:ext cx="609060" cy="919190"/>
          </a:xfrm>
          <a:prstGeom prst="bentConnector4">
            <a:avLst>
              <a:gd name="adj1" fmla="val -37533"/>
              <a:gd name="adj2" fmla="val 98680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</p:cNvCxnSpPr>
          <p:nvPr/>
        </p:nvCxnSpPr>
        <p:spPr>
          <a:xfrm>
            <a:off x="6777437" y="1711275"/>
            <a:ext cx="220298" cy="1269056"/>
          </a:xfrm>
          <a:prstGeom prst="bentConnector2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204" y="2834699"/>
            <a:ext cx="25689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cs typeface="Consolas"/>
              </a:rPr>
              <a:t>Enums</a:t>
            </a:r>
            <a:r>
              <a:rPr lang="en-US" sz="1600" dirty="0" smtClean="0">
                <a:cs typeface="Consolas"/>
              </a:rPr>
              <a:t> are defined as specialized </a:t>
            </a:r>
            <a:r>
              <a:rPr lang="en-US" sz="1600" b="1" dirty="0" smtClean="0">
                <a:cs typeface="Consolas"/>
              </a:rPr>
              <a:t>classes</a:t>
            </a:r>
            <a:r>
              <a:rPr lang="en-US" sz="1600" dirty="0" smtClean="0">
                <a:cs typeface="Consolas"/>
              </a:rPr>
              <a:t>.</a:t>
            </a:r>
            <a:endParaRPr lang="en-US" sz="1600" b="1" dirty="0" smtClean="0">
              <a:solidFill>
                <a:schemeClr val="accent6"/>
              </a:solidFill>
              <a:cs typeface="Consola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02750" y="3165961"/>
            <a:ext cx="790486" cy="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058" y="3609081"/>
            <a:ext cx="2568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cs typeface="Consolas"/>
              </a:rPr>
              <a:t>Named values </a:t>
            </a:r>
            <a:r>
              <a:rPr lang="en-US" sz="1600" dirty="0" smtClean="0">
                <a:cs typeface="Consolas"/>
              </a:rPr>
              <a:t>are defined like class-level attributes</a:t>
            </a:r>
            <a:endParaRPr lang="en-US" sz="1600" b="1" dirty="0" smtClean="0">
              <a:solidFill>
                <a:schemeClr val="accent6"/>
              </a:solidFill>
              <a:cs typeface="Consola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9646" y="3888512"/>
            <a:ext cx="790486" cy="0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7175" y="5769965"/>
            <a:ext cx="61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cs typeface="Consolas"/>
              </a:rPr>
              <a:t>Aliases</a:t>
            </a:r>
            <a:r>
              <a:rPr lang="en-US" sz="1600" dirty="0" smtClean="0">
                <a:solidFill>
                  <a:srgbClr val="000000"/>
                </a:solidFill>
                <a:cs typeface="Consolas"/>
              </a:rPr>
              <a:t> are defined using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cs typeface="Consolas"/>
              </a:rPr>
              <a:t>the same 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cs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cs typeface="Consolas"/>
              </a:rPr>
              <a:t>with a new name.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924316" y="5001772"/>
            <a:ext cx="6480" cy="768193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348693" cy="369332"/>
          </a:xfrm>
        </p:spPr>
        <p:txBody>
          <a:bodyPr/>
          <a:lstStyle/>
          <a:p>
            <a:r>
              <a:rPr lang="en-US" dirty="0" smtClean="0"/>
              <a:t>Enumerations: Usage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1721" y="1390676"/>
            <a:ext cx="8513882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DaysOfWeek.</a:t>
            </a:r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wednesday</a:t>
            </a:r>
            <a:endParaRPr lang="en-US" b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Today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is {0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}'.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format(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Today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DaysOfWeek.wednesday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('Type: {0} -&gt; {1} '.format(type(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n-US" dirty="0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# Type: </a:t>
            </a:r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en-US" b="1" dirty="0" err="1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DaysOfWeek</a:t>
            </a:r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'&gt; -&gt; &lt;</a:t>
            </a:r>
            <a:r>
              <a:rPr lang="en-US" b="1" dirty="0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DaysOfWeek.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dirty="0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: 4&gt;</a:t>
            </a:r>
            <a:endParaRPr lang="en-US" dirty="0">
              <a:solidFill>
                <a:srgbClr val="007F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("Full name: {0}, readable name: {1}".format(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day.name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# Full name: </a:t>
            </a:r>
            <a:r>
              <a:rPr lang="en-US" b="1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DaysOfWeek.wednesday</a:t>
            </a:r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, readable name: </a:t>
            </a:r>
            <a:r>
              <a:rPr lang="en-US" b="1" dirty="0" err="1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wednesday</a:t>
            </a:r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solidFill>
                <a:srgbClr val="007F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DaysOfWeek.saturday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or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DaysOfWeek.sunday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print("It's the weekend!")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print("Work day..."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Work day...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1685270" cy="369332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42587" y="752649"/>
            <a:ext cx="8503920" cy="3499862"/>
          </a:xfrm>
        </p:spPr>
        <p:txBody>
          <a:bodyPr/>
          <a:lstStyle/>
          <a:p>
            <a:r>
              <a:rPr lang="en-US" dirty="0" smtClean="0"/>
              <a:t>Create object-oriented code</a:t>
            </a:r>
          </a:p>
          <a:p>
            <a:r>
              <a:rPr lang="en-US" dirty="0" smtClean="0"/>
              <a:t>Define classes and inheritance hierarchies </a:t>
            </a:r>
          </a:p>
          <a:p>
            <a:r>
              <a:rPr lang="en-US" dirty="0" smtClean="0"/>
              <a:t>Create member variables and properties</a:t>
            </a:r>
          </a:p>
          <a:p>
            <a:r>
              <a:rPr lang="en-US" dirty="0" smtClean="0"/>
              <a:t>Understand object lifecycles</a:t>
            </a:r>
          </a:p>
          <a:p>
            <a:r>
              <a:rPr lang="en-US" dirty="0" smtClean="0"/>
              <a:t>Override classes' magic methods</a:t>
            </a:r>
          </a:p>
          <a:p>
            <a:r>
              <a:rPr lang="en-US" dirty="0" smtClean="0"/>
              <a:t>Leverage duck-typing for polymorphic behavior</a:t>
            </a:r>
          </a:p>
        </p:txBody>
      </p:sp>
      <p:sp>
        <p:nvSpPr>
          <p:cNvPr id="14338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391219" cy="369332"/>
          </a:xfrm>
        </p:spPr>
        <p:txBody>
          <a:bodyPr/>
          <a:lstStyle/>
          <a:p>
            <a:r>
              <a:rPr lang="en-US" dirty="0" smtClean="0"/>
              <a:t>Enumerations: Adding functionality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6610" y="859399"/>
            <a:ext cx="5157571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enum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DaysOfWeek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enum.Enum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sunday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...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self.name.capitalize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011" y="2660053"/>
            <a:ext cx="23714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cs typeface="Consolas"/>
              </a:rPr>
              <a:t>Enums</a:t>
            </a:r>
            <a:r>
              <a:rPr lang="en-US" sz="1600" dirty="0" smtClean="0">
                <a:solidFill>
                  <a:srgbClr val="000000"/>
                </a:solidFill>
                <a:cs typeface="Consolas"/>
              </a:rPr>
              <a:t> can have </a:t>
            </a:r>
            <a:r>
              <a:rPr lang="en-US" sz="1600" b="1" dirty="0" smtClean="0">
                <a:solidFill>
                  <a:srgbClr val="000000"/>
                </a:solidFill>
                <a:cs typeface="Consolas"/>
              </a:rPr>
              <a:t>custom functionality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82457" y="2991315"/>
            <a:ext cx="1295871" cy="1972"/>
          </a:xfrm>
          <a:prstGeom prst="straightConnector1">
            <a:avLst/>
          </a:prstGeom>
          <a:ln w="38100" cap="rnd" cmpd="sng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64904" y="3862548"/>
            <a:ext cx="6041868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F00"/>
                </a:solidFill>
                <a:latin typeface="Consolas" pitchFamily="49" charset="0"/>
                <a:cs typeface="Consolas" pitchFamily="49" charset="0"/>
              </a:rPr>
              <a:t># Example usage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DaysOfWeek.wednesday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print('Today is {0}'.format(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# prints: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Today is Wednesday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242587" y="752649"/>
            <a:ext cx="8503920" cy="3731216"/>
          </a:xfrm>
        </p:spPr>
        <p:txBody>
          <a:bodyPr/>
          <a:lstStyle/>
          <a:p>
            <a:r>
              <a:rPr lang="en-US" dirty="0" smtClean="0"/>
              <a:t>Classes are defined with the class keyword</a:t>
            </a:r>
            <a:endParaRPr lang="en-US" dirty="0"/>
          </a:p>
          <a:p>
            <a:r>
              <a:rPr lang="en-US" dirty="0" smtClean="0"/>
              <a:t>Member variables (attributes) are added dynamically in the __</a:t>
            </a:r>
            <a:r>
              <a:rPr lang="en-US" dirty="0" err="1" smtClean="0"/>
              <a:t>init</a:t>
            </a:r>
            <a:r>
              <a:rPr lang="en-US" dirty="0" smtClean="0"/>
              <a:t>__ method</a:t>
            </a:r>
          </a:p>
          <a:p>
            <a:r>
              <a:rPr lang="en-US" dirty="0" smtClean="0"/>
              <a:t>Properties act like data with validation</a:t>
            </a:r>
          </a:p>
          <a:p>
            <a:r>
              <a:rPr lang="en-US" dirty="0" smtClean="0"/>
              <a:t>Classes have many magic methods which control their behavior</a:t>
            </a:r>
          </a:p>
          <a:p>
            <a:r>
              <a:rPr lang="en-US" dirty="0" smtClean="0"/>
              <a:t>Duck-typing allows flexible uses of objects</a:t>
            </a:r>
            <a:endParaRPr lang="en-US" dirty="0"/>
          </a:p>
        </p:txBody>
      </p:sp>
      <p:sp>
        <p:nvSpPr>
          <p:cNvPr id="3686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87" y="88667"/>
            <a:ext cx="2536848" cy="369332"/>
          </a:xfrm>
        </p:spPr>
        <p:txBody>
          <a:bodyPr/>
          <a:lstStyle/>
          <a:p>
            <a:r>
              <a:rPr lang="en-US" dirty="0" smtClean="0"/>
              <a:t>Python 3 classes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 is fully object-oriented</a:t>
            </a:r>
          </a:p>
          <a:p>
            <a:r>
              <a:rPr lang="en-US" dirty="0"/>
              <a:t>There is a common base class: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r>
              <a:rPr lang="en-US" dirty="0" smtClean="0"/>
              <a:t>Everything is a class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exceptions</a:t>
            </a:r>
          </a:p>
          <a:p>
            <a:endParaRPr lang="en-US" dirty="0" smtClean="0"/>
          </a:p>
        </p:txBody>
      </p:sp>
      <p:sp>
        <p:nvSpPr>
          <p:cNvPr id="14338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318811" cy="369332"/>
          </a:xfrm>
        </p:spPr>
        <p:txBody>
          <a:bodyPr/>
          <a:lstStyle/>
          <a:p>
            <a:r>
              <a:rPr lang="en-US" dirty="0" smtClean="0"/>
              <a:t>Instantiating existing classes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674" y="4247081"/>
            <a:ext cx="391753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queue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q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q.put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("hello queue")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q.get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())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86673" y="1613876"/>
            <a:ext cx="4226144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from 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import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PriorityQueue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q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q.put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("hello queue")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q.get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53349" y="1443210"/>
            <a:ext cx="302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Instantiate classes using: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var =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ClassName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Note: no ‘new’ keyword.</a:t>
            </a:r>
          </a:p>
        </p:txBody>
      </p:sp>
      <p:cxnSp>
        <p:nvCxnSpPr>
          <p:cNvPr id="8" name="Elbow Connector 7"/>
          <p:cNvCxnSpPr>
            <a:stCxn id="3" idx="1"/>
          </p:cNvCxnSpPr>
          <p:nvPr/>
        </p:nvCxnSpPr>
        <p:spPr>
          <a:xfrm rot="10800000" flipV="1">
            <a:off x="1773717" y="1981818"/>
            <a:ext cx="3679633" cy="199521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53349" y="3539299"/>
            <a:ext cx="3360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Namespace may be required depending on import statement. </a:t>
            </a:r>
          </a:p>
        </p:txBody>
      </p:sp>
      <p:cxnSp>
        <p:nvCxnSpPr>
          <p:cNvPr id="21" name="Elbow Connector 20"/>
          <p:cNvCxnSpPr>
            <a:stCxn id="28" idx="1"/>
          </p:cNvCxnSpPr>
          <p:nvPr/>
        </p:nvCxnSpPr>
        <p:spPr>
          <a:xfrm rot="10800000" flipV="1">
            <a:off x="1498295" y="3831687"/>
            <a:ext cx="3955055" cy="278388"/>
          </a:xfrm>
          <a:prstGeom prst="bentConnector3">
            <a:avLst>
              <a:gd name="adj1" fmla="val 998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1"/>
          </p:cNvCxnSpPr>
          <p:nvPr/>
        </p:nvCxnSpPr>
        <p:spPr>
          <a:xfrm rot="10800000" flipV="1">
            <a:off x="1652531" y="3831686"/>
            <a:ext cx="3800819" cy="949633"/>
          </a:xfrm>
          <a:prstGeom prst="bentConnector3">
            <a:avLst>
              <a:gd name="adj1" fmla="val 100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2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891467" cy="369332"/>
          </a:xfrm>
        </p:spPr>
        <p:txBody>
          <a:bodyPr/>
          <a:lstStyle/>
          <a:p>
            <a:r>
              <a:rPr lang="en-US" dirty="0" smtClean="0"/>
              <a:t>Defining classes (simple version)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00225" y="1702184"/>
            <a:ext cx="7116897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GB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GB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, name, friskiness=50):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name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friskiness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friskiness</a:t>
            </a:r>
          </a:p>
          <a:p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wake_up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print(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+ 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        "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stretches and says '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meeeooow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...'")</a:t>
            </a:r>
          </a:p>
          <a:p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play(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if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friskiness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&gt; 20: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    print(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+ " begins racing around.")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else: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    print(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+ " rolls over.")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8462" y="668105"/>
            <a:ext cx="209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Defined using the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keyword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82188" y="1211855"/>
            <a:ext cx="0" cy="490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5651" y="668104"/>
            <a:ext cx="3310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__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is the constructor method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69463" y="1079653"/>
            <a:ext cx="0" cy="98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54486" y="1098441"/>
            <a:ext cx="385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self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must be passed to every method</a:t>
            </a:r>
          </a:p>
        </p:txBody>
      </p:sp>
      <p:cxnSp>
        <p:nvCxnSpPr>
          <p:cNvPr id="15" name="Elbow Connector 14"/>
          <p:cNvCxnSpPr>
            <a:stCxn id="13" idx="1"/>
          </p:cNvCxnSpPr>
          <p:nvPr/>
        </p:nvCxnSpPr>
        <p:spPr>
          <a:xfrm rot="10800000" flipV="1">
            <a:off x="4175394" y="1267717"/>
            <a:ext cx="279092" cy="8034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3"/>
          </p:cNvCxnSpPr>
          <p:nvPr/>
        </p:nvCxnSpPr>
        <p:spPr>
          <a:xfrm flipH="1">
            <a:off x="4583017" y="1267718"/>
            <a:ext cx="3723701" cy="2026325"/>
          </a:xfrm>
          <a:prstGeom prst="bentConnector3">
            <a:avLst>
              <a:gd name="adj1" fmla="val -61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</p:cNvCxnSpPr>
          <p:nvPr/>
        </p:nvCxnSpPr>
        <p:spPr>
          <a:xfrm flipH="1">
            <a:off x="4583017" y="1267718"/>
            <a:ext cx="3723701" cy="3094962"/>
          </a:xfrm>
          <a:prstGeom prst="bentConnector3">
            <a:avLst>
              <a:gd name="adj1" fmla="val -61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34889" y="2280880"/>
            <a:ext cx="1916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Member variables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are ‘declared’ dynamically on self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00225" y="2478795"/>
            <a:ext cx="965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09404" y="2730348"/>
            <a:ext cx="9650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79" y="4198885"/>
            <a:ext cx="189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Methods are just regular functions within the class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800225" y="4362680"/>
            <a:ext cx="480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 flipV="1">
            <a:off x="1569385" y="3635736"/>
            <a:ext cx="1068638" cy="393971"/>
          </a:xfrm>
          <a:prstGeom prst="bentConnector3">
            <a:avLst>
              <a:gd name="adj1" fmla="val 994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5537029" cy="369332"/>
          </a:xfrm>
        </p:spPr>
        <p:txBody>
          <a:bodyPr/>
          <a:lstStyle/>
          <a:p>
            <a:r>
              <a:rPr lang="en-US" dirty="0" smtClean="0"/>
              <a:t>Internals of member variable storage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adding values to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</a:p>
          <a:p>
            <a:pPr lvl="1"/>
            <a:r>
              <a:rPr lang="en-US" dirty="0" smtClean="0"/>
              <a:t>Calls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self.__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setattr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lvl="1"/>
            <a:r>
              <a:rPr lang="en-US" dirty="0" smtClean="0"/>
              <a:t>Default implementation is to add to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self.__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8857" y="4294735"/>
            <a:ext cx="6341240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Cat: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friskiness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=50):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self.name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self.friskiness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friskiness</a:t>
            </a:r>
          </a:p>
          <a:p>
            <a:endParaRPr lang="en-GB" b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 = Cat('Fluffy', 42)</a:t>
            </a:r>
            <a:endParaRPr lang="en-GB" b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36"/>
              </p:ext>
            </p:extLst>
          </p:nvPr>
        </p:nvGraphicFramePr>
        <p:xfrm>
          <a:off x="2703609" y="2577948"/>
          <a:ext cx="6096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2112"/>
                <a:gridCol w="3103888"/>
              </a:tblGrid>
              <a:tr h="3517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self.__</a:t>
                      </a:r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7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'Fluffy'</a:t>
                      </a:r>
                      <a:endParaRPr lang="en-US" b="1" dirty="0"/>
                    </a:p>
                  </a:txBody>
                  <a:tcPr/>
                </a:tc>
              </a:tr>
              <a:tr h="35176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friskiness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2258458" y="3338112"/>
            <a:ext cx="1542361" cy="1619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09301" y="3756753"/>
            <a:ext cx="1245676" cy="1415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750083" cy="369332"/>
          </a:xfrm>
        </p:spPr>
        <p:txBody>
          <a:bodyPr/>
          <a:lstStyle/>
          <a:p>
            <a:r>
              <a:rPr lang="en-US" dirty="0" smtClean="0"/>
              <a:t>Defining classes (slots optimization)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00225" y="1702184"/>
            <a:ext cx="7116897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nl-NL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nl-NL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slots</a:t>
            </a:r>
            <a:r>
              <a:rPr lang="nl-NL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= 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[name', '</a:t>
            </a:r>
            <a:r>
              <a:rPr lang="nl-NL" dirty="0" err="1" smtClean="0">
                <a:latin typeface="Consolas" pitchFamily="49" charset="0"/>
                <a:cs typeface="Consolas" pitchFamily="49" charset="0"/>
              </a:rPr>
              <a:t>friskiness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']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, name, friskiness=50):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 smtClean="0"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name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.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friskiness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friskiness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5234" y="642142"/>
            <a:ext cx="452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__slots__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a memory optimization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39263" y="1079653"/>
            <a:ext cx="0" cy="1201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3300" y="4356040"/>
            <a:ext cx="72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Slots tells Python "these are the only fields this object needs" and skips the usage of the __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__.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587" y="6178921"/>
            <a:ext cx="867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Warning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Do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not prematurely optimize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using slots – but can help for large caches of data.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4750083" cy="369332"/>
          </a:xfrm>
        </p:spPr>
        <p:txBody>
          <a:bodyPr/>
          <a:lstStyle/>
          <a:p>
            <a:r>
              <a:rPr lang="en-US" dirty="0" smtClean="0"/>
              <a:t>Defining classes (slots optimization)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46313" y="1549055"/>
            <a:ext cx="6580188" cy="507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Plain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(self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self.field_1 = None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#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self.field_10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None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Slotted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__slots__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['field_1', 'field_2', 'field_3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',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'field_4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', 'field_5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', 'field_6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',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'field_7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', 'field_8', 'field_9',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'field_10']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(self):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self.field_1 = None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# ...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self.field_10 = None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587" y="772694"/>
            <a:ext cx="844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When allocating a list of 100,000 of each type below we get: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787" y="2095155"/>
            <a:ext cx="155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154.8 MB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199" y="4088211"/>
            <a:ext cx="155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85.7 MB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7" y="88667"/>
            <a:ext cx="3696718" cy="369332"/>
          </a:xfrm>
        </p:spPr>
        <p:txBody>
          <a:bodyPr/>
          <a:lstStyle/>
          <a:p>
            <a:r>
              <a:rPr lang="en-US" dirty="0" smtClean="0"/>
              <a:t>Destructors and cleanup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727825"/>
            <a:ext cx="1800225" cy="265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60399" y="1735233"/>
            <a:ext cx="6341240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GB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, name, friskiness=50):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GB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.friskiness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 friskiness</a:t>
            </a:r>
          </a:p>
          <a:p>
            <a:endParaRPr lang="en-GB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__del__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print("deleted, good bye " + self.name)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7206" y="4478109"/>
            <a:ext cx="445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__del__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is the destructor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(not guaranteed to be called if alive during exit)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54217" y="3944039"/>
            <a:ext cx="0" cy="528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0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D8D8D8"/>
      </a:dk2>
      <a:lt2>
        <a:srgbClr val="FFFFFF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0000FF"/>
      </a:hlink>
      <a:folHlink>
        <a:srgbClr val="800000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 cmpd="sng">
          <a:solidFill>
            <a:schemeClr val="tx1"/>
          </a:solidFill>
          <a:round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M Requir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1709</Words>
  <Application>Microsoft Office PowerPoint</Application>
  <PresentationFormat>On-screen Show (4:3)</PresentationFormat>
  <Paragraphs>345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Office Theme</vt:lpstr>
      <vt:lpstr>Classes</vt:lpstr>
      <vt:lpstr>Objectives</vt:lpstr>
      <vt:lpstr>Python 3 classes</vt:lpstr>
      <vt:lpstr>Instantiating existing classes</vt:lpstr>
      <vt:lpstr>Defining classes (simple version)</vt:lpstr>
      <vt:lpstr>Internals of member variable storage</vt:lpstr>
      <vt:lpstr>Defining classes (slots optimization)</vt:lpstr>
      <vt:lpstr>Defining classes (slots optimization)</vt:lpstr>
      <vt:lpstr>Destructors and cleanup</vt:lpstr>
      <vt:lpstr>Operator overloading and more</vt:lpstr>
      <vt:lpstr>Inheritance [base classes]</vt:lpstr>
      <vt:lpstr>Overriding base methods</vt:lpstr>
      <vt:lpstr>Polymorphism [duck-typing]</vt:lpstr>
      <vt:lpstr>Data-hiding and encapsulation [private variables]</vt:lpstr>
      <vt:lpstr>Data-hiding and encapsulation [public properties]</vt:lpstr>
      <vt:lpstr>Static methods</vt:lpstr>
      <vt:lpstr>Classes as dynamic objects</vt:lpstr>
      <vt:lpstr>Enumerations: Bounded sets of named values </vt:lpstr>
      <vt:lpstr>Enumerations: Usage</vt:lpstr>
      <vt:lpstr>Enumerations: Adding functionality</vt:lpstr>
      <vt:lpstr>Summary</vt:lpstr>
    </vt:vector>
  </TitlesOfParts>
  <Company>DevelopMentor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DevelopMentor</dc:title>
  <dc:creator>Michael Kennedy</dc:creator>
  <cp:lastModifiedBy>Kimberly Ferguson</cp:lastModifiedBy>
  <cp:revision>191</cp:revision>
  <cp:lastPrinted>2016-02-09T14:33:24Z</cp:lastPrinted>
  <dcterms:created xsi:type="dcterms:W3CDTF">2011-07-19T03:03:11Z</dcterms:created>
  <dcterms:modified xsi:type="dcterms:W3CDTF">2016-02-12T14:31:34Z</dcterms:modified>
</cp:coreProperties>
</file>