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30" r:id="rId2"/>
    <p:sldId id="331" r:id="rId3"/>
    <p:sldId id="335" r:id="rId4"/>
    <p:sldId id="341" r:id="rId5"/>
    <p:sldId id="337" r:id="rId6"/>
    <p:sldId id="342" r:id="rId7"/>
    <p:sldId id="340" r:id="rId8"/>
    <p:sldId id="343" r:id="rId9"/>
    <p:sldId id="347" r:id="rId10"/>
    <p:sldId id="34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98" autoAdjust="0"/>
    <p:restoredTop sz="95856"/>
  </p:normalViewPr>
  <p:slideViewPr>
    <p:cSldViewPr snapToGrid="0">
      <p:cViewPr varScale="1">
        <p:scale>
          <a:sx n="116" d="100"/>
          <a:sy n="116" d="100"/>
        </p:scale>
        <p:origin x="208" y="44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 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Selecting, Filtering and Sorting Data</a:t>
            </a:r>
          </a:p>
        </p:txBody>
      </p:sp>
    </p:spTree>
    <p:extLst>
      <p:ext uri="{BB962C8B-B14F-4D97-AF65-F5344CB8AC3E}">
        <p14:creationId xmlns:p14="http://schemas.microsoft.com/office/powerpoint/2010/main" val="424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69C3E53-BCC9-4A24-BBD0-EA77E1A09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Sort by index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capitals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sort_index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Sort by a column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capitals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sort_values</a:t>
            </a:r>
            <a:r>
              <a:rPr lang="en-US" dirty="0"/>
              <a:t>(by=</a:t>
            </a:r>
            <a:r>
              <a:rPr lang="en-US" dirty="0">
                <a:solidFill>
                  <a:schemeClr val="accent5"/>
                </a:solidFill>
              </a:rPr>
              <a:t>‘Population’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Sort by multiple columns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sort_values</a:t>
            </a:r>
            <a:r>
              <a:rPr lang="en-US" dirty="0"/>
              <a:t>(by=[</a:t>
            </a:r>
            <a:r>
              <a:rPr lang="en-US" dirty="0">
                <a:solidFill>
                  <a:schemeClr val="accent5"/>
                </a:solidFill>
              </a:rPr>
              <a:t>‘test_1’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‘test_2’</a:t>
            </a:r>
            <a:r>
              <a:rPr lang="en-US" dirty="0"/>
              <a:t>])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20957-5087-497F-83EC-C0449938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41380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69C3E53-BCC9-4A24-BBD0-EA77E1A09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Reverse sort</a:t>
            </a: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capitals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sort_index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ascending</a:t>
            </a:r>
            <a:r>
              <a:rPr lang="en-US" dirty="0"/>
              <a:t>=</a:t>
            </a:r>
            <a:r>
              <a:rPr lang="en-US" dirty="0">
                <a:solidFill>
                  <a:schemeClr val="accent5"/>
                </a:solidFill>
              </a:rPr>
              <a:t>False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Sort rows, not columns</a:t>
            </a: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capitals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sort_index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axis</a:t>
            </a:r>
            <a:r>
              <a:rPr lang="en-US" dirty="0"/>
              <a:t>=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Sort original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datastructure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don’t return a copy</a:t>
            </a: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grades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sort_index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/>
              <a:t>=</a:t>
            </a:r>
            <a:r>
              <a:rPr lang="en-US" dirty="0">
                <a:solidFill>
                  <a:schemeClr val="accent5"/>
                </a:solidFill>
              </a:rPr>
              <a:t>True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All arguments work both for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sort_index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sort_values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20957-5087-497F-83EC-C0449938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Arguments</a:t>
            </a:r>
          </a:p>
        </p:txBody>
      </p:sp>
    </p:spTree>
    <p:extLst>
      <p:ext uri="{BB962C8B-B14F-4D97-AF65-F5344CB8AC3E}">
        <p14:creationId xmlns:p14="http://schemas.microsoft.com/office/powerpoint/2010/main" val="27746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Indexing </a:t>
            </a:r>
          </a:p>
          <a:p>
            <a:pPr lvl="1"/>
            <a:r>
              <a:rPr lang="en-US" dirty="0"/>
              <a:t>Basics: single rows and columns</a:t>
            </a:r>
          </a:p>
          <a:p>
            <a:pPr lvl="1"/>
            <a:r>
              <a:rPr lang="en-US" dirty="0"/>
              <a:t>Indexing with slices and lists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loc</a:t>
            </a:r>
            <a:r>
              <a:rPr lang="en-US" dirty="0"/>
              <a:t> and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iloc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r>
              <a:rPr lang="en-US" dirty="0"/>
              <a:t>Boolean filtering</a:t>
            </a:r>
          </a:p>
          <a:p>
            <a:r>
              <a:rPr lang="en-US" dirty="0"/>
              <a:t>Assigning values with indexing</a:t>
            </a:r>
          </a:p>
          <a:p>
            <a:r>
              <a:rPr lang="en-US" dirty="0"/>
              <a:t>Sorting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 Retrieve a column by label</a:t>
            </a:r>
          </a:p>
          <a:p>
            <a:r>
              <a:rPr lang="en-US" dirty="0"/>
              <a:t># This returns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Series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col_name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en-US" dirty="0"/>
              <a:t>]     # if column index has type string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dirty="0"/>
              <a:t>]              # if column index has type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retrieve cell from column and row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col_name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en-US" dirty="0"/>
              <a:t>][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row_name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Indexing: Single Value</a:t>
            </a:r>
          </a:p>
        </p:txBody>
      </p:sp>
    </p:spTree>
    <p:extLst>
      <p:ext uri="{BB962C8B-B14F-4D97-AF65-F5344CB8AC3E}">
        <p14:creationId xmlns:p14="http://schemas.microsoft.com/office/powerpoint/2010/main" val="413484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Retrieve multiple columns in any order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This returns a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DataFrame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df</a:t>
            </a:r>
            <a:r>
              <a:rPr lang="en-US" dirty="0"/>
              <a:t>[[</a:t>
            </a:r>
            <a:r>
              <a:rPr lang="en-US" dirty="0">
                <a:solidFill>
                  <a:schemeClr val="accent5"/>
                </a:solidFill>
              </a:rPr>
              <a:t>‘Time’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‘Temp’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‘Pressure’</a:t>
            </a:r>
            <a:r>
              <a:rPr lang="en-US" dirty="0"/>
              <a:t>]]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Slices return rows, not columns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Also returns a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DataFrame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:</a:t>
            </a:r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capitals</a:t>
            </a:r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‘</a:t>
            </a:r>
            <a:r>
              <a:rPr lang="en-US" dirty="0" err="1">
                <a:solidFill>
                  <a:schemeClr val="accent5"/>
                </a:solidFill>
              </a:rPr>
              <a:t>Palau’</a:t>
            </a:r>
            <a:r>
              <a:rPr lang="en-US" dirty="0" err="1"/>
              <a:t>:</a:t>
            </a:r>
            <a:r>
              <a:rPr lang="en-US" dirty="0" err="1">
                <a:solidFill>
                  <a:schemeClr val="accent5"/>
                </a:solidFill>
              </a:rPr>
              <a:t>’Nauru</a:t>
            </a:r>
            <a:r>
              <a:rPr lang="en-US" dirty="0">
                <a:solidFill>
                  <a:schemeClr val="accent5"/>
                </a:solidFill>
              </a:rPr>
              <a:t>’</a:t>
            </a:r>
            <a:r>
              <a:rPr lang="en-US" dirty="0"/>
              <a:t>]  # also works with labels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Indexing: Lists and Slices</a:t>
            </a:r>
          </a:p>
        </p:txBody>
      </p:sp>
    </p:spTree>
    <p:extLst>
      <p:ext uri="{BB962C8B-B14F-4D97-AF65-F5344CB8AC3E}">
        <p14:creationId xmlns:p14="http://schemas.microsoft.com/office/powerpoint/2010/main" val="4128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DataFrame.loc</a:t>
            </a:r>
            <a:r>
              <a:rPr lang="en-US" dirty="0"/>
              <a:t> does row-based indexing with labels</a:t>
            </a:r>
          </a:p>
          <a:p>
            <a:r>
              <a:rPr lang="en-US" dirty="0"/>
              <a:t># Retrieve a single row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loc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‘San Marino’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Select column in the same operations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loc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‘San Marino’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‘Population’</a:t>
            </a:r>
            <a:r>
              <a:rPr lang="en-US" dirty="0"/>
              <a:t>]</a:t>
            </a:r>
          </a:p>
          <a:p>
            <a:r>
              <a:rPr lang="en-US" dirty="0"/>
              <a:t># compare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‘Population’</a:t>
            </a:r>
            <a:r>
              <a:rPr lang="en-US" dirty="0"/>
              <a:t>][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‘San Marino’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Indexing: </a:t>
            </a:r>
            <a:r>
              <a:rPr lang="en-US" dirty="0" err="1"/>
              <a:t>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DataFrame.iloc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does row-based indexing by position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Retrieve a single row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/>
                </a:solidFill>
              </a:rPr>
              <a:t>iloc</a:t>
            </a:r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5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Select column in the same operations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/>
                </a:solidFill>
              </a:rPr>
              <a:t>iloc</a:t>
            </a:r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iloc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also support lists and slices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Indexing: </a:t>
            </a:r>
            <a:r>
              <a:rPr lang="en-US" dirty="0" err="1"/>
              <a:t>iloc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 Use Boolean comparisons in indexing operations</a:t>
            </a:r>
          </a:p>
          <a:p>
            <a:endParaRPr lang="en-US" dirty="0"/>
          </a:p>
          <a:p>
            <a:r>
              <a:rPr lang="en-US" dirty="0"/>
              <a:t># Retrieve all rows where column TEMP &gt; 20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‘TEMP’</a:t>
            </a:r>
            <a:r>
              <a:rPr lang="en-US" dirty="0"/>
              <a:t>] &gt; </a:t>
            </a:r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Also works with </a:t>
            </a:r>
            <a:r>
              <a:rPr lang="en-US" dirty="0" err="1"/>
              <a:t>loc</a:t>
            </a:r>
            <a:r>
              <a:rPr lang="en-US" dirty="0"/>
              <a:t> and </a:t>
            </a:r>
            <a:r>
              <a:rPr lang="en-US" dirty="0" err="1"/>
              <a:t>iloc</a:t>
            </a:r>
            <a:endParaRPr lang="en-US" dirty="0"/>
          </a:p>
          <a:p>
            <a:r>
              <a:rPr lang="en-US" dirty="0"/>
              <a:t># Select all columns with a mean over 6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loc</a:t>
            </a:r>
            <a:r>
              <a:rPr lang="en-US" dirty="0"/>
              <a:t>[:,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grades</a:t>
            </a:r>
            <a:r>
              <a:rPr lang="en-US" dirty="0" err="1"/>
              <a:t>.mean</a:t>
            </a:r>
            <a:r>
              <a:rPr lang="en-US" dirty="0"/>
              <a:t>() &gt;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Filtering</a:t>
            </a:r>
          </a:p>
        </p:txBody>
      </p:sp>
    </p:spTree>
    <p:extLst>
      <p:ext uri="{BB962C8B-B14F-4D97-AF65-F5344CB8AC3E}">
        <p14:creationId xmlns:p14="http://schemas.microsoft.com/office/powerpoint/2010/main" val="5049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09408BF-FD53-47D2-9643-F4A9DC9A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Indexing operators allow you to assign to them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Update an entire column or row</a:t>
            </a:r>
          </a:p>
          <a:p>
            <a:r>
              <a:rPr lang="en-US" dirty="0">
                <a:solidFill>
                  <a:schemeClr val="accent2"/>
                </a:solidFill>
              </a:rPr>
              <a:t>grades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‘test_1’</a:t>
            </a:r>
            <a:r>
              <a:rPr lang="en-US" dirty="0"/>
              <a:t>] += </a:t>
            </a:r>
            <a:r>
              <a:rPr lang="en-US" dirty="0">
                <a:solidFill>
                  <a:schemeClr val="accent1"/>
                </a:solidFill>
              </a:rPr>
              <a:t>1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grades.loc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‘Mary’</a:t>
            </a:r>
            <a:r>
              <a:rPr lang="en-US" dirty="0"/>
              <a:t>] = [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8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Also works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iloc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grades.loc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‘John’</a:t>
            </a:r>
            <a:r>
              <a:rPr lang="en-US" dirty="0"/>
              <a:t>, 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‘test_1’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‘test_2’</a:t>
            </a:r>
            <a:r>
              <a:rPr lang="en-US" dirty="0"/>
              <a:t>]] = </a:t>
            </a:r>
            <a:r>
              <a:rPr lang="en-US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E88328-53EB-404E-BFD2-2ACF222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</a:t>
            </a:r>
          </a:p>
        </p:txBody>
      </p:sp>
    </p:spTree>
    <p:extLst>
      <p:ext uri="{BB962C8B-B14F-4D97-AF65-F5344CB8AC3E}">
        <p14:creationId xmlns:p14="http://schemas.microsoft.com/office/powerpoint/2010/main" val="98357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09408BF-FD53-47D2-9643-F4A9DC9A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Assigning values may give a warning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grades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'test_2'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'Ann'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 = </a:t>
            </a:r>
            <a:r>
              <a:rPr lang="en-US" dirty="0">
                <a:solidFill>
                  <a:schemeClr val="accent1"/>
                </a:solidFill>
              </a:rPr>
              <a:t>8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SettingWithCopyWarning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value is trying to be set on a copy of a slice from 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DataFrame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Did the assignment actually work?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Depends on the situation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Avoid chained indexing (use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iloc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E88328-53EB-404E-BFD2-2ACF222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Values: Warning</a:t>
            </a:r>
          </a:p>
        </p:txBody>
      </p:sp>
    </p:spTree>
    <p:extLst>
      <p:ext uri="{BB962C8B-B14F-4D97-AF65-F5344CB8AC3E}">
        <p14:creationId xmlns:p14="http://schemas.microsoft.com/office/powerpoint/2010/main" val="39863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Pluralsight_PowerPoint_Template_and_Icons_May_2017</Template>
  <TotalTime>2225</TotalTime>
  <Words>545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Selecting, Filtering and Sorting Data</vt:lpstr>
      <vt:lpstr>PowerPoint Presentation</vt:lpstr>
      <vt:lpstr>Indexing: Single Value</vt:lpstr>
      <vt:lpstr>Indexing: Lists and Slices</vt:lpstr>
      <vt:lpstr>Indexing: loc</vt:lpstr>
      <vt:lpstr>Indexing: iloc</vt:lpstr>
      <vt:lpstr>Boolean Filtering</vt:lpstr>
      <vt:lpstr>Assigning Values</vt:lpstr>
      <vt:lpstr>Assigning Values: Warning</vt:lpstr>
      <vt:lpstr>Sorting</vt:lpstr>
      <vt:lpstr>Sorting: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64</cp:revision>
  <dcterms:created xsi:type="dcterms:W3CDTF">2017-11-27T15:45:23Z</dcterms:created>
  <dcterms:modified xsi:type="dcterms:W3CDTF">2020-08-14T06:56:14Z</dcterms:modified>
</cp:coreProperties>
</file>