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2" r:id="rId3"/>
    <p:sldId id="346" r:id="rId4"/>
    <p:sldId id="347" r:id="rId5"/>
    <p:sldId id="348" r:id="rId6"/>
    <p:sldId id="341" r:id="rId7"/>
    <p:sldId id="342" r:id="rId8"/>
    <p:sldId id="343" r:id="rId9"/>
    <p:sldId id="344" r:id="rId10"/>
    <p:sldId id="350" r:id="rId11"/>
    <p:sldId id="351" r:id="rId12"/>
    <p:sldId id="356" r:id="rId13"/>
    <p:sldId id="349" r:id="rId14"/>
    <p:sldId id="353" r:id="rId15"/>
    <p:sldId id="354" r:id="rId16"/>
    <p:sldId id="358" r:id="rId17"/>
    <p:sldId id="357" r:id="rId18"/>
    <p:sldId id="359" r:id="rId19"/>
    <p:sldId id="360" r:id="rId20"/>
    <p:sldId id="3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856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SR8nX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 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A6430EE-2905-4AB3-A3EC-82652249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51147"/>
              </p:ext>
            </p:extLst>
          </p:nvPr>
        </p:nvGraphicFramePr>
        <p:xfrm>
          <a:off x="509660" y="1709945"/>
          <a:ext cx="3845220" cy="46214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3770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01803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07F9CED5-823F-4A10-A7A4-4E5EAC52C622}"/>
              </a:ext>
            </a:extLst>
          </p:cNvPr>
          <p:cNvSpPr txBox="1"/>
          <p:nvPr/>
        </p:nvSpPr>
        <p:spPr>
          <a:xfrm>
            <a:off x="8704743" y="65348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g.mean</a:t>
            </a:r>
            <a:r>
              <a:rPr lang="en-US" sz="2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()</a:t>
            </a: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65DF482-FC71-4320-905A-773F84CE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7201"/>
              </p:ext>
            </p:extLst>
          </p:nvPr>
        </p:nvGraphicFramePr>
        <p:xfrm>
          <a:off x="5421674" y="1296846"/>
          <a:ext cx="2745931" cy="154048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76283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31092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838556">
                  <a:extLst>
                    <a:ext uri="{9D8B030D-6E8A-4147-A177-3AD203B41FA5}">
                      <a16:colId xmlns:a16="http://schemas.microsoft.com/office/drawing/2014/main" val="1706882853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29843E4-6868-46BC-9A89-B8587483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68753"/>
              </p:ext>
            </p:extLst>
          </p:nvPr>
        </p:nvGraphicFramePr>
        <p:xfrm>
          <a:off x="5421674" y="3433035"/>
          <a:ext cx="2745931" cy="153241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7040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20335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838556">
                  <a:extLst>
                    <a:ext uri="{9D8B030D-6E8A-4147-A177-3AD203B41FA5}">
                      <a16:colId xmlns:a16="http://schemas.microsoft.com/office/drawing/2014/main" val="2222949292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62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36DF2C0A-F43D-4D56-8526-9635DDE5D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04924"/>
              </p:ext>
            </p:extLst>
          </p:nvPr>
        </p:nvGraphicFramePr>
        <p:xfrm>
          <a:off x="5421674" y="5561155"/>
          <a:ext cx="2745931" cy="77024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7040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20335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838556">
                  <a:extLst>
                    <a:ext uri="{9D8B030D-6E8A-4147-A177-3AD203B41FA5}">
                      <a16:colId xmlns:a16="http://schemas.microsoft.com/office/drawing/2014/main" val="1797810735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2598650" y="622708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g = </a:t>
            </a:r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df.groupby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“class”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3D57D288-025D-43A9-BD6F-F8ED6A34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2755"/>
              </p:ext>
            </p:extLst>
          </p:nvPr>
        </p:nvGraphicFramePr>
        <p:xfrm>
          <a:off x="9270586" y="2216716"/>
          <a:ext cx="2112773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803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6.5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343140C4-3CE6-4867-8C9D-C268359E8DF8}"/>
              </a:ext>
            </a:extLst>
          </p:cNvPr>
          <p:cNvCxnSpPr/>
          <p:nvPr/>
        </p:nvCxnSpPr>
        <p:spPr>
          <a:xfrm flipV="1">
            <a:off x="4448014" y="2332495"/>
            <a:ext cx="875654" cy="1162373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0A285B7E-BB4E-447B-A5E7-48C8799728B7}"/>
              </a:ext>
            </a:extLst>
          </p:cNvPr>
          <p:cNvCxnSpPr>
            <a:cxnSpLocks/>
          </p:cNvCxnSpPr>
          <p:nvPr/>
        </p:nvCxnSpPr>
        <p:spPr>
          <a:xfrm flipV="1">
            <a:off x="4448014" y="3999703"/>
            <a:ext cx="875654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C440E204-2F90-4A7A-BAB7-88A14F4A9D0C}"/>
              </a:ext>
            </a:extLst>
          </p:cNvPr>
          <p:cNvCxnSpPr>
            <a:cxnSpLocks/>
          </p:cNvCxnSpPr>
          <p:nvPr/>
        </p:nvCxnSpPr>
        <p:spPr>
          <a:xfrm>
            <a:off x="4474951" y="4432515"/>
            <a:ext cx="848717" cy="14258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BE977813-392A-46B5-ADBD-16D4E24E0968}"/>
              </a:ext>
            </a:extLst>
          </p:cNvPr>
          <p:cNvCxnSpPr>
            <a:cxnSpLocks/>
          </p:cNvCxnSpPr>
          <p:nvPr/>
        </p:nvCxnSpPr>
        <p:spPr>
          <a:xfrm flipV="1">
            <a:off x="8266916" y="3999702"/>
            <a:ext cx="875654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532BC120-9DF0-4CF9-85B1-F05A743A34FF}"/>
              </a:ext>
            </a:extLst>
          </p:cNvPr>
          <p:cNvCxnSpPr>
            <a:cxnSpLocks/>
          </p:cNvCxnSpPr>
          <p:nvPr/>
        </p:nvCxnSpPr>
        <p:spPr>
          <a:xfrm>
            <a:off x="8276643" y="1934705"/>
            <a:ext cx="848717" cy="14258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ECAD53A-BA65-4336-96BE-2F65B7CDD526}"/>
              </a:ext>
            </a:extLst>
          </p:cNvPr>
          <p:cNvCxnSpPr/>
          <p:nvPr/>
        </p:nvCxnSpPr>
        <p:spPr>
          <a:xfrm flipV="1">
            <a:off x="8312831" y="4863884"/>
            <a:ext cx="875654" cy="1162373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ADF641B-C7A8-427C-AA4D-146863534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Select one or more columns on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groupby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object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Before doing any actual calculations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athletes.groupby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‘sport’</a:t>
            </a:r>
            <a:r>
              <a:rPr lang="en-US" dirty="0"/>
              <a:t>)[</a:t>
            </a:r>
            <a:r>
              <a:rPr lang="en-US" dirty="0">
                <a:solidFill>
                  <a:schemeClr val="accent5"/>
                </a:solidFill>
              </a:rPr>
              <a:t>‘gold’</a:t>
            </a:r>
            <a:r>
              <a:rPr lang="en-US" dirty="0"/>
              <a:t>].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Group on multiple columns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athletes.groupby</a:t>
            </a:r>
            <a:r>
              <a:rPr lang="en-US" dirty="0"/>
              <a:t>([</a:t>
            </a:r>
            <a:r>
              <a:rPr lang="en-US" dirty="0">
                <a:solidFill>
                  <a:schemeClr val="accent1"/>
                </a:solidFill>
              </a:rPr>
              <a:t>‘sport’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‘nationality’</a:t>
            </a:r>
            <a:r>
              <a:rPr lang="en-US" dirty="0"/>
              <a:t>])[</a:t>
            </a:r>
            <a:r>
              <a:rPr lang="en-US" dirty="0">
                <a:solidFill>
                  <a:schemeClr val="accent5"/>
                </a:solidFill>
              </a:rPr>
              <a:t>‘gold’</a:t>
            </a:r>
            <a:r>
              <a:rPr lang="en-US" dirty="0"/>
              <a:t>].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E8A27BF-BA5B-42EB-B78C-959CC299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854021B-461D-4F89-98A1-BAE03D5581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by </a:t>
            </a:r>
            <a:r>
              <a:rPr lang="en-US" dirty="0" err="1"/>
              <a:t>groupby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used with multiple columns for grouping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A0288-D030-4C52-8B8D-5B021108D9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69710" y="461219"/>
            <a:ext cx="6273479" cy="878483"/>
          </a:xfrm>
        </p:spPr>
        <p:txBody>
          <a:bodyPr/>
          <a:lstStyle/>
          <a:p>
            <a:r>
              <a:rPr lang="en-US" dirty="0"/>
              <a:t>Multi Level Index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26C9F41-443D-403D-A6EA-C221D80AD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63460"/>
              </p:ext>
            </p:extLst>
          </p:nvPr>
        </p:nvGraphicFramePr>
        <p:xfrm>
          <a:off x="5209953" y="2062715"/>
          <a:ext cx="6133235" cy="43340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05382">
                  <a:extLst>
                    <a:ext uri="{9D8B030D-6E8A-4147-A177-3AD203B41FA5}">
                      <a16:colId xmlns:a16="http://schemas.microsoft.com/office/drawing/2014/main" val="175809500"/>
                    </a:ext>
                  </a:extLst>
                </a:gridCol>
                <a:gridCol w="1705382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2722471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</a:tblGrid>
              <a:tr h="630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sex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30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306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590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cycling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5902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630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fencing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  <a:tr h="6306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79514"/>
                  </a:ext>
                </a:extLst>
              </a:tr>
            </a:tbl>
          </a:graphicData>
        </a:graphic>
      </p:graphicFrame>
      <p:sp>
        <p:nvSpPr>
          <p:cNvPr id="5" name="Tijdelijke aanduiding voor tekst 1">
            <a:extLst>
              <a:ext uri="{FF2B5EF4-FFF2-40B4-BE49-F238E27FC236}">
                <a16:creationId xmlns:a16="http://schemas.microsoft.com/office/drawing/2014/main" id="{CC51EC68-87A7-40A0-B968-E12D97AE4FC0}"/>
              </a:ext>
            </a:extLst>
          </p:cNvPr>
          <p:cNvSpPr txBox="1">
            <a:spLocks/>
          </p:cNvSpPr>
          <p:nvPr/>
        </p:nvSpPr>
        <p:spPr>
          <a:xfrm>
            <a:off x="5069710" y="1442104"/>
            <a:ext cx="6900944" cy="518208"/>
          </a:xfrm>
          <a:prstGeom prst="rect">
            <a:avLst/>
          </a:prstGeom>
        </p:spPr>
        <p:txBody>
          <a:bodyPr/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chemeClr val="accent4"/>
                </a:solidFill>
              </a:rPr>
              <a:t>athletes.groupby</a:t>
            </a:r>
            <a:r>
              <a:rPr lang="en-US" sz="2200" dirty="0"/>
              <a:t>([</a:t>
            </a:r>
            <a:r>
              <a:rPr lang="en-US" sz="2200" dirty="0">
                <a:solidFill>
                  <a:schemeClr val="accent6"/>
                </a:solidFill>
              </a:rPr>
              <a:t>‘</a:t>
            </a:r>
            <a:r>
              <a:rPr lang="en-US" sz="2200" dirty="0" err="1">
                <a:solidFill>
                  <a:schemeClr val="accent6"/>
                </a:solidFill>
              </a:rPr>
              <a:t>sport’</a:t>
            </a:r>
            <a:r>
              <a:rPr lang="en-US" sz="2200" dirty="0" err="1"/>
              <a:t>,</a:t>
            </a:r>
            <a:r>
              <a:rPr lang="en-US" sz="2200" dirty="0" err="1">
                <a:solidFill>
                  <a:schemeClr val="accent6"/>
                </a:solidFill>
              </a:rPr>
              <a:t>’sex</a:t>
            </a:r>
            <a:r>
              <a:rPr lang="en-US" sz="2200" dirty="0">
                <a:solidFill>
                  <a:schemeClr val="accent6"/>
                </a:solidFill>
              </a:rPr>
              <a:t>’</a:t>
            </a:r>
            <a:r>
              <a:rPr lang="en-US" sz="2200" dirty="0"/>
              <a:t>]).</a:t>
            </a:r>
            <a:r>
              <a:rPr lang="en-US" sz="2200" dirty="0">
                <a:solidFill>
                  <a:schemeClr val="accent4"/>
                </a:solidFill>
              </a:rPr>
              <a:t>min()</a:t>
            </a:r>
          </a:p>
        </p:txBody>
      </p:sp>
    </p:spTree>
    <p:extLst>
      <p:ext uri="{BB962C8B-B14F-4D97-AF65-F5344CB8AC3E}">
        <p14:creationId xmlns:p14="http://schemas.microsoft.com/office/powerpoint/2010/main" val="172961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09E85E8-21B4-42FA-B8A3-1BE03BF2B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count</a:t>
            </a:r>
            <a:r>
              <a:rPr lang="en-US" dirty="0"/>
              <a:t>(), </a:t>
            </a:r>
            <a:r>
              <a:rPr lang="en-US" dirty="0">
                <a:solidFill>
                  <a:schemeClr val="accent2"/>
                </a:solidFill>
              </a:rPr>
              <a:t>sum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mean</a:t>
            </a:r>
            <a:r>
              <a:rPr lang="en-US" dirty="0"/>
              <a:t>(), </a:t>
            </a:r>
            <a:r>
              <a:rPr lang="en-US" dirty="0">
                <a:solidFill>
                  <a:schemeClr val="accent1"/>
                </a:solidFill>
              </a:rPr>
              <a:t>median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std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4"/>
                </a:solidFill>
              </a:rPr>
              <a:t>var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6"/>
                </a:solidFill>
              </a:rPr>
              <a:t>min</a:t>
            </a:r>
            <a:r>
              <a:rPr lang="en-US" dirty="0"/>
              <a:t>(), </a:t>
            </a:r>
            <a:r>
              <a:rPr lang="en-US" dirty="0">
                <a:solidFill>
                  <a:schemeClr val="accent6"/>
                </a:solidFill>
              </a:rPr>
              <a:t>max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5"/>
                </a:solidFill>
              </a:rPr>
              <a:t>first</a:t>
            </a:r>
            <a:r>
              <a:rPr lang="en-US" dirty="0"/>
              <a:t>(), </a:t>
            </a:r>
            <a:r>
              <a:rPr lang="en-US" dirty="0">
                <a:solidFill>
                  <a:schemeClr val="accent5"/>
                </a:solidFill>
              </a:rPr>
              <a:t>last</a:t>
            </a:r>
            <a:r>
              <a:rPr lang="en-US" dirty="0"/>
              <a:t>()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70A38A-0819-4C7B-A4BC-154B6EE2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Available for </a:t>
            </a:r>
            <a:r>
              <a:rPr lang="en-US" dirty="0" err="1"/>
              <a:t>Groupby</a:t>
            </a:r>
            <a:r>
              <a:rPr lang="en-US" dirty="0"/>
              <a:t> Objects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C8151F-36F0-4F87-9C6E-CE68482BA2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Functions shown above are </a:t>
            </a:r>
            <a:r>
              <a:rPr lang="en-US" i="1" dirty="0"/>
              <a:t>optimized</a:t>
            </a:r>
            <a:r>
              <a:rPr lang="en-US" dirty="0"/>
              <a:t> for </a:t>
            </a:r>
            <a:r>
              <a:rPr lang="en-US" dirty="0" err="1"/>
              <a:t>GroupBy</a:t>
            </a:r>
            <a:r>
              <a:rPr lang="en-US" dirty="0"/>
              <a:t> objects</a:t>
            </a:r>
          </a:p>
          <a:p>
            <a:r>
              <a:rPr lang="en-US" dirty="0"/>
              <a:t>But you can call </a:t>
            </a:r>
            <a:r>
              <a:rPr lang="en-US" i="1" dirty="0"/>
              <a:t>all</a:t>
            </a:r>
            <a:r>
              <a:rPr lang="en-US" dirty="0"/>
              <a:t> methods on the underlying object (DF/Series)</a:t>
            </a:r>
          </a:p>
          <a:p>
            <a:r>
              <a:rPr lang="en-US" dirty="0"/>
              <a:t>Or use </a:t>
            </a:r>
            <a:r>
              <a:rPr lang="en-US" dirty="0" err="1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GroupBy.apply</a:t>
            </a:r>
            <a:r>
              <a:rPr lang="en-US" dirty="0"/>
              <a:t>() to call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42541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65E83FF-87F6-4FCD-B307-5CF689795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df.pivot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“index”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“columns”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“values”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6D674-3769-419F-A0C3-9EAF442B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Transforming One Column into Many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DDE08F-25A8-497B-9D86-2CE842BACA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pivot() </a:t>
            </a:r>
            <a:r>
              <a:rPr lang="en-US" dirty="0"/>
              <a:t>takes 3 arguments: index, columns, and values</a:t>
            </a:r>
          </a:p>
          <a:p>
            <a:r>
              <a:rPr lang="en-US" dirty="0"/>
              <a:t>Each of these takes a column name from the original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Returns a </a:t>
            </a:r>
            <a:r>
              <a:rPr lang="en-US" dirty="0" err="1"/>
              <a:t>DataFrame</a:t>
            </a:r>
            <a:r>
              <a:rPr lang="en-US" dirty="0"/>
              <a:t>; rows and columns taken from </a:t>
            </a:r>
            <a:r>
              <a:rPr lang="en-US" i="1" dirty="0"/>
              <a:t>index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, values taken from </a:t>
            </a:r>
            <a:r>
              <a:rPr lang="en-US" i="1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68058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A6430EE-2905-4AB3-A3EC-82652249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0066"/>
              </p:ext>
            </p:extLst>
          </p:nvPr>
        </p:nvGraphicFramePr>
        <p:xfrm>
          <a:off x="614047" y="1518496"/>
          <a:ext cx="4304770" cy="46214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3770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758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614047" y="416109"/>
            <a:ext cx="10323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Mono" pitchFamily="2" charset="0"/>
                <a:ea typeface="Roboto Mono" pitchFamily="2" charset="0"/>
              </a:rPr>
              <a:t># Convert value column into 2 new columns: price, stock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df.pivot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“</a:t>
            </a:r>
            <a:r>
              <a:rPr lang="en-US" sz="2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prod_id</a:t>
            </a:r>
            <a:r>
              <a:rPr lang="en-US" sz="2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”, “item”, “value”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3E615C06-5753-4D55-8504-0876EC76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30002"/>
              </p:ext>
            </p:extLst>
          </p:nvPr>
        </p:nvGraphicFramePr>
        <p:xfrm>
          <a:off x="7302287" y="1518496"/>
          <a:ext cx="3596085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9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20229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292888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9F0D5C7-F7F5-4D96-BAFC-0BC98143DC54}"/>
              </a:ext>
            </a:extLst>
          </p:cNvPr>
          <p:cNvCxnSpPr>
            <a:cxnSpLocks/>
          </p:cNvCxnSpPr>
          <p:nvPr/>
        </p:nvCxnSpPr>
        <p:spPr>
          <a:xfrm flipV="1">
            <a:off x="3795823" y="1890793"/>
            <a:ext cx="4759241" cy="70259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DAD0C9CD-E890-497F-9278-E4B2D9F489CB}"/>
              </a:ext>
            </a:extLst>
          </p:cNvPr>
          <p:cNvCxnSpPr>
            <a:cxnSpLocks/>
          </p:cNvCxnSpPr>
          <p:nvPr/>
        </p:nvCxnSpPr>
        <p:spPr>
          <a:xfrm flipV="1">
            <a:off x="3795823" y="2061276"/>
            <a:ext cx="5911703" cy="20884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A6F6DB81-CB2D-4802-A150-D72B9FC35875}"/>
              </a:ext>
            </a:extLst>
          </p:cNvPr>
          <p:cNvCxnSpPr>
            <a:cxnSpLocks/>
          </p:cNvCxnSpPr>
          <p:nvPr/>
        </p:nvCxnSpPr>
        <p:spPr>
          <a:xfrm>
            <a:off x="2211572" y="2593389"/>
            <a:ext cx="500288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FD8AFAAF-EB1B-4BE0-AEB9-5F3411010FA5}"/>
              </a:ext>
            </a:extLst>
          </p:cNvPr>
          <p:cNvCxnSpPr>
            <a:cxnSpLocks/>
          </p:cNvCxnSpPr>
          <p:nvPr/>
        </p:nvCxnSpPr>
        <p:spPr>
          <a:xfrm flipV="1">
            <a:off x="2211572" y="3416091"/>
            <a:ext cx="4971892" cy="129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D9C3C5B-5B6E-4C2B-AE7F-F4834B471522}"/>
              </a:ext>
            </a:extLst>
          </p:cNvPr>
          <p:cNvCxnSpPr>
            <a:cxnSpLocks/>
          </p:cNvCxnSpPr>
          <p:nvPr/>
        </p:nvCxnSpPr>
        <p:spPr>
          <a:xfrm flipV="1">
            <a:off x="2211572" y="4274288"/>
            <a:ext cx="4971892" cy="147792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F9A68D45-7C98-4109-86AA-226C9DA7B3C4}"/>
              </a:ext>
            </a:extLst>
          </p:cNvPr>
          <p:cNvCxnSpPr>
            <a:cxnSpLocks/>
          </p:cNvCxnSpPr>
          <p:nvPr/>
        </p:nvCxnSpPr>
        <p:spPr>
          <a:xfrm flipV="1">
            <a:off x="2211572" y="3429000"/>
            <a:ext cx="4971892" cy="72067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DE713A8A-3217-4D25-B827-88E36341DE43}"/>
              </a:ext>
            </a:extLst>
          </p:cNvPr>
          <p:cNvCxnSpPr>
            <a:cxnSpLocks/>
          </p:cNvCxnSpPr>
          <p:nvPr/>
        </p:nvCxnSpPr>
        <p:spPr>
          <a:xfrm flipV="1">
            <a:off x="2211572" y="2743200"/>
            <a:ext cx="4971892" cy="22753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65E83FF-87F6-4FCD-B307-5CF689795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df.melt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id_vars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“</a:t>
            </a:r>
            <a:r>
              <a:rPr lang="en-US" dirty="0" err="1">
                <a:solidFill>
                  <a:schemeClr val="accent1"/>
                </a:solidFill>
              </a:rPr>
              <a:t>prod_id</a:t>
            </a:r>
            <a:r>
              <a:rPr lang="en-US" dirty="0">
                <a:solidFill>
                  <a:schemeClr val="accent1"/>
                </a:solidFill>
              </a:rPr>
              <a:t>”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6D674-3769-419F-A0C3-9EAF442B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Melt: Transforming Many Columns into One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DDE08F-25A8-497B-9D86-2CE842BACA8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Returns a </a:t>
            </a:r>
            <a:r>
              <a:rPr lang="en-US" dirty="0" err="1"/>
              <a:t>DataFrame</a:t>
            </a:r>
            <a:r>
              <a:rPr lang="en-US" dirty="0"/>
              <a:t>; Use </a:t>
            </a:r>
            <a:r>
              <a:rPr lang="en-US" dirty="0" err="1">
                <a:solidFill>
                  <a:schemeClr val="accent5"/>
                </a:solidFill>
              </a:rPr>
              <a:t>id_vars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 list columns that contain group identifiers</a:t>
            </a:r>
          </a:p>
          <a:p>
            <a:r>
              <a:rPr lang="en-US" dirty="0"/>
              <a:t>Column labels will go into “variable” column</a:t>
            </a:r>
          </a:p>
          <a:p>
            <a:r>
              <a:rPr lang="en-US" dirty="0"/>
              <a:t>All other values not set as </a:t>
            </a:r>
            <a:r>
              <a:rPr lang="en-US" dirty="0" err="1">
                <a:solidFill>
                  <a:schemeClr val="accent5"/>
                </a:solidFill>
              </a:rPr>
              <a:t>id_vars</a:t>
            </a:r>
            <a:r>
              <a:rPr lang="en-US" i="1" dirty="0"/>
              <a:t> </a:t>
            </a:r>
            <a:r>
              <a:rPr lang="en-US" dirty="0"/>
              <a:t>will end up in “value” column</a:t>
            </a:r>
          </a:p>
        </p:txBody>
      </p:sp>
    </p:spTree>
    <p:extLst>
      <p:ext uri="{BB962C8B-B14F-4D97-AF65-F5344CB8AC3E}">
        <p14:creationId xmlns:p14="http://schemas.microsoft.com/office/powerpoint/2010/main" val="165501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1118515" y="78016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 Mono" pitchFamily="2" charset="0"/>
                <a:ea typeface="Roboto Mono" pitchFamily="2" charset="0"/>
              </a:rPr>
              <a:t># prepare the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Roboto Mono" pitchFamily="2" charset="0"/>
                <a:ea typeface="Roboto Mono" pitchFamily="2" charset="0"/>
              </a:rPr>
              <a:t>DataFrame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 Mono" pitchFamily="2" charset="0"/>
                <a:ea typeface="Roboto Mono" pitchFamily="2" charset="0"/>
              </a:rPr>
              <a:t> for melt()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df.reset_index</a:t>
            </a:r>
            <a:r>
              <a:rPr lang="en-US" sz="2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().rename(columns={'index': '</a:t>
            </a:r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prod_id</a:t>
            </a:r>
            <a:r>
              <a:rPr lang="en-US" sz="2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'})</a:t>
            </a: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3E615C06-5753-4D55-8504-0876EC76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18156"/>
              </p:ext>
            </p:extLst>
          </p:nvPr>
        </p:nvGraphicFramePr>
        <p:xfrm>
          <a:off x="6537961" y="2382292"/>
          <a:ext cx="4768048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6855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9169">
                  <a:extLst>
                    <a:ext uri="{9D8B030D-6E8A-4147-A177-3AD203B41FA5}">
                      <a16:colId xmlns:a16="http://schemas.microsoft.com/office/drawing/2014/main" val="2757016811"/>
                    </a:ext>
                  </a:extLst>
                </a:gridCol>
                <a:gridCol w="109958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182440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B524D4AD-294A-4189-B44C-81166198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44660"/>
              </p:ext>
            </p:extLst>
          </p:nvPr>
        </p:nvGraphicFramePr>
        <p:xfrm>
          <a:off x="1118515" y="2382292"/>
          <a:ext cx="3596085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9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20229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292888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0A438423-8686-4E1D-8ACE-CB59DA8A9005}"/>
              </a:ext>
            </a:extLst>
          </p:cNvPr>
          <p:cNvCxnSpPr/>
          <p:nvPr/>
        </p:nvCxnSpPr>
        <p:spPr>
          <a:xfrm>
            <a:off x="4910328" y="3995928"/>
            <a:ext cx="1335024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A6430EE-2905-4AB3-A3EC-82652249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20661"/>
              </p:ext>
            </p:extLst>
          </p:nvPr>
        </p:nvGraphicFramePr>
        <p:xfrm>
          <a:off x="6676396" y="1235032"/>
          <a:ext cx="4706089" cy="53916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3770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758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46612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2993005" y="67043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df.melt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id_vars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2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“</a:t>
            </a:r>
            <a:r>
              <a:rPr lang="en-US" sz="24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prod_id</a:t>
            </a:r>
            <a:r>
              <a:rPr lang="en-US" sz="2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”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57DEE2ED-652B-4A9D-B26E-1FBFFE2E7A2E}"/>
              </a:ext>
            </a:extLst>
          </p:cNvPr>
          <p:cNvCxnSpPr>
            <a:cxnSpLocks/>
          </p:cNvCxnSpPr>
          <p:nvPr/>
        </p:nvCxnSpPr>
        <p:spPr>
          <a:xfrm>
            <a:off x="5149348" y="3529584"/>
            <a:ext cx="136118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917BA764-DFE9-4B8D-9B13-D117C272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09591"/>
              </p:ext>
            </p:extLst>
          </p:nvPr>
        </p:nvGraphicFramePr>
        <p:xfrm>
          <a:off x="228601" y="1614196"/>
          <a:ext cx="4768048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6855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9169">
                  <a:extLst>
                    <a:ext uri="{9D8B030D-6E8A-4147-A177-3AD203B41FA5}">
                      <a16:colId xmlns:a16="http://schemas.microsoft.com/office/drawing/2014/main" val="2757016811"/>
                    </a:ext>
                  </a:extLst>
                </a:gridCol>
                <a:gridCol w="109958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182440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prod_id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A6430EE-2905-4AB3-A3EC-82652249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75537"/>
              </p:ext>
            </p:extLst>
          </p:nvPr>
        </p:nvGraphicFramePr>
        <p:xfrm>
          <a:off x="6676396" y="1870764"/>
          <a:ext cx="3210029" cy="46214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3770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758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809515" y="670435"/>
            <a:ext cx="718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# stack() moves all data into 1 column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# with a multi level index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df.stack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3E615C06-5753-4D55-8504-0876EC76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48666"/>
              </p:ext>
            </p:extLst>
          </p:nvPr>
        </p:nvGraphicFramePr>
        <p:xfrm>
          <a:off x="691175" y="2451776"/>
          <a:ext cx="3596085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9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20229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292888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57DEE2ED-652B-4A9D-B26E-1FBFFE2E7A2E}"/>
              </a:ext>
            </a:extLst>
          </p:cNvPr>
          <p:cNvCxnSpPr/>
          <p:nvPr/>
        </p:nvCxnSpPr>
        <p:spPr>
          <a:xfrm>
            <a:off x="4672584" y="4010548"/>
            <a:ext cx="1636776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Basic math operators</a:t>
            </a:r>
          </a:p>
          <a:p>
            <a:pPr lvl="1"/>
            <a:r>
              <a:rPr lang="en-US" dirty="0"/>
              <a:t>Function application</a:t>
            </a:r>
          </a:p>
          <a:p>
            <a:r>
              <a:rPr lang="en-US" dirty="0"/>
              <a:t>Grouping and aggregation</a:t>
            </a:r>
          </a:p>
          <a:p>
            <a:r>
              <a:rPr lang="en-US" dirty="0"/>
              <a:t>Structural transformation</a:t>
            </a:r>
          </a:p>
          <a:p>
            <a:pPr lvl="1"/>
            <a:r>
              <a:rPr lang="en-US" dirty="0"/>
              <a:t>Rows to columns</a:t>
            </a:r>
          </a:p>
          <a:p>
            <a:pPr lvl="1"/>
            <a:r>
              <a:rPr lang="en-US" dirty="0"/>
              <a:t>Columns to rows</a:t>
            </a:r>
          </a:p>
          <a:p>
            <a:r>
              <a:rPr lang="en-US" dirty="0"/>
              <a:t>Combining datasets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A6430EE-2905-4AB3-A3EC-82652249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86689"/>
              </p:ext>
            </p:extLst>
          </p:nvPr>
        </p:nvGraphicFramePr>
        <p:xfrm>
          <a:off x="690134" y="1870764"/>
          <a:ext cx="3210029" cy="462145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3770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477582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094741">
                  <a:extLst>
                    <a:ext uri="{9D8B030D-6E8A-4147-A177-3AD203B41FA5}">
                      <a16:colId xmlns:a16="http://schemas.microsoft.com/office/drawing/2014/main" val="4167905908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62925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346535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454556F-762A-485F-8EBB-2AAA247C6925}"/>
              </a:ext>
            </a:extLst>
          </p:cNvPr>
          <p:cNvSpPr txBox="1"/>
          <p:nvPr/>
        </p:nvSpPr>
        <p:spPr>
          <a:xfrm>
            <a:off x="749824" y="450979"/>
            <a:ext cx="10692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# unstack() creates columns for the innermost index level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# and moves data from the rows into these columns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df.unstack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3E615C06-5753-4D55-8504-0876EC76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01022"/>
              </p:ext>
            </p:extLst>
          </p:nvPr>
        </p:nvGraphicFramePr>
        <p:xfrm>
          <a:off x="7988087" y="2360336"/>
          <a:ext cx="3596085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9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202294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292888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57DEE2ED-652B-4A9D-B26E-1FBFFE2E7A2E}"/>
              </a:ext>
            </a:extLst>
          </p:cNvPr>
          <p:cNvCxnSpPr/>
          <p:nvPr/>
        </p:nvCxnSpPr>
        <p:spPr>
          <a:xfrm>
            <a:off x="5861304" y="4284868"/>
            <a:ext cx="1636776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3AD87C1-8491-46E4-9866-120984A082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834" y="1480088"/>
            <a:ext cx="10597977" cy="699381"/>
          </a:xfrm>
        </p:spPr>
        <p:txBody>
          <a:bodyPr/>
          <a:lstStyle/>
          <a:p>
            <a:r>
              <a:rPr lang="en-US" dirty="0"/>
              <a:t>                       +           =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B7DDA4-D0E1-469F-9BD7-0D376DD0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Two Series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0F7A1A-67B6-4C30-B60F-F55C7A207E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Returns a new Series object</a:t>
            </a:r>
          </a:p>
          <a:p>
            <a:r>
              <a:rPr lang="en-US" dirty="0"/>
              <a:t>With all indices from both inputs</a:t>
            </a:r>
          </a:p>
          <a:p>
            <a:r>
              <a:rPr lang="en-US" dirty="0"/>
              <a:t>Results only filled where indices overlap; NaN everywhere else</a:t>
            </a:r>
          </a:p>
          <a:p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33BEDD9-13AB-43E3-9F81-3319F1C83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45352"/>
              </p:ext>
            </p:extLst>
          </p:nvPr>
        </p:nvGraphicFramePr>
        <p:xfrm>
          <a:off x="3231192" y="857562"/>
          <a:ext cx="1209072" cy="197969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453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604536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C8208B7-EC15-4FC4-911B-42BF0365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77273"/>
              </p:ext>
            </p:extLst>
          </p:nvPr>
        </p:nvGraphicFramePr>
        <p:xfrm>
          <a:off x="5406120" y="1520637"/>
          <a:ext cx="1209072" cy="131979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453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604536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A077012-97E1-4C71-A507-47DC9549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65362"/>
              </p:ext>
            </p:extLst>
          </p:nvPr>
        </p:nvGraphicFramePr>
        <p:xfrm>
          <a:off x="7581048" y="866048"/>
          <a:ext cx="1671440" cy="263959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5304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1046136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3AD87C1-8491-46E4-9866-120984A082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468" y="1942667"/>
            <a:ext cx="10597977" cy="699381"/>
          </a:xfrm>
        </p:spPr>
        <p:txBody>
          <a:bodyPr/>
          <a:lstStyle/>
          <a:p>
            <a:r>
              <a:rPr lang="en-US" dirty="0"/>
              <a:t>                *              =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B7DDA4-D0E1-469F-9BD7-0D376DD0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Two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0F7A1A-67B6-4C30-B60F-F55C7A207E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Returns a new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r>
              <a:rPr lang="en-US" dirty="0"/>
              <a:t>With all column and row labels from both inputs</a:t>
            </a:r>
          </a:p>
          <a:p>
            <a:r>
              <a:rPr lang="en-US" dirty="0"/>
              <a:t>Results only filled where indices overlap; NaN everywhere else</a:t>
            </a:r>
          </a:p>
          <a:p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33BEDD9-13AB-43E3-9F81-3319F1C83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61632"/>
              </p:ext>
            </p:extLst>
          </p:nvPr>
        </p:nvGraphicFramePr>
        <p:xfrm>
          <a:off x="1380788" y="1449306"/>
          <a:ext cx="1735809" cy="197969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5786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91508057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C8208B7-EC15-4FC4-911B-42BF0365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64700"/>
              </p:ext>
            </p:extLst>
          </p:nvPr>
        </p:nvGraphicFramePr>
        <p:xfrm>
          <a:off x="4147648" y="1449306"/>
          <a:ext cx="1735809" cy="19796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786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3299609944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30748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A077012-97E1-4C71-A507-47DC9549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03246"/>
              </p:ext>
            </p:extLst>
          </p:nvPr>
        </p:nvGraphicFramePr>
        <p:xfrm>
          <a:off x="6975005" y="348032"/>
          <a:ext cx="3748217" cy="30809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4810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999223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141271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942913">
                  <a:extLst>
                    <a:ext uri="{9D8B030D-6E8A-4147-A177-3AD203B41FA5}">
                      <a16:colId xmlns:a16="http://schemas.microsoft.com/office/drawing/2014/main" val="1534309096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63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3AD87C1-8491-46E4-9866-120984A082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258" y="1829778"/>
            <a:ext cx="10597977" cy="699381"/>
          </a:xfrm>
        </p:spPr>
        <p:txBody>
          <a:bodyPr/>
          <a:lstStyle/>
          <a:p>
            <a:r>
              <a:rPr lang="en-US" dirty="0"/>
              <a:t>                   -             =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B7DDA4-D0E1-469F-9BD7-0D376DD0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on Series and </a:t>
            </a:r>
            <a:r>
              <a:rPr lang="en-US" dirty="0" err="1"/>
              <a:t>DataFrame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0F7A1A-67B6-4C30-B60F-F55C7A207E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Labels are matched on </a:t>
            </a:r>
            <a:r>
              <a:rPr lang="en-US" i="1" dirty="0"/>
              <a:t>columns</a:t>
            </a:r>
            <a:endParaRPr lang="en-US" dirty="0"/>
          </a:p>
          <a:p>
            <a:r>
              <a:rPr lang="en-US" dirty="0"/>
              <a:t>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Results only filled where indices overlap; NaN everywhere else</a:t>
            </a:r>
          </a:p>
          <a:p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33BEDD9-13AB-43E3-9F81-3319F1C83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2415"/>
              </p:ext>
            </p:extLst>
          </p:nvPr>
        </p:nvGraphicFramePr>
        <p:xfrm>
          <a:off x="2447413" y="1059686"/>
          <a:ext cx="1209072" cy="197969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0453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604536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C8208B7-EC15-4FC4-911B-42BF0365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90"/>
              </p:ext>
            </p:extLst>
          </p:nvPr>
        </p:nvGraphicFramePr>
        <p:xfrm>
          <a:off x="4782176" y="1714275"/>
          <a:ext cx="1209072" cy="131979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04536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604536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CB17830E-A6B9-4191-853D-01DB7792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33206"/>
              </p:ext>
            </p:extLst>
          </p:nvPr>
        </p:nvGraphicFramePr>
        <p:xfrm>
          <a:off x="4581112" y="1059686"/>
          <a:ext cx="1735809" cy="197969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78603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578603">
                  <a:extLst>
                    <a:ext uri="{9D8B030D-6E8A-4147-A177-3AD203B41FA5}">
                      <a16:colId xmlns:a16="http://schemas.microsoft.com/office/drawing/2014/main" val="3299609944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30748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B79D5A6F-F50A-4763-90D8-0248DA6DE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43752"/>
              </p:ext>
            </p:extLst>
          </p:nvPr>
        </p:nvGraphicFramePr>
        <p:xfrm>
          <a:off x="2031124" y="1481288"/>
          <a:ext cx="1797771" cy="1319796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599257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599257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599257">
                  <a:extLst>
                    <a:ext uri="{9D8B030D-6E8A-4147-A177-3AD203B41FA5}">
                      <a16:colId xmlns:a16="http://schemas.microsoft.com/office/drawing/2014/main" val="3531989990"/>
                    </a:ext>
                  </a:extLst>
                </a:gridCol>
              </a:tblGrid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6598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7224F2D7-0BF1-49F4-A9F2-0FC41009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11583"/>
              </p:ext>
            </p:extLst>
          </p:nvPr>
        </p:nvGraphicFramePr>
        <p:xfrm>
          <a:off x="7107014" y="723345"/>
          <a:ext cx="3748217" cy="231072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64810">
                  <a:extLst>
                    <a:ext uri="{9D8B030D-6E8A-4147-A177-3AD203B41FA5}">
                      <a16:colId xmlns:a16="http://schemas.microsoft.com/office/drawing/2014/main" val="389990155"/>
                    </a:ext>
                  </a:extLst>
                </a:gridCol>
                <a:gridCol w="999223">
                  <a:extLst>
                    <a:ext uri="{9D8B030D-6E8A-4147-A177-3AD203B41FA5}">
                      <a16:colId xmlns:a16="http://schemas.microsoft.com/office/drawing/2014/main" val="2875011153"/>
                    </a:ext>
                  </a:extLst>
                </a:gridCol>
                <a:gridCol w="1141271">
                  <a:extLst>
                    <a:ext uri="{9D8B030D-6E8A-4147-A177-3AD203B41FA5}">
                      <a16:colId xmlns:a16="http://schemas.microsoft.com/office/drawing/2014/main" val="53384031"/>
                    </a:ext>
                  </a:extLst>
                </a:gridCol>
                <a:gridCol w="942913">
                  <a:extLst>
                    <a:ext uri="{9D8B030D-6E8A-4147-A177-3AD203B41FA5}">
                      <a16:colId xmlns:a16="http://schemas.microsoft.com/office/drawing/2014/main" val="1534309096"/>
                    </a:ext>
                  </a:extLst>
                </a:gridCol>
              </a:tblGrid>
              <a:tr h="7702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68789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57667"/>
                  </a:ext>
                </a:extLst>
              </a:tr>
              <a:tr h="7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63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AD679F2-C4DF-4CFB-B8E9-A4C7AB3F1EF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df.pow</a:t>
            </a:r>
            <a:r>
              <a:rPr lang="en-US" dirty="0"/>
              <a:t>(x), </a:t>
            </a:r>
            <a:r>
              <a:rPr lang="en-US" dirty="0" err="1">
                <a:solidFill>
                  <a:schemeClr val="accent6"/>
                </a:solidFill>
              </a:rPr>
              <a:t>df.rpow</a:t>
            </a:r>
            <a:r>
              <a:rPr lang="en-US" dirty="0"/>
              <a:t>(x) </a:t>
            </a:r>
          </a:p>
          <a:p>
            <a:r>
              <a:rPr lang="en-US" dirty="0">
                <a:solidFill>
                  <a:schemeClr val="accent6"/>
                </a:solidFill>
              </a:rPr>
              <a:t>df.mod</a:t>
            </a:r>
            <a:r>
              <a:rPr lang="en-US" dirty="0"/>
              <a:t>(x), </a:t>
            </a:r>
            <a:r>
              <a:rPr lang="en-US" dirty="0" err="1">
                <a:solidFill>
                  <a:schemeClr val="accent6"/>
                </a:solidFill>
              </a:rPr>
              <a:t>df.rmod</a:t>
            </a:r>
            <a:r>
              <a:rPr lang="en-US" dirty="0"/>
              <a:t>(x)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BB0D63-9628-4E62-92F4-7010D9F4B44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3031" y="4042519"/>
            <a:ext cx="3583643" cy="164369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df.floordiv</a:t>
            </a:r>
            <a:r>
              <a:rPr lang="en-US" dirty="0"/>
              <a:t>(x): </a:t>
            </a:r>
            <a:r>
              <a:rPr lang="en-US" dirty="0" err="1"/>
              <a:t>df</a:t>
            </a:r>
            <a:r>
              <a:rPr lang="en-US" dirty="0"/>
              <a:t> // x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df.rfloordiv</a:t>
            </a:r>
            <a:r>
              <a:rPr lang="en-US" dirty="0"/>
              <a:t>(x): x //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520D9C-9B67-46A6-9770-FB8CF28D321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df.div</a:t>
            </a:r>
            <a:r>
              <a:rPr lang="en-US" dirty="0"/>
              <a:t>(x): </a:t>
            </a:r>
            <a:r>
              <a:rPr lang="en-US" dirty="0" err="1"/>
              <a:t>df</a:t>
            </a:r>
            <a:r>
              <a:rPr lang="en-US" dirty="0"/>
              <a:t> / x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df.rdiv</a:t>
            </a:r>
            <a:r>
              <a:rPr lang="en-US" dirty="0"/>
              <a:t>(x): x /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2EFCB5D-EC2C-4B72-8CE9-09B4AA900E1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df.mul</a:t>
            </a:r>
            <a:r>
              <a:rPr lang="en-US" dirty="0"/>
              <a:t>(x): </a:t>
            </a:r>
            <a:r>
              <a:rPr lang="en-US" dirty="0" err="1"/>
              <a:t>df</a:t>
            </a:r>
            <a:r>
              <a:rPr lang="en-US" dirty="0"/>
              <a:t> * x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df.rmul</a:t>
            </a:r>
            <a:r>
              <a:rPr lang="en-US" dirty="0"/>
              <a:t>(x): x *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FDF678-8B0E-470C-B189-3048AB78253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df.sub</a:t>
            </a:r>
            <a:r>
              <a:rPr lang="en-US" dirty="0"/>
              <a:t>(x): </a:t>
            </a:r>
            <a:r>
              <a:rPr lang="en-US" dirty="0" err="1"/>
              <a:t>df</a:t>
            </a:r>
            <a:r>
              <a:rPr lang="en-US" dirty="0"/>
              <a:t> - x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df.rsub</a:t>
            </a:r>
            <a:r>
              <a:rPr lang="en-US" dirty="0"/>
              <a:t>(x): x -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31363DF-C612-418A-8760-A193E07F38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df.add</a:t>
            </a:r>
            <a:r>
              <a:rPr lang="en-US" dirty="0"/>
              <a:t>(x): </a:t>
            </a:r>
            <a:r>
              <a:rPr lang="en-US" dirty="0" err="1"/>
              <a:t>df</a:t>
            </a:r>
            <a:r>
              <a:rPr lang="en-US" dirty="0"/>
              <a:t> + x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df.radd</a:t>
            </a:r>
            <a:r>
              <a:rPr lang="en-US" dirty="0"/>
              <a:t>(x): x + 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25C0A7E-00A1-4631-B884-62721147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 Functions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8EDC4C8-AA89-4B5B-8177-AA912699E69E}"/>
              </a:ext>
            </a:extLst>
          </p:cNvPr>
          <p:cNvSpPr txBox="1"/>
          <p:nvPr/>
        </p:nvSpPr>
        <p:spPr>
          <a:xfrm>
            <a:off x="3874508" y="1446543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support the </a:t>
            </a:r>
            <a:r>
              <a:rPr lang="en-US" sz="2000" dirty="0">
                <a:solidFill>
                  <a:schemeClr val="accent4"/>
                </a:solidFill>
              </a:rPr>
              <a:t>axis</a:t>
            </a:r>
            <a:r>
              <a:rPr lang="en-US" sz="2000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3805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7928D6C-6813-47F7-B6D7-9EDAD235A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Compute the sine of all cells in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np.sin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Compute </a:t>
            </a:r>
            <a:r>
              <a:rPr lang="en-US" dirty="0" err="1"/>
              <a:t>e^x</a:t>
            </a:r>
            <a:r>
              <a:rPr lang="en-US" dirty="0"/>
              <a:t> for every x in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np.exp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df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624B006-3AEA-47B4-BEAA-81733D3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ufuncs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8B4BD4-5A9E-49D7-B027-7915F11886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Functions that work on entire </a:t>
            </a:r>
            <a:r>
              <a:rPr lang="en-US" dirty="0" err="1"/>
              <a:t>DataFrames</a:t>
            </a:r>
            <a:r>
              <a:rPr lang="en-US" dirty="0"/>
              <a:t>/Series</a:t>
            </a:r>
          </a:p>
          <a:p>
            <a:r>
              <a:rPr lang="en-US" dirty="0"/>
              <a:t>Many mathematical operations, see </a:t>
            </a:r>
            <a:r>
              <a:rPr lang="en-US" dirty="0">
                <a:hlinkClick r:id="rId2"/>
              </a:rPr>
              <a:t>https://goo.gl/ESR8nX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7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E999BC4-850B-4E49-9407-56DA2F949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/>
                </a:solidFill>
              </a:rPr>
              <a:t>DataFrame.applymap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() applies a function to each cell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df.applymap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my_func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/>
                </a:solidFill>
              </a:rPr>
              <a:t>Series.apply</a:t>
            </a:r>
            <a:r>
              <a:rPr lang="en-US" dirty="0">
                <a:solidFill>
                  <a:schemeClr val="accent6"/>
                </a:solidFill>
              </a:rPr>
              <a:t>()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does the same for values in a Series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s.apply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my_func</a:t>
            </a:r>
            <a:r>
              <a:rPr lang="en-US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3ECE2C-FA04-4614-BA01-433A223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Cells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EEDA84-76C3-425F-B394-B5639BFC412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Pass the function to </a:t>
            </a:r>
            <a:r>
              <a:rPr lang="en-US" dirty="0" err="1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df.applymap</a:t>
            </a:r>
            <a:r>
              <a:rPr lang="en-US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()</a:t>
            </a:r>
            <a:r>
              <a:rPr lang="en-US" dirty="0"/>
              <a:t> – no parentheses!</a:t>
            </a:r>
          </a:p>
          <a:p>
            <a:r>
              <a:rPr lang="en-US" dirty="0"/>
              <a:t>Returns a new </a:t>
            </a:r>
            <a:r>
              <a:rPr lang="en-US" dirty="0" err="1"/>
              <a:t>DataFrame</a:t>
            </a:r>
            <a:r>
              <a:rPr lang="en-US" dirty="0"/>
              <a:t> with results</a:t>
            </a:r>
          </a:p>
          <a:p>
            <a:r>
              <a:rPr lang="en-US" dirty="0"/>
              <a:t>Equivalent function on a Series is called </a:t>
            </a:r>
            <a:r>
              <a:rPr lang="en-US" dirty="0">
                <a:solidFill>
                  <a:schemeClr val="accent4"/>
                </a:solidFill>
                <a:latin typeface="Roboto Mono" pitchFamily="2" charset="0"/>
                <a:ea typeface="Roboto Mono" pitchFamily="2" charset="0"/>
              </a:rPr>
              <a:t>apply()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E999BC4-850B-4E49-9407-56DA2F949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df.apply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/>
              <a:t>)  # apply f to every column of </a:t>
            </a:r>
            <a:r>
              <a:rPr lang="en-US" dirty="0" err="1"/>
              <a:t>df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df.apply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sum</a:t>
            </a:r>
            <a:r>
              <a:rPr lang="en-US" dirty="0"/>
              <a:t>)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calculate sum of every column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df.apply</a:t>
            </a:r>
            <a:r>
              <a:rPr lang="en-US" dirty="0"/>
              <a:t>(</a:t>
            </a:r>
            <a:r>
              <a:rPr lang="en-US" dirty="0">
                <a:solidFill>
                  <a:schemeClr val="accent5"/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axis</a:t>
            </a:r>
            <a:r>
              <a:rPr lang="en-US" dirty="0"/>
              <a:t>=1)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# calculate sum of every row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3ECE2C-FA04-4614-BA01-433A2238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Rows/Columns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EEDA84-76C3-425F-B394-B5639BFC412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DataFrame.apply</a:t>
            </a:r>
            <a:r>
              <a:rPr lang="en-US" dirty="0"/>
              <a:t>() and </a:t>
            </a:r>
            <a:r>
              <a:rPr lang="en-US" dirty="0" err="1"/>
              <a:t>Series.apply</a:t>
            </a:r>
            <a:r>
              <a:rPr lang="en-US" dirty="0"/>
              <a:t>() do different things!</a:t>
            </a:r>
          </a:p>
          <a:p>
            <a:r>
              <a:rPr lang="en-US" dirty="0" err="1"/>
              <a:t>DataFrame.apply</a:t>
            </a:r>
            <a:r>
              <a:rPr lang="en-US" dirty="0"/>
              <a:t>() applies a function to entire rows/columns</a:t>
            </a:r>
          </a:p>
        </p:txBody>
      </p:sp>
    </p:spTree>
    <p:extLst>
      <p:ext uri="{BB962C8B-B14F-4D97-AF65-F5344CB8AC3E}">
        <p14:creationId xmlns:p14="http://schemas.microsoft.com/office/powerpoint/2010/main" val="196967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2190</TotalTime>
  <Words>1114</Words>
  <Application>Microsoft Macintosh PowerPoint</Application>
  <PresentationFormat>Widescreen</PresentationFormat>
  <Paragraphs>412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Transforming Data</vt:lpstr>
      <vt:lpstr>PowerPoint Presentation</vt:lpstr>
      <vt:lpstr>Operating on Two Series </vt:lpstr>
      <vt:lpstr>Operating on Two DataFrames </vt:lpstr>
      <vt:lpstr>Operating on Series and DataFrame </vt:lpstr>
      <vt:lpstr>Binary Operator Functions</vt:lpstr>
      <vt:lpstr>Numpy ufuncs</vt:lpstr>
      <vt:lpstr>Applying Functions to Cells</vt:lpstr>
      <vt:lpstr>Applying Functions to Rows/Columns</vt:lpstr>
      <vt:lpstr>PowerPoint Presentation</vt:lpstr>
      <vt:lpstr>Groupby</vt:lpstr>
      <vt:lpstr>PowerPoint Presentation</vt:lpstr>
      <vt:lpstr>Functions Available for Groupby Objects</vt:lpstr>
      <vt:lpstr>Pivot: Transforming One Column into Many</vt:lpstr>
      <vt:lpstr>PowerPoint Presentation</vt:lpstr>
      <vt:lpstr>Melt: Transforming Many Columns into One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155</cp:revision>
  <dcterms:created xsi:type="dcterms:W3CDTF">2017-11-27T15:45:23Z</dcterms:created>
  <dcterms:modified xsi:type="dcterms:W3CDTF">2020-08-14T06:56:39Z</dcterms:modified>
</cp:coreProperties>
</file>