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348" r:id="rId4"/>
    <p:sldId id="349" r:id="rId5"/>
    <p:sldId id="356" r:id="rId6"/>
    <p:sldId id="365" r:id="rId7"/>
    <p:sldId id="357" r:id="rId8"/>
    <p:sldId id="366" r:id="rId9"/>
    <p:sldId id="367" r:id="rId10"/>
    <p:sldId id="368" r:id="rId11"/>
    <p:sldId id="370" r:id="rId12"/>
    <p:sldId id="369" r:id="rId13"/>
    <p:sldId id="372" r:id="rId14"/>
    <p:sldId id="373" r:id="rId15"/>
    <p:sldId id="371" r:id="rId16"/>
    <p:sldId id="358" r:id="rId17"/>
    <p:sldId id="374" r:id="rId18"/>
    <p:sldId id="375" r:id="rId19"/>
    <p:sldId id="376" r:id="rId20"/>
    <p:sldId id="377" r:id="rId21"/>
    <p:sldId id="35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  <a:srgbClr val="DDDDDD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20"/>
    <p:restoredTop sz="83508" autoAdjust="0"/>
  </p:normalViewPr>
  <p:slideViewPr>
    <p:cSldViewPr snapToGrid="0">
      <p:cViewPr varScale="1">
        <p:scale>
          <a:sx n="72" d="100"/>
          <a:sy n="72" d="100"/>
        </p:scale>
        <p:origin x="124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17206-71B1-4AD7-A340-3DEC33BB0A6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6302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786" y="265393"/>
            <a:ext cx="6583680" cy="49377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7786" y="5336086"/>
            <a:ext cx="6583680" cy="35661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1CC83459-E90D-48E0-A791-06DC861E0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9789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Segoe UI" pitchFamily="34" charset="0"/>
        <a:ea typeface="Segoe UI" pitchFamily="34" charset="0"/>
        <a:cs typeface="Segoe UI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" pitchFamily="34" charset="0"/>
        <a:ea typeface="Segoe UI" pitchFamily="34" charset="0"/>
        <a:cs typeface="Segoe UI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265113"/>
            <a:ext cx="6583362" cy="4938712"/>
          </a:xfrm>
          <a:solidFill>
            <a:srgbClr val="FFFFFF"/>
          </a:solidFill>
          <a:ln/>
        </p:spPr>
      </p:sp>
      <p:sp>
        <p:nvSpPr>
          <p:cNvPr id="4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62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265113"/>
            <a:ext cx="6583362" cy="4938712"/>
          </a:xfrm>
          <a:solidFill>
            <a:srgbClr val="FFFFFF"/>
          </a:solidFill>
          <a:ln/>
        </p:spPr>
      </p:sp>
      <p:sp>
        <p:nvSpPr>
          <p:cNvPr id="3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95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265113"/>
            <a:ext cx="6583362" cy="4938712"/>
          </a:xfrm>
          <a:solidFill>
            <a:srgbClr val="FFFFFF"/>
          </a:solidFill>
          <a:ln/>
        </p:spPr>
      </p:sp>
      <p:sp>
        <p:nvSpPr>
          <p:cNvPr id="3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06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265113"/>
            <a:ext cx="6583362" cy="4938712"/>
          </a:xfrm>
          <a:solidFill>
            <a:srgbClr val="FFFFFF"/>
          </a:solidFill>
          <a:ln/>
        </p:spPr>
      </p:sp>
      <p:sp>
        <p:nvSpPr>
          <p:cNvPr id="3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09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265113"/>
            <a:ext cx="6583362" cy="4938712"/>
          </a:xfrm>
          <a:solidFill>
            <a:srgbClr val="FFFFFF"/>
          </a:solidFill>
          <a:ln/>
        </p:spPr>
      </p:sp>
      <p:sp>
        <p:nvSpPr>
          <p:cNvPr id="3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12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265113"/>
            <a:ext cx="6583362" cy="4938712"/>
          </a:xfrm>
          <a:solidFill>
            <a:srgbClr val="FFFFFF"/>
          </a:solidFill>
          <a:ln/>
        </p:spPr>
      </p:sp>
      <p:sp>
        <p:nvSpPr>
          <p:cNvPr id="3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03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265113"/>
            <a:ext cx="6583362" cy="4938712"/>
          </a:xfrm>
          <a:solidFill>
            <a:srgbClr val="FFFFFF"/>
          </a:solidFill>
          <a:ln/>
        </p:spPr>
      </p:sp>
      <p:sp>
        <p:nvSpPr>
          <p:cNvPr id="3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46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265113"/>
            <a:ext cx="6583362" cy="4938712"/>
          </a:xfrm>
          <a:solidFill>
            <a:srgbClr val="FFFFFF"/>
          </a:solidFill>
          <a:ln/>
        </p:spPr>
      </p:sp>
      <p:sp>
        <p:nvSpPr>
          <p:cNvPr id="3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24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265113"/>
            <a:ext cx="6583362" cy="4938712"/>
          </a:xfrm>
          <a:solidFill>
            <a:srgbClr val="FFFFFF"/>
          </a:solidFill>
          <a:ln/>
        </p:spPr>
      </p:sp>
      <p:sp>
        <p:nvSpPr>
          <p:cNvPr id="3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81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265113"/>
            <a:ext cx="6583362" cy="4938712"/>
          </a:xfrm>
          <a:solidFill>
            <a:srgbClr val="FFFFFF"/>
          </a:solidFill>
          <a:ln/>
        </p:spPr>
      </p:sp>
      <p:sp>
        <p:nvSpPr>
          <p:cNvPr id="3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36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265113"/>
            <a:ext cx="6583362" cy="4938712"/>
          </a:xfrm>
          <a:solidFill>
            <a:srgbClr val="FFFFFF"/>
          </a:solidFill>
          <a:ln/>
        </p:spPr>
      </p:sp>
      <p:sp>
        <p:nvSpPr>
          <p:cNvPr id="3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64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265113"/>
            <a:ext cx="6583362" cy="4938712"/>
          </a:xfrm>
          <a:solidFill>
            <a:srgbClr val="FFFFFF"/>
          </a:solidFill>
          <a:ln/>
        </p:spPr>
      </p:sp>
      <p:sp>
        <p:nvSpPr>
          <p:cNvPr id="3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9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265113"/>
            <a:ext cx="6583362" cy="4938712"/>
          </a:xfrm>
          <a:solidFill>
            <a:srgbClr val="FFFFFF"/>
          </a:solidFill>
          <a:ln/>
        </p:spPr>
      </p:sp>
      <p:sp>
        <p:nvSpPr>
          <p:cNvPr id="3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45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265113"/>
            <a:ext cx="6583362" cy="4938712"/>
          </a:xfrm>
          <a:solidFill>
            <a:srgbClr val="FFFFFF"/>
          </a:solidFill>
          <a:ln/>
        </p:spPr>
      </p:sp>
      <p:sp>
        <p:nvSpPr>
          <p:cNvPr id="3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20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265113"/>
            <a:ext cx="6583362" cy="4938712"/>
          </a:xfrm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Points:</a:t>
            </a:r>
          </a:p>
          <a:p>
            <a:r>
              <a:rPr lang="en-US" dirty="0" smtClean="0"/>
              <a:t>Most</a:t>
            </a:r>
            <a:r>
              <a:rPr lang="en-US" baseline="0" dirty="0" smtClean="0"/>
              <a:t> DBs are accessible via a common API (DB-API PEP 249)</a:t>
            </a:r>
          </a:p>
          <a:p>
            <a:r>
              <a:rPr lang="en-US" baseline="0" dirty="0" smtClean="0"/>
              <a:t>Many types of DBs are supported</a:t>
            </a:r>
          </a:p>
          <a:p>
            <a:r>
              <a:rPr lang="en-US" dirty="0" smtClean="0"/>
              <a:t>Each one has it’s own client library</a:t>
            </a:r>
          </a:p>
          <a:p>
            <a:r>
              <a:rPr lang="en-US" dirty="0" smtClean="0"/>
              <a:t>Higher level</a:t>
            </a:r>
            <a:r>
              <a:rPr lang="en-US" baseline="0" dirty="0" smtClean="0"/>
              <a:t> libraries (e.g. ORMs) typically build directly on DB-API</a:t>
            </a:r>
          </a:p>
          <a:p>
            <a:endParaRPr lang="en-US" dirty="0" smtClean="0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60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265113"/>
            <a:ext cx="6583362" cy="4938712"/>
          </a:xfrm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Points:</a:t>
            </a:r>
          </a:p>
          <a:p>
            <a:r>
              <a:rPr lang="en-US" dirty="0" smtClean="0"/>
              <a:t>Most</a:t>
            </a:r>
            <a:r>
              <a:rPr lang="en-US" baseline="0" dirty="0" smtClean="0"/>
              <a:t> DBs are accessible via a common API (DB-API PEP 249)</a:t>
            </a:r>
          </a:p>
          <a:p>
            <a:r>
              <a:rPr lang="en-US" baseline="0" dirty="0" smtClean="0"/>
              <a:t>Many types of DBs are supported</a:t>
            </a:r>
          </a:p>
          <a:p>
            <a:r>
              <a:rPr lang="en-US" dirty="0" smtClean="0"/>
              <a:t>Each one has it’s own client library</a:t>
            </a:r>
          </a:p>
          <a:p>
            <a:r>
              <a:rPr lang="en-US" dirty="0" smtClean="0"/>
              <a:t>Higher level</a:t>
            </a:r>
            <a:r>
              <a:rPr lang="en-US" baseline="0" dirty="0" smtClean="0"/>
              <a:t> libraries (e.g. ORMs) typically build directly on DB-API</a:t>
            </a:r>
          </a:p>
          <a:p>
            <a:endParaRPr lang="en-US" dirty="0" smtClean="0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14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265113"/>
            <a:ext cx="6583362" cy="4938712"/>
          </a:xfrm>
          <a:solidFill>
            <a:srgbClr val="FFFFFF"/>
          </a:solidFill>
          <a:ln/>
        </p:spPr>
      </p:sp>
      <p:sp>
        <p:nvSpPr>
          <p:cNvPr id="3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79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265113"/>
            <a:ext cx="6583362" cy="4938712"/>
          </a:xfrm>
          <a:solidFill>
            <a:srgbClr val="FFFFFF"/>
          </a:solidFill>
          <a:ln/>
        </p:spPr>
      </p:sp>
      <p:sp>
        <p:nvSpPr>
          <p:cNvPr id="3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88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265113"/>
            <a:ext cx="6583362" cy="4938712"/>
          </a:xfrm>
          <a:solidFill>
            <a:srgbClr val="FFFFFF"/>
          </a:solidFill>
          <a:ln/>
        </p:spPr>
      </p:sp>
      <p:sp>
        <p:nvSpPr>
          <p:cNvPr id="3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10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265113"/>
            <a:ext cx="6583362" cy="4938712"/>
          </a:xfrm>
          <a:solidFill>
            <a:srgbClr val="FFFFFF"/>
          </a:solidFill>
          <a:ln/>
        </p:spPr>
      </p:sp>
      <p:sp>
        <p:nvSpPr>
          <p:cNvPr id="3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1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265113"/>
            <a:ext cx="6583362" cy="4938712"/>
          </a:xfrm>
          <a:solidFill>
            <a:srgbClr val="FFFFFF"/>
          </a:solidFill>
          <a:ln/>
        </p:spPr>
      </p:sp>
      <p:sp>
        <p:nvSpPr>
          <p:cNvPr id="3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3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130425"/>
            <a:ext cx="8229600" cy="9144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048000"/>
            <a:ext cx="8229600" cy="91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b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099" y="5088211"/>
            <a:ext cx="3758531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4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78" y="-987"/>
            <a:ext cx="9144000" cy="54864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4559261" cy="369332"/>
          </a:xfrm>
          <a:prstGeom prst="rect">
            <a:avLst/>
          </a:prstGeom>
        </p:spPr>
        <p:txBody>
          <a:bodyPr wrap="none" tIns="0" bIns="0" anchor="ctr" anchorCtr="0">
            <a:spAutoFit/>
          </a:bodyPr>
          <a:lstStyle>
            <a:lvl1pPr algn="l">
              <a:defRPr sz="24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9"/>
            <a:ext cx="8503920" cy="1371600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defRPr sz="2400" b="0">
                <a:latin typeface="+mn-lt"/>
                <a:cs typeface="Arial" pitchFamily="34" charset="0"/>
              </a:defRPr>
            </a:lvl1pPr>
            <a:lvl2pPr>
              <a:buClr>
                <a:srgbClr val="000000"/>
              </a:buClr>
              <a:defRPr sz="2000" b="0">
                <a:latin typeface="+mn-lt"/>
                <a:cs typeface="Arial" pitchFamily="34" charset="0"/>
              </a:defRPr>
            </a:lvl2pPr>
            <a:lvl3pPr>
              <a:buClr>
                <a:srgbClr val="000000"/>
              </a:buClr>
              <a:defRPr sz="2000" b="0">
                <a:latin typeface="+mn-lt"/>
                <a:cs typeface="Arial" pitchFamily="34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78" y="543596"/>
            <a:ext cx="9144000" cy="0"/>
          </a:xfrm>
          <a:prstGeom prst="line">
            <a:avLst/>
          </a:prstGeom>
          <a:ln w="5080">
            <a:solidFill>
              <a:schemeClr val="accent5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2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04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eaaCatalog/unitOfWork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130425"/>
            <a:ext cx="7772400" cy="1360488"/>
          </a:xfrm>
        </p:spPr>
        <p:txBody>
          <a:bodyPr/>
          <a:lstStyle/>
          <a:p>
            <a:pPr algn="ctr"/>
            <a:r>
              <a:rPr lang="en-US" dirty="0" smtClean="0"/>
              <a:t>SQLAlchemy ORM</a:t>
            </a:r>
          </a:p>
        </p:txBody>
      </p:sp>
      <p:sp>
        <p:nvSpPr>
          <p:cNvPr id="13314" name="Rectangle 5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300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87" y="88667"/>
            <a:ext cx="5546262" cy="369332"/>
          </a:xfrm>
        </p:spPr>
        <p:txBody>
          <a:bodyPr/>
          <a:lstStyle/>
          <a:p>
            <a:r>
              <a:rPr lang="en-US" dirty="0"/>
              <a:t>SQLAlchemy ORM </a:t>
            </a:r>
            <a:r>
              <a:rPr lang="en-US" dirty="0" smtClean="0"/>
              <a:t>[inserting objects]</a:t>
            </a:r>
          </a:p>
        </p:txBody>
      </p:sp>
      <p:sp>
        <p:nvSpPr>
          <p:cNvPr id="36866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69708" y="2161751"/>
            <a:ext cx="4739408" cy="25853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User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'Jeff',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fullname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'Jeff Thompson',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password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'123')</a:t>
            </a:r>
          </a:p>
          <a:p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session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session_factory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session.</a:t>
            </a:r>
            <a:r>
              <a:rPr lang="en-US" b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session.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132114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1. Create a new object and set values.</a:t>
            </a:r>
          </a:p>
        </p:txBody>
      </p:sp>
      <p:cxnSp>
        <p:nvCxnSpPr>
          <p:cNvPr id="5" name="Elbow Connector 4"/>
          <p:cNvCxnSpPr>
            <a:stCxn id="2" idx="2"/>
          </p:cNvCxnSpPr>
          <p:nvPr/>
        </p:nvCxnSpPr>
        <p:spPr>
          <a:xfrm rot="16200000" flipH="1">
            <a:off x="1987838" y="1595951"/>
            <a:ext cx="634425" cy="87630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" y="2971800"/>
            <a:ext cx="2260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2. Create a session.</a:t>
            </a:r>
          </a:p>
        </p:txBody>
      </p:sp>
      <p:cxnSp>
        <p:nvCxnSpPr>
          <p:cNvPr id="8" name="Elbow Connector 7"/>
          <p:cNvCxnSpPr>
            <a:stCxn id="6" idx="2"/>
          </p:cNvCxnSpPr>
          <p:nvPr/>
        </p:nvCxnSpPr>
        <p:spPr>
          <a:xfrm rot="16200000" flipH="1">
            <a:off x="1958946" y="3091061"/>
            <a:ext cx="434332" cy="87291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" y="4114154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3. Add the object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05050" y="4288969"/>
            <a:ext cx="4449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0483" y="5257800"/>
            <a:ext cx="238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4. Commit all changes when ready.</a:t>
            </a:r>
          </a:p>
        </p:txBody>
      </p:sp>
      <p:cxnSp>
        <p:nvCxnSpPr>
          <p:cNvPr id="14" name="Elbow Connector 13"/>
          <p:cNvCxnSpPr>
            <a:stCxn id="12" idx="0"/>
          </p:cNvCxnSpPr>
          <p:nvPr/>
        </p:nvCxnSpPr>
        <p:spPr>
          <a:xfrm rot="5400000" flipH="1" flipV="1">
            <a:off x="1934948" y="4442787"/>
            <a:ext cx="692535" cy="93749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77343" y="5257800"/>
            <a:ext cx="4996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Make as many changes as you wish prior to commit. Some operations will flush pending items to the DB.</a:t>
            </a:r>
          </a:p>
        </p:txBody>
      </p:sp>
    </p:spTree>
    <p:extLst>
      <p:ext uri="{BB962C8B-B14F-4D97-AF65-F5344CB8AC3E}">
        <p14:creationId xmlns:p14="http://schemas.microsoft.com/office/powerpoint/2010/main" val="257998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SQLAlchemy ORM [pending changes]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tracks the state of created and edited objects</a:t>
            </a:r>
            <a:endParaRPr lang="en-US" dirty="0"/>
          </a:p>
        </p:txBody>
      </p:sp>
      <p:sp>
        <p:nvSpPr>
          <p:cNvPr id="36866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90258" y="2418899"/>
            <a:ext cx="4039848" cy="32932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session.</a:t>
            </a:r>
            <a:r>
              <a:rPr lang="en-US" sz="1600" b="1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IdentitySet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([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User(name='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wendy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',...)&gt;,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User(name='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mary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',...)&gt;])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session.</a:t>
            </a:r>
            <a:r>
              <a:rPr lang="en-US" sz="1600" b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dirty</a:t>
            </a:r>
            <a:endParaRPr lang="en-US" sz="1600" b="1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IdentitySet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([])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session.</a:t>
            </a:r>
            <a:r>
              <a:rPr lang="en-US" sz="1600" b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deleted</a:t>
            </a:r>
            <a:endParaRPr lang="en-US" sz="1600" b="1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IdentitySet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([])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session.</a:t>
            </a:r>
            <a:r>
              <a:rPr lang="en-US" sz="1600" b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identity_map</a:t>
            </a:r>
            <a:endParaRPr lang="en-US" sz="1600" b="1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IdentitySet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([...])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4286" y="5976257"/>
            <a:ext cx="2960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dictionary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of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all persistent objects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keyed on their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identity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key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Elbow Connector 16"/>
          <p:cNvCxnSpPr>
            <a:stCxn id="13" idx="0"/>
          </p:cNvCxnSpPr>
          <p:nvPr/>
        </p:nvCxnSpPr>
        <p:spPr>
          <a:xfrm rot="5400000" flipH="1" flipV="1">
            <a:off x="2525486" y="4811486"/>
            <a:ext cx="664028" cy="16655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4286" y="1438449"/>
            <a:ext cx="2797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pending objects recently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added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to the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session</a:t>
            </a:r>
          </a:p>
        </p:txBody>
      </p:sp>
      <p:cxnSp>
        <p:nvCxnSpPr>
          <p:cNvPr id="20" name="Elbow Connector 19"/>
          <p:cNvCxnSpPr/>
          <p:nvPr/>
        </p:nvCxnSpPr>
        <p:spPr>
          <a:xfrm>
            <a:off x="2024742" y="1979187"/>
            <a:ext cx="1665516" cy="569770"/>
          </a:xfrm>
          <a:prstGeom prst="bentConnector3">
            <a:avLst>
              <a:gd name="adj1" fmla="val -3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4286" y="2807790"/>
            <a:ext cx="2313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persistent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objects which currently have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changes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detected</a:t>
            </a:r>
          </a:p>
        </p:txBody>
      </p:sp>
      <p:cxnSp>
        <p:nvCxnSpPr>
          <p:cNvPr id="24" name="Elbow Connector 23"/>
          <p:cNvCxnSpPr>
            <a:stCxn id="22" idx="2"/>
          </p:cNvCxnSpPr>
          <p:nvPr/>
        </p:nvCxnSpPr>
        <p:spPr>
          <a:xfrm rot="16200000" flipH="1">
            <a:off x="2591414" y="2748265"/>
            <a:ext cx="208322" cy="198936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4286" y="4222399"/>
            <a:ext cx="2797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persistent objects that have been marked as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deleted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via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session.delete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22171" y="4550229"/>
            <a:ext cx="4680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7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87" y="88667"/>
            <a:ext cx="5168210" cy="369332"/>
          </a:xfrm>
        </p:spPr>
        <p:txBody>
          <a:bodyPr/>
          <a:lstStyle/>
          <a:p>
            <a:r>
              <a:rPr lang="en-US" dirty="0" smtClean="0"/>
              <a:t>SQLAlchemy ORM [querying data]</a:t>
            </a:r>
          </a:p>
        </p:txBody>
      </p:sp>
      <p:sp>
        <p:nvSpPr>
          <p:cNvPr id="36866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800224" y="1974464"/>
            <a:ext cx="6076835" cy="31393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session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session_factory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users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session.</a:t>
            </a:r>
            <a:r>
              <a:rPr lang="en-US" b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query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). \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filter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(User.name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'Jeff'). \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order_by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User.created.desc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())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 user in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users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print("Email {0} at {1}.".format(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user.name,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user.email_address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 err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07586" y="903383"/>
            <a:ext cx="3536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Create a query based on a model</a:t>
            </a:r>
          </a:p>
        </p:txBody>
      </p:sp>
      <p:cxnSp>
        <p:nvCxnSpPr>
          <p:cNvPr id="5" name="Straight Arrow Connector 4"/>
          <p:cNvCxnSpPr>
            <a:stCxn id="2" idx="2"/>
          </p:cNvCxnSpPr>
          <p:nvPr/>
        </p:nvCxnSpPr>
        <p:spPr>
          <a:xfrm flipH="1">
            <a:off x="4869455" y="1241937"/>
            <a:ext cx="2506338" cy="12588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170320"/>
            <a:ext cx="1800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filter maps to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where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in SQL.</a:t>
            </a:r>
          </a:p>
        </p:txBody>
      </p:sp>
      <p:cxnSp>
        <p:nvCxnSpPr>
          <p:cNvPr id="9" name="Elbow Connector 8"/>
          <p:cNvCxnSpPr>
            <a:stCxn id="6" idx="2"/>
          </p:cNvCxnSpPr>
          <p:nvPr/>
        </p:nvCxnSpPr>
        <p:spPr>
          <a:xfrm rot="16200000" flipH="1">
            <a:off x="1794553" y="1860654"/>
            <a:ext cx="252510" cy="204139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" y="3778786"/>
            <a:ext cx="1800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Can optionally order by columns.</a:t>
            </a:r>
          </a:p>
        </p:txBody>
      </p:sp>
      <p:cxnSp>
        <p:nvCxnSpPr>
          <p:cNvPr id="15" name="Elbow Connector 14"/>
          <p:cNvCxnSpPr>
            <a:stCxn id="11" idx="0"/>
          </p:cNvCxnSpPr>
          <p:nvPr/>
        </p:nvCxnSpPr>
        <p:spPr>
          <a:xfrm rot="5400000" flipH="1" flipV="1">
            <a:off x="1667420" y="2504703"/>
            <a:ext cx="506776" cy="20413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35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SQLAlchemy ORM [querying data]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87" y="752649"/>
            <a:ext cx="8503920" cy="4359178"/>
          </a:xfrm>
        </p:spPr>
        <p:txBody>
          <a:bodyPr/>
          <a:lstStyle/>
          <a:p>
            <a:r>
              <a:rPr lang="en-US" dirty="0" smtClean="0"/>
              <a:t>Reading data can be done via</a:t>
            </a:r>
          </a:p>
          <a:p>
            <a:pPr lvl="1"/>
            <a:r>
              <a:rPr lang="en-US" dirty="0" smtClean="0"/>
              <a:t>iterating the result set</a:t>
            </a:r>
          </a:p>
          <a:p>
            <a:pPr lvl="1"/>
            <a:r>
              <a:rPr lang="en-US" dirty="0" smtClean="0"/>
              <a:t>calling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results.all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dirty="0" smtClean="0"/>
              <a:t>returns a list</a:t>
            </a:r>
          </a:p>
          <a:p>
            <a:pPr lvl="1"/>
            <a:r>
              <a:rPr lang="en-US" dirty="0" smtClean="0"/>
              <a:t>calling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results.one()</a:t>
            </a:r>
          </a:p>
          <a:p>
            <a:pPr lvl="2"/>
            <a:r>
              <a:rPr lang="en-US" dirty="0" smtClean="0"/>
              <a:t>returns the single item or raises an error</a:t>
            </a:r>
          </a:p>
          <a:p>
            <a:pPr lvl="1"/>
            <a:r>
              <a:rPr lang="en-US" dirty="0" smtClean="0"/>
              <a:t>calling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results.scalar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dirty="0" smtClean="0"/>
              <a:t>returns single item as a value</a:t>
            </a:r>
          </a:p>
          <a:p>
            <a:pPr lvl="1"/>
            <a:r>
              <a:rPr lang="en-US" dirty="0" smtClean="0"/>
              <a:t>slicing the result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results[11:20] 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results.count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>
                <a:cs typeface="Consolas" panose="020B0609020204030204" pitchFamily="49" charset="0"/>
              </a:rPr>
              <a:t>returns the number of items in the query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36866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576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87" y="88667"/>
            <a:ext cx="5029262" cy="369332"/>
          </a:xfrm>
        </p:spPr>
        <p:txBody>
          <a:bodyPr/>
          <a:lstStyle/>
          <a:p>
            <a:r>
              <a:rPr lang="en-US" dirty="0" smtClean="0"/>
              <a:t>SQLAlchemy ORM [filtering data]</a:t>
            </a:r>
          </a:p>
        </p:txBody>
      </p:sp>
      <p:sp>
        <p:nvSpPr>
          <p:cNvPr id="36866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047604"/>
              </p:ext>
            </p:extLst>
          </p:nvPr>
        </p:nvGraphicFramePr>
        <p:xfrm>
          <a:off x="231570" y="793218"/>
          <a:ext cx="8637007" cy="58521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1466"/>
                <a:gridCol w="6885541"/>
              </a:tblGrid>
              <a:tr h="380004">
                <a:tc>
                  <a:txBody>
                    <a:bodyPr/>
                    <a:lstStyle/>
                    <a:p>
                      <a:r>
                        <a:rPr lang="en-US" dirty="0" smtClean="0"/>
                        <a:t>SQL 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in SQLAlchemy</a:t>
                      </a:r>
                      <a:endParaRPr lang="en-US" dirty="0"/>
                    </a:p>
                  </a:txBody>
                  <a:tcPr/>
                </a:tc>
              </a:tr>
              <a:tr h="380004">
                <a:tc>
                  <a:txBody>
                    <a:bodyPr/>
                    <a:lstStyle/>
                    <a:p>
                      <a:r>
                        <a:rPr lang="en-US" smtClean="0"/>
                        <a:t>equals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query.filter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(User.name</a:t>
                      </a:r>
                      <a:r>
                        <a:rPr lang="en-US" sz="1600" b="1" dirty="0" smtClean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ed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')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80004">
                <a:tc>
                  <a:txBody>
                    <a:bodyPr/>
                    <a:lstStyle/>
                    <a:p>
                      <a:r>
                        <a:rPr lang="en-US" smtClean="0"/>
                        <a:t>not equals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query.filter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(User.name </a:t>
                      </a:r>
                      <a:r>
                        <a:rPr lang="en-US" sz="1600" b="1" dirty="0" smtClean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!=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ed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')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80004">
                <a:tc>
                  <a:txBody>
                    <a:bodyPr/>
                    <a:lstStyle/>
                    <a:p>
                      <a:r>
                        <a:rPr lang="en-US" smtClean="0"/>
                        <a:t>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query.filter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User.name.</a:t>
                      </a:r>
                      <a:r>
                        <a:rPr lang="en-US" sz="1600" b="1" dirty="0" err="1" smtClean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like</a:t>
                      </a:r>
                      <a:r>
                        <a:rPr lang="en-US" sz="1600" b="1" dirty="0" smtClean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('%</a:t>
                      </a:r>
                      <a:r>
                        <a:rPr lang="en-US" sz="1600" b="1" dirty="0" err="1" smtClean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ed</a:t>
                      </a:r>
                      <a:r>
                        <a:rPr lang="en-US" sz="1600" b="1" dirty="0" smtClean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%')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80004">
                <a:tc>
                  <a:txBody>
                    <a:bodyPr/>
                    <a:lstStyle/>
                    <a:p>
                      <a:r>
                        <a:rPr lang="en-US" dirty="0" smtClean="0"/>
                        <a:t>IN (values)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query.filter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(User.name.</a:t>
                      </a:r>
                      <a:r>
                        <a:rPr lang="en-US" sz="1600" b="1" dirty="0" smtClean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in_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(['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ed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', '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wendy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', 'jack']))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936997">
                <a:tc>
                  <a:txBody>
                    <a:bodyPr/>
                    <a:lstStyle/>
                    <a:p>
                      <a:r>
                        <a:rPr lang="en-US" smtClean="0"/>
                        <a:t>IN (subquery)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query.filter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(User.name.</a:t>
                      </a:r>
                      <a:r>
                        <a:rPr lang="en-US" sz="1600" b="1" dirty="0" smtClean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in_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        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b="1" dirty="0" err="1" smtClean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session.query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(User.name).filter(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User.name.like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('%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ed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%'))</a:t>
                      </a:r>
                    </a:p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80004">
                <a:tc>
                  <a:txBody>
                    <a:bodyPr/>
                    <a:lstStyle/>
                    <a:p>
                      <a:r>
                        <a:rPr lang="en-US" smtClean="0"/>
                        <a:t>NOT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query.filter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b="1" dirty="0" smtClean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User.name.</a:t>
                      </a:r>
                      <a:r>
                        <a:rPr lang="en-US" sz="1600" b="1" dirty="0" smtClean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in_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(['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ed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', '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wendy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', 'jack']))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80004">
                <a:tc>
                  <a:txBody>
                    <a:bodyPr/>
                    <a:lstStyle/>
                    <a:p>
                      <a:r>
                        <a:rPr lang="en-US" smtClean="0"/>
                        <a:t>IS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query.filter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(User.name</a:t>
                      </a:r>
                      <a:r>
                        <a:rPr lang="en-US" sz="1600" b="1" dirty="0" smtClean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None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80004">
                <a:tc>
                  <a:txBody>
                    <a:bodyPr/>
                    <a:lstStyle/>
                    <a:p>
                      <a:r>
                        <a:rPr lang="en-US" smtClean="0"/>
                        <a:t>IS 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query.filter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(User.name </a:t>
                      </a:r>
                      <a:r>
                        <a:rPr lang="en-US" sz="1600" b="1" dirty="0" smtClean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!= None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655898">
                <a:tc>
                  <a:txBody>
                    <a:bodyPr/>
                    <a:lstStyle/>
                    <a:p>
                      <a:r>
                        <a:rPr lang="en-US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query.filter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b="1" dirty="0" smtClean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and_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User.name == '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ed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',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User.fullname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'Ed Jones'))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80004">
                <a:tc>
                  <a:txBody>
                    <a:bodyPr/>
                    <a:lstStyle/>
                    <a:p>
                      <a:r>
                        <a:rPr lang="en-US" smtClean="0"/>
                        <a:t>AND (implicit)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query</a:t>
                      </a:r>
                      <a:r>
                        <a:rPr lang="en-US" sz="1600" b="1" dirty="0" err="1" smtClean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.filter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(User.name == '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ed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')</a:t>
                      </a:r>
                    </a:p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</a:t>
                      </a:r>
                      <a:r>
                        <a:rPr lang="en-US" sz="1600" b="1" dirty="0" smtClean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.filter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User.fullname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'Ed Jones')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80004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query.filter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b="1" dirty="0" smtClean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or_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(User.name == '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ed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', User.name == '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wendy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'))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12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87" y="88667"/>
            <a:ext cx="4891404" cy="369332"/>
          </a:xfrm>
        </p:spPr>
        <p:txBody>
          <a:bodyPr/>
          <a:lstStyle/>
          <a:p>
            <a:r>
              <a:rPr lang="en-US" dirty="0" smtClean="0"/>
              <a:t>SQLAlchemy ORM [transactions]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42587" y="752649"/>
            <a:ext cx="8503920" cy="745645"/>
          </a:xfrm>
        </p:spPr>
        <p:txBody>
          <a:bodyPr/>
          <a:lstStyle/>
          <a:p>
            <a:r>
              <a:rPr lang="en-US" dirty="0" smtClean="0"/>
              <a:t>Session manages the transaction</a:t>
            </a:r>
            <a:endParaRPr lang="en-US" dirty="0"/>
          </a:p>
        </p:txBody>
      </p:sp>
      <p:sp>
        <p:nvSpPr>
          <p:cNvPr id="36866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343173" y="2525307"/>
            <a:ext cx="7403334" cy="25853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session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session_factory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try: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user =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session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.query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(User).filter(User.id==42).one()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user.visit_count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+= 1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call_other_method_which_may_fail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session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except: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session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rollback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2587" y="1792944"/>
            <a:ext cx="370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On success, user 42 will be updated. </a:t>
            </a:r>
          </a:p>
        </p:txBody>
      </p:sp>
      <p:cxnSp>
        <p:nvCxnSpPr>
          <p:cNvPr id="4" name="Elbow Connector 3"/>
          <p:cNvCxnSpPr/>
          <p:nvPr/>
        </p:nvCxnSpPr>
        <p:spPr>
          <a:xfrm rot="16200000" flipH="1">
            <a:off x="79526" y="2664014"/>
            <a:ext cx="2280150" cy="1161247"/>
          </a:xfrm>
          <a:prstGeom prst="bentConnector3">
            <a:avLst>
              <a:gd name="adj1" fmla="val 1007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94053" y="5849957"/>
            <a:ext cx="4538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On error, user 42 will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not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be updated.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415229" y="5288096"/>
            <a:ext cx="0" cy="4618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67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87" y="88667"/>
            <a:ext cx="4991175" cy="369332"/>
          </a:xfrm>
        </p:spPr>
        <p:txBody>
          <a:bodyPr/>
          <a:lstStyle/>
          <a:p>
            <a:r>
              <a:rPr lang="en-US" dirty="0"/>
              <a:t>SQLAlchemy ORM </a:t>
            </a:r>
            <a:r>
              <a:rPr lang="en-US" dirty="0" smtClean="0"/>
              <a:t>[relationships]</a:t>
            </a:r>
          </a:p>
        </p:txBody>
      </p:sp>
      <p:sp>
        <p:nvSpPr>
          <p:cNvPr id="36866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30473" y="1310964"/>
            <a:ext cx="6121895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User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Base ):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__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tablename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__ = 'users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'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id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Column(Integer,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primary_key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=True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addresses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relationship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("Address", </a:t>
            </a:r>
            <a:endParaRPr lang="en-US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order_by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="Address.id",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backref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="user")</a:t>
            </a:r>
            <a:endParaRPr lang="en-US" sz="1600" b="1" dirty="0" smtClean="0">
              <a:latin typeface="Consolas" pitchFamily="49" charset="0"/>
              <a:cs typeface="Consolas" pitchFamily="49" charset="0"/>
            </a:endParaRPr>
          </a:p>
          <a:p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(Base):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__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tablename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__ = 'addresses'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id =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Column(Integer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primary_key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=True)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email_address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Column(String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user_id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Column(Integer, </a:t>
            </a:r>
            <a:r>
              <a:rPr lang="en-US" sz="1600" b="1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('users.id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')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user = </a:t>
            </a:r>
            <a:r>
              <a:rPr lang="en-US" sz="16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relationship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("User", </a:t>
            </a:r>
            <a:endParaRPr lang="en-US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backref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backref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('addresses',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order_by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=id))</a:t>
            </a:r>
            <a:endParaRPr lang="en-US" sz="16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587" y="936433"/>
            <a:ext cx="3492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ForeignKey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controls DB constraints at the ORM level.</a:t>
            </a:r>
          </a:p>
        </p:txBody>
      </p:sp>
      <p:cxnSp>
        <p:nvCxnSpPr>
          <p:cNvPr id="5" name="Elbow Connector 4"/>
          <p:cNvCxnSpPr/>
          <p:nvPr/>
        </p:nvCxnSpPr>
        <p:spPr>
          <a:xfrm rot="16200000" flipH="1">
            <a:off x="339394" y="2139398"/>
            <a:ext cx="2776254" cy="1405904"/>
          </a:xfrm>
          <a:prstGeom prst="bentConnector3">
            <a:avLst>
              <a:gd name="adj1" fmla="val 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13543" y="5938091"/>
            <a:ext cx="5255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relationship links in-memory models together via DB foreign keys.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340646" y="5244029"/>
            <a:ext cx="0" cy="738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5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87" y="88667"/>
            <a:ext cx="6738448" cy="369332"/>
          </a:xfrm>
        </p:spPr>
        <p:txBody>
          <a:bodyPr/>
          <a:lstStyle/>
          <a:p>
            <a:r>
              <a:rPr lang="en-US" dirty="0"/>
              <a:t>SQLAlchemy ORM </a:t>
            </a:r>
            <a:r>
              <a:rPr lang="en-US" dirty="0" smtClean="0"/>
              <a:t>[relationships and objects]</a:t>
            </a:r>
          </a:p>
        </p:txBody>
      </p:sp>
      <p:sp>
        <p:nvSpPr>
          <p:cNvPr id="36866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23721" y="1310964"/>
            <a:ext cx="7428648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session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session_factory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tom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session.query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(User) \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.filter(User.name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== 'Tom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') \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.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one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tom.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addresses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(Address(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email_address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='tom@yahoo.com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')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session.commit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sz="16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3721" y="4726237"/>
            <a:ext cx="4549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Modifying the related collection will implicitly insert objects in the Addresses table.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38959" y="3139807"/>
            <a:ext cx="0" cy="14211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6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87" y="88667"/>
            <a:ext cx="4878771" cy="369332"/>
          </a:xfrm>
        </p:spPr>
        <p:txBody>
          <a:bodyPr/>
          <a:lstStyle/>
          <a:p>
            <a:r>
              <a:rPr lang="en-US" dirty="0"/>
              <a:t>SQLAlchemy ORM </a:t>
            </a:r>
            <a:r>
              <a:rPr lang="en-US" dirty="0" smtClean="0"/>
              <a:t>[lazy loading]</a:t>
            </a:r>
          </a:p>
        </p:txBody>
      </p:sp>
      <p:sp>
        <p:nvSpPr>
          <p:cNvPr id="36866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71162" y="1299947"/>
            <a:ext cx="5277080" cy="32932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session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session_factory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tom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session.query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(User) \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.filter(User.name == 'Tom') \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.</a:t>
            </a:r>
            <a:r>
              <a:rPr lang="en-US" sz="16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one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SQL emitted to the server: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SELECT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* FROM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users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WHERE name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?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address_count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len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tom.</a:t>
            </a:r>
            <a:r>
              <a:rPr lang="en-US" sz="1600" b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addresses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SQL emitted to the server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SELECT * FROM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addresses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?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user_id</a:t>
            </a:r>
            <a:endParaRPr lang="en-US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587" y="1167788"/>
            <a:ext cx="2533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Initial query returns user tom with a SQL query.</a:t>
            </a:r>
          </a:p>
        </p:txBody>
      </p:sp>
      <p:cxnSp>
        <p:nvCxnSpPr>
          <p:cNvPr id="5" name="Elbow Connector 4"/>
          <p:cNvCxnSpPr>
            <a:stCxn id="3" idx="2"/>
          </p:cNvCxnSpPr>
          <p:nvPr/>
        </p:nvCxnSpPr>
        <p:spPr>
          <a:xfrm rot="16200000" flipH="1">
            <a:off x="1597941" y="1664041"/>
            <a:ext cx="1420295" cy="159733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2587" y="5433261"/>
            <a:ext cx="3580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Accessing a navigational field issues a second query to pull in all the addresses.</a:t>
            </a:r>
          </a:p>
        </p:txBody>
      </p:sp>
      <p:cxnSp>
        <p:nvCxnSpPr>
          <p:cNvPr id="10" name="Elbow Connector 9"/>
          <p:cNvCxnSpPr/>
          <p:nvPr/>
        </p:nvCxnSpPr>
        <p:spPr>
          <a:xfrm rot="5400000" flipH="1" flipV="1">
            <a:off x="1885725" y="4234258"/>
            <a:ext cx="1059565" cy="13384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29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87" y="88667"/>
            <a:ext cx="5124031" cy="369332"/>
          </a:xfrm>
        </p:spPr>
        <p:txBody>
          <a:bodyPr/>
          <a:lstStyle/>
          <a:p>
            <a:r>
              <a:rPr lang="en-US" dirty="0"/>
              <a:t>SQLAlchemy ORM </a:t>
            </a:r>
            <a:r>
              <a:rPr lang="en-US" dirty="0" smtClean="0"/>
              <a:t>[eager loading]</a:t>
            </a:r>
          </a:p>
        </p:txBody>
      </p:sp>
      <p:sp>
        <p:nvSpPr>
          <p:cNvPr id="36866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75412" y="903339"/>
            <a:ext cx="7039780" cy="4278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session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session_factory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tom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session.query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(User)   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.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options(</a:t>
            </a:r>
            <a:r>
              <a:rPr lang="en-US" sz="1600" b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joinedload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User.addresses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.\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.filter(User.name == 'Tom')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.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SQL emitted to the server:</a:t>
            </a:r>
          </a:p>
          <a:p>
            <a:endParaRPr lang="en-US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SELECT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* FROM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users </a:t>
            </a:r>
            <a:endParaRPr lang="en-US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LEFT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OUTER JOIN addresses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users.id =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addresses.user_id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WHERE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users.name = ? ORDER BY addresses_1.id</a:t>
            </a:r>
            <a:endParaRPr lang="en-US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address_count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len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tom.addresses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SQL emitted to the server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none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1523" y="5398265"/>
            <a:ext cx="5772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US" sz="1600" b="1" dirty="0" err="1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joinedload</a:t>
            </a:r>
            <a:r>
              <a:rPr lang="en-US" sz="16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option allows us to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eager load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addresses.</a:t>
            </a:r>
          </a:p>
        </p:txBody>
      </p:sp>
      <p:cxnSp>
        <p:nvCxnSpPr>
          <p:cNvPr id="7" name="Elbow Connector 6"/>
          <p:cNvCxnSpPr/>
          <p:nvPr/>
        </p:nvCxnSpPr>
        <p:spPr>
          <a:xfrm rot="5400000" flipH="1" flipV="1">
            <a:off x="-110168" y="2544897"/>
            <a:ext cx="3547431" cy="2115238"/>
          </a:xfrm>
          <a:prstGeom prst="bentConnector3">
            <a:avLst>
              <a:gd name="adj1" fmla="val 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82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87" y="88667"/>
            <a:ext cx="1685270" cy="369332"/>
          </a:xfrm>
        </p:spPr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242587" y="752649"/>
            <a:ext cx="8503920" cy="5328662"/>
          </a:xfrm>
        </p:spPr>
        <p:txBody>
          <a:bodyPr/>
          <a:lstStyle/>
          <a:p>
            <a:r>
              <a:rPr lang="en-US" dirty="0" smtClean="0"/>
              <a:t>Learn what ORMs have to offer over the basic DB-API</a:t>
            </a:r>
          </a:p>
          <a:p>
            <a:r>
              <a:rPr lang="en-US" dirty="0" smtClean="0"/>
              <a:t>Use SQLAlchemy's ORM to work with data at the object level</a:t>
            </a:r>
          </a:p>
          <a:p>
            <a:r>
              <a:rPr lang="en-US" dirty="0" smtClean="0"/>
              <a:t>Define schemas with the ORM model</a:t>
            </a:r>
          </a:p>
          <a:p>
            <a:r>
              <a:rPr lang="en-US" dirty="0" smtClean="0"/>
              <a:t>Map custom classes to DB tables via the ORM</a:t>
            </a:r>
          </a:p>
          <a:p>
            <a:r>
              <a:rPr lang="en-US" dirty="0" smtClean="0"/>
              <a:t>Create relationships between related model objects</a:t>
            </a:r>
          </a:p>
          <a:p>
            <a:r>
              <a:rPr lang="en-US" dirty="0" smtClean="0"/>
              <a:t>Work with DB transactions</a:t>
            </a:r>
          </a:p>
          <a:p>
            <a:r>
              <a:rPr lang="en-US" dirty="0" smtClean="0"/>
              <a:t>Use lazy and eager loading to enhance performance</a:t>
            </a:r>
          </a:p>
        </p:txBody>
      </p:sp>
      <p:sp>
        <p:nvSpPr>
          <p:cNvPr id="14338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87" y="88667"/>
            <a:ext cx="5452455" cy="369332"/>
          </a:xfrm>
        </p:spPr>
        <p:txBody>
          <a:bodyPr/>
          <a:lstStyle/>
          <a:p>
            <a:r>
              <a:rPr lang="en-US" dirty="0"/>
              <a:t>SQLAlchemy ORM </a:t>
            </a:r>
            <a:r>
              <a:rPr lang="en-US" dirty="0" smtClean="0"/>
              <a:t>[deleting objects]</a:t>
            </a:r>
          </a:p>
        </p:txBody>
      </p:sp>
      <p:sp>
        <p:nvSpPr>
          <p:cNvPr id="36866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75412" y="903339"/>
            <a:ext cx="7039780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session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session_factory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tom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session.query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(User)   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.filter(User.name == 'Tom')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.one()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session.</a:t>
            </a:r>
            <a:r>
              <a:rPr lang="en-US" sz="1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tom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) # leaves tom's addresses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75412" y="4140451"/>
            <a:ext cx="703978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User(Base):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addresses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relationship("Address",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backref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='user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',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cascade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="all, delete, delete-orphan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session.</a:t>
            </a:r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tom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 #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removes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tom's addresses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944" y="3098026"/>
            <a:ext cx="648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Without redefining our relationship, tom's addresses will remain.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75402" y="2809301"/>
            <a:ext cx="0" cy="249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8130" y="6037243"/>
            <a:ext cx="7491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We can specify a cascading delete on one-to-many relationships to simplify this.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216048" y="5012675"/>
            <a:ext cx="0" cy="997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93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242587" y="752648"/>
            <a:ext cx="8503920" cy="5438831"/>
          </a:xfrm>
        </p:spPr>
        <p:txBody>
          <a:bodyPr/>
          <a:lstStyle/>
          <a:p>
            <a:r>
              <a:rPr lang="en-US" dirty="0" smtClean="0"/>
              <a:t>ORMs allow us to work at a high level than pure SQL</a:t>
            </a:r>
            <a:endParaRPr lang="en-US" dirty="0"/>
          </a:p>
          <a:p>
            <a:r>
              <a:rPr lang="en-US" dirty="0" smtClean="0"/>
              <a:t>SQLAlchemy is the most popular ORM for Python</a:t>
            </a:r>
            <a:endParaRPr lang="en-US" dirty="0"/>
          </a:p>
          <a:p>
            <a:r>
              <a:rPr lang="en-US" dirty="0" smtClean="0"/>
              <a:t>The relationship object creates navigable relationships</a:t>
            </a:r>
            <a:endParaRPr lang="en-US" dirty="0"/>
          </a:p>
          <a:p>
            <a:r>
              <a:rPr lang="en-US" dirty="0" smtClean="0"/>
              <a:t>We perform CRUD </a:t>
            </a:r>
            <a:r>
              <a:rPr lang="en-US" smtClean="0"/>
              <a:t>with ORM</a:t>
            </a:r>
            <a:endParaRPr lang="en-US" dirty="0"/>
          </a:p>
          <a:p>
            <a:r>
              <a:rPr lang="en-US" dirty="0" smtClean="0"/>
              <a:t>SQLAlchemy always uses transactions</a:t>
            </a:r>
            <a:endParaRPr lang="en-US" dirty="0"/>
          </a:p>
          <a:p>
            <a:r>
              <a:rPr lang="en-US" dirty="0" smtClean="0"/>
              <a:t>Be aware of when lazy loading is used and add eager loading as needed</a:t>
            </a:r>
            <a:endParaRPr lang="en-US" dirty="0"/>
          </a:p>
        </p:txBody>
      </p:sp>
      <p:sp>
        <p:nvSpPr>
          <p:cNvPr id="36866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941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6720290" y="5404419"/>
            <a:ext cx="1652530" cy="125747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MS SQL Server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2506533" y="5404419"/>
            <a:ext cx="1652530" cy="125747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Oracle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4613411" y="5404419"/>
            <a:ext cx="1652530" cy="125747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MySQL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399655" y="5404419"/>
            <a:ext cx="1652530" cy="125747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SQLite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1049650" y="4979623"/>
            <a:ext cx="352540" cy="506372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Down Arrow 55"/>
          <p:cNvSpPr/>
          <p:nvPr/>
        </p:nvSpPr>
        <p:spPr>
          <a:xfrm>
            <a:off x="3174576" y="4979623"/>
            <a:ext cx="352540" cy="506372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Down Arrow 56"/>
          <p:cNvSpPr/>
          <p:nvPr/>
        </p:nvSpPr>
        <p:spPr>
          <a:xfrm>
            <a:off x="5287767" y="5002805"/>
            <a:ext cx="352540" cy="506372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Down Arrow 57"/>
          <p:cNvSpPr/>
          <p:nvPr/>
        </p:nvSpPr>
        <p:spPr>
          <a:xfrm>
            <a:off x="7354802" y="5002805"/>
            <a:ext cx="352540" cy="506372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341" name="Group 14340"/>
          <p:cNvGrpSpPr/>
          <p:nvPr/>
        </p:nvGrpSpPr>
        <p:grpSpPr>
          <a:xfrm>
            <a:off x="6762134" y="3994999"/>
            <a:ext cx="1523376" cy="1017571"/>
            <a:chOff x="6696032" y="3653478"/>
            <a:chExt cx="1523376" cy="1017571"/>
          </a:xfrm>
        </p:grpSpPr>
        <p:grpSp>
          <p:nvGrpSpPr>
            <p:cNvPr id="51" name="Group 50"/>
            <p:cNvGrpSpPr/>
            <p:nvPr/>
          </p:nvGrpSpPr>
          <p:grpSpPr>
            <a:xfrm>
              <a:off x="6696032" y="4121588"/>
              <a:ext cx="1523376" cy="549461"/>
              <a:chOff x="165026" y="1828888"/>
              <a:chExt cx="2126483" cy="549461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165026" y="1828888"/>
                <a:ext cx="2126483" cy="54946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65027" y="1890273"/>
                <a:ext cx="19918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pymssql</a:t>
                </a:r>
              </a:p>
            </p:txBody>
          </p:sp>
        </p:grpSp>
        <p:sp>
          <p:nvSpPr>
            <p:cNvPr id="52" name="Down Arrow 51"/>
            <p:cNvSpPr/>
            <p:nvPr/>
          </p:nvSpPr>
          <p:spPr>
            <a:xfrm>
              <a:off x="7281450" y="3653478"/>
              <a:ext cx="352540" cy="506372"/>
            </a:xfrm>
            <a:prstGeom prst="down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4232" y="4007353"/>
            <a:ext cx="1523376" cy="995537"/>
            <a:chOff x="398130" y="3665832"/>
            <a:chExt cx="1523376" cy="995537"/>
          </a:xfrm>
        </p:grpSpPr>
        <p:grpSp>
          <p:nvGrpSpPr>
            <p:cNvPr id="35" name="Group 34"/>
            <p:cNvGrpSpPr/>
            <p:nvPr/>
          </p:nvGrpSpPr>
          <p:grpSpPr>
            <a:xfrm>
              <a:off x="398130" y="4111908"/>
              <a:ext cx="1523376" cy="549461"/>
              <a:chOff x="165026" y="1806854"/>
              <a:chExt cx="2126483" cy="549461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65026" y="1806854"/>
                <a:ext cx="2126483" cy="54946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65027" y="1890273"/>
                <a:ext cx="19918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sqlite3</a:t>
                </a:r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983548" y="3665832"/>
              <a:ext cx="352540" cy="506372"/>
            </a:xfrm>
            <a:prstGeom prst="down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336" name="Group 14335"/>
          <p:cNvGrpSpPr/>
          <p:nvPr/>
        </p:nvGrpSpPr>
        <p:grpSpPr>
          <a:xfrm>
            <a:off x="2573026" y="4007353"/>
            <a:ext cx="1523376" cy="995537"/>
            <a:chOff x="2506924" y="3665832"/>
            <a:chExt cx="1523376" cy="995537"/>
          </a:xfrm>
        </p:grpSpPr>
        <p:grpSp>
          <p:nvGrpSpPr>
            <p:cNvPr id="39" name="Group 38"/>
            <p:cNvGrpSpPr/>
            <p:nvPr/>
          </p:nvGrpSpPr>
          <p:grpSpPr>
            <a:xfrm>
              <a:off x="2506924" y="4111908"/>
              <a:ext cx="1523376" cy="549461"/>
              <a:chOff x="165026" y="1806854"/>
              <a:chExt cx="2126483" cy="549461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5026" y="1806854"/>
                <a:ext cx="2126483" cy="54946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65027" y="1890273"/>
                <a:ext cx="19918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cx_Oracle</a:t>
                </a:r>
                <a:endPara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2" name="Down Arrow 41"/>
            <p:cNvSpPr/>
            <p:nvPr/>
          </p:nvSpPr>
          <p:spPr>
            <a:xfrm>
              <a:off x="3092342" y="3665832"/>
              <a:ext cx="352540" cy="506372"/>
            </a:xfrm>
            <a:prstGeom prst="down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337" name="Group 14336"/>
          <p:cNvGrpSpPr/>
          <p:nvPr/>
        </p:nvGrpSpPr>
        <p:grpSpPr>
          <a:xfrm>
            <a:off x="4667580" y="4008422"/>
            <a:ext cx="1523376" cy="995537"/>
            <a:chOff x="4601478" y="3666901"/>
            <a:chExt cx="1523376" cy="995537"/>
          </a:xfrm>
        </p:grpSpPr>
        <p:grpSp>
          <p:nvGrpSpPr>
            <p:cNvPr id="43" name="Group 42"/>
            <p:cNvGrpSpPr/>
            <p:nvPr/>
          </p:nvGrpSpPr>
          <p:grpSpPr>
            <a:xfrm>
              <a:off x="4601478" y="4112977"/>
              <a:ext cx="1523376" cy="549461"/>
              <a:chOff x="165026" y="1806854"/>
              <a:chExt cx="2126483" cy="549461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65026" y="1806854"/>
                <a:ext cx="2126483" cy="54946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65027" y="1890273"/>
                <a:ext cx="19918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MySQLdb</a:t>
                </a:r>
                <a:endPara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5186896" y="3666901"/>
              <a:ext cx="352540" cy="506372"/>
            </a:xfrm>
            <a:prstGeom prst="down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87" y="88667"/>
            <a:ext cx="4268989" cy="369332"/>
          </a:xfrm>
        </p:spPr>
        <p:txBody>
          <a:bodyPr/>
          <a:lstStyle/>
          <a:p>
            <a:r>
              <a:rPr lang="en-US" dirty="0" smtClean="0"/>
              <a:t>Recall [DB-API Architecture]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1128" y="3092407"/>
            <a:ext cx="8659042" cy="922010"/>
            <a:chOff x="242587" y="5662670"/>
            <a:chExt cx="8659042" cy="1065155"/>
          </a:xfrm>
        </p:grpSpPr>
        <p:sp>
          <p:nvSpPr>
            <p:cNvPr id="2" name="Rectangle 1"/>
            <p:cNvSpPr/>
            <p:nvPr/>
          </p:nvSpPr>
          <p:spPr>
            <a:xfrm>
              <a:off x="242587" y="5662670"/>
              <a:ext cx="8659042" cy="106515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800225" y="5916057"/>
              <a:ext cx="5415823" cy="604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Python DB-API</a:t>
              </a:r>
            </a:p>
          </p:txBody>
        </p:sp>
      </p:grpSp>
      <p:sp>
        <p:nvSpPr>
          <p:cNvPr id="30" name="Down Arrow 29"/>
          <p:cNvSpPr/>
          <p:nvPr/>
        </p:nvSpPr>
        <p:spPr>
          <a:xfrm>
            <a:off x="1049650" y="2643808"/>
            <a:ext cx="352540" cy="506372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6544020" y="1761554"/>
            <a:ext cx="352540" cy="1363903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31128" y="2148375"/>
            <a:ext cx="2126483" cy="549461"/>
            <a:chOff x="165026" y="1806854"/>
            <a:chExt cx="2126483" cy="549461"/>
          </a:xfrm>
        </p:grpSpPr>
        <p:sp>
          <p:nvSpPr>
            <p:cNvPr id="18" name="Rectangle 17"/>
            <p:cNvSpPr/>
            <p:nvPr/>
          </p:nvSpPr>
          <p:spPr>
            <a:xfrm>
              <a:off x="165026" y="1806854"/>
              <a:ext cx="2126483" cy="54946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5027" y="1890273"/>
              <a:ext cx="1991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SQLAlchemy</a:t>
              </a:r>
            </a:p>
          </p:txBody>
        </p:sp>
      </p:grpSp>
      <p:sp>
        <p:nvSpPr>
          <p:cNvPr id="29" name="Down Arrow 28"/>
          <p:cNvSpPr/>
          <p:nvPr/>
        </p:nvSpPr>
        <p:spPr>
          <a:xfrm>
            <a:off x="1052697" y="1720730"/>
            <a:ext cx="352540" cy="506372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1128" y="970261"/>
            <a:ext cx="8659042" cy="880572"/>
            <a:chOff x="165026" y="818115"/>
            <a:chExt cx="8659042" cy="1065155"/>
          </a:xfrm>
        </p:grpSpPr>
        <p:sp>
          <p:nvSpPr>
            <p:cNvPr id="9" name="Rectangle 8"/>
            <p:cNvSpPr/>
            <p:nvPr/>
          </p:nvSpPr>
          <p:spPr>
            <a:xfrm>
              <a:off x="165026" y="818115"/>
              <a:ext cx="8659042" cy="106515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22664" y="1071503"/>
              <a:ext cx="54158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Python applications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558571" y="2262572"/>
            <a:ext cx="1892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Access via ORMs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97926" y="2130717"/>
            <a:ext cx="189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Access directly via DB API &amp; T-SQL</a:t>
            </a:r>
          </a:p>
        </p:txBody>
      </p:sp>
    </p:spTree>
    <p:extLst>
      <p:ext uri="{BB962C8B-B14F-4D97-AF65-F5344CB8AC3E}">
        <p14:creationId xmlns:p14="http://schemas.microsoft.com/office/powerpoint/2010/main" val="24441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2678" y="1719942"/>
            <a:ext cx="8727492" cy="31650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4059381" y="6090893"/>
            <a:ext cx="1002535" cy="636932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384378" y="5826000"/>
            <a:ext cx="352540" cy="338623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87" y="88667"/>
            <a:ext cx="3877856" cy="369332"/>
          </a:xfrm>
        </p:spPr>
        <p:txBody>
          <a:bodyPr/>
          <a:lstStyle/>
          <a:p>
            <a:r>
              <a:rPr lang="en-US" dirty="0"/>
              <a:t>SQLAlchemy </a:t>
            </a:r>
            <a:r>
              <a:rPr lang="en-US" dirty="0" smtClean="0"/>
              <a:t>Architecture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2678" y="5116382"/>
            <a:ext cx="8727492" cy="705160"/>
            <a:chOff x="242587" y="5662670"/>
            <a:chExt cx="8659042" cy="1065155"/>
          </a:xfrm>
        </p:grpSpPr>
        <p:sp>
          <p:nvSpPr>
            <p:cNvPr id="2" name="Rectangle 1"/>
            <p:cNvSpPr/>
            <p:nvPr/>
          </p:nvSpPr>
          <p:spPr>
            <a:xfrm>
              <a:off x="242587" y="5662670"/>
              <a:ext cx="8659042" cy="106515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800225" y="5916057"/>
              <a:ext cx="5415823" cy="462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Python DB-API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5707" y="718055"/>
            <a:ext cx="2126483" cy="549461"/>
            <a:chOff x="165026" y="1806854"/>
            <a:chExt cx="2126483" cy="54946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8" name="Rectangle 17"/>
            <p:cNvSpPr/>
            <p:nvPr/>
          </p:nvSpPr>
          <p:spPr>
            <a:xfrm>
              <a:off x="165026" y="1806854"/>
              <a:ext cx="2126483" cy="549461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1833" y="1890273"/>
              <a:ext cx="191501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SQLAlchemy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>
          <a:xfrm flipH="1">
            <a:off x="162678" y="1267516"/>
            <a:ext cx="283029" cy="452427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572191" y="1267516"/>
            <a:ext cx="6317979" cy="452427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04193" y="1887692"/>
            <a:ext cx="8469694" cy="9018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4193" y="2957265"/>
            <a:ext cx="8469694" cy="176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193" y="1930850"/>
            <a:ext cx="2133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SQLAlchemy ORM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4193" y="2991006"/>
            <a:ext cx="2133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SQLAlchemy Core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18015" y="2100127"/>
            <a:ext cx="3907970" cy="6003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Object Relational Mapper (ORM)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45707" y="3349127"/>
            <a:ext cx="1991819" cy="6003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Schema / Types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617978" y="3349127"/>
            <a:ext cx="1991819" cy="6003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SQL Expressions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790250" y="3338241"/>
            <a:ext cx="3842122" cy="6003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790250" y="4036990"/>
            <a:ext cx="1860921" cy="6003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Connection Pooling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792687" y="4036990"/>
            <a:ext cx="1839686" cy="6003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Dialects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Down Arrow 65"/>
          <p:cNvSpPr/>
          <p:nvPr/>
        </p:nvSpPr>
        <p:spPr>
          <a:xfrm>
            <a:off x="4393698" y="4884977"/>
            <a:ext cx="352540" cy="338623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90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SQLAlchemy ORM [getting started]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SQLAlchemy ORM builds on Core</a:t>
            </a:r>
          </a:p>
          <a:p>
            <a:pPr lvl="1"/>
            <a:r>
              <a:rPr lang="en-US" dirty="0" smtClean="0"/>
              <a:t>so we use many of the same foundational objects</a:t>
            </a:r>
            <a:endParaRPr lang="en-US" dirty="0"/>
          </a:p>
        </p:txBody>
      </p:sp>
      <p:sp>
        <p:nvSpPr>
          <p:cNvPr id="36866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91277" y="2567284"/>
            <a:ext cx="6600866" cy="2031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same as before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from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sqlalchemy import </a:t>
            </a:r>
            <a:r>
              <a:rPr lang="en-US" b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create_engine</a:t>
            </a:r>
            <a:endParaRPr lang="en-US" b="1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memory_db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sqlite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:///:memory:'</a:t>
            </a:r>
          </a:p>
          <a:p>
            <a:endParaRPr lang="en-US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use one engine instance per DB URL.</a:t>
            </a:r>
            <a:endParaRPr lang="en-US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engine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b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create_engine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memory_db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echo=True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6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87" y="88667"/>
            <a:ext cx="6390019" cy="369332"/>
          </a:xfrm>
        </p:spPr>
        <p:txBody>
          <a:bodyPr/>
          <a:lstStyle/>
          <a:p>
            <a:r>
              <a:rPr lang="en-US" dirty="0"/>
              <a:t>SQLAlchemy </a:t>
            </a:r>
            <a:r>
              <a:rPr lang="en-US" dirty="0" smtClean="0"/>
              <a:t>ORM [declaring your schema]</a:t>
            </a:r>
          </a:p>
        </p:txBody>
      </p:sp>
      <p:sp>
        <p:nvSpPr>
          <p:cNvPr id="36866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9962" y="771141"/>
            <a:ext cx="6121895" cy="50167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import sqlalchemy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sqlalchemy.ext.declarative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from sqlalchemy import Column, Integer, String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use one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base instance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per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DB / model hierarchy.</a:t>
            </a:r>
            <a:endParaRPr lang="en-US" sz="16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sqlalchemy.ext.declarative.</a:t>
            </a:r>
            <a:r>
              <a:rPr lang="en-US" sz="1600" b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declarative_base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User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):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__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tablename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__ = 'users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'</a:t>
            </a:r>
          </a:p>
          <a:p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id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Column(Integer,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primary_key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=True)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name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Column(String)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fullname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Column(String)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password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Column(String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):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__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tablename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__ = 'addresses'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id =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Column(Integer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primary_key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=True)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email_address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Column(String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user_id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Column(Integer)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086" y="849086"/>
            <a:ext cx="24166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We need a single common </a:t>
            </a:r>
            <a:r>
              <a:rPr lang="en-US" sz="16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Base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class (created via a factory method)</a:t>
            </a:r>
          </a:p>
        </p:txBody>
      </p:sp>
      <p:cxnSp>
        <p:nvCxnSpPr>
          <p:cNvPr id="5" name="Elbow Connector 4"/>
          <p:cNvCxnSpPr>
            <a:stCxn id="3" idx="2"/>
          </p:cNvCxnSpPr>
          <p:nvPr/>
        </p:nvCxnSpPr>
        <p:spPr>
          <a:xfrm rot="16200000" flipH="1">
            <a:off x="1561867" y="1659837"/>
            <a:ext cx="762467" cy="129540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6200000" flipH="1">
            <a:off x="634517" y="2587184"/>
            <a:ext cx="2689241" cy="1367475"/>
          </a:xfrm>
          <a:prstGeom prst="bentConnector3">
            <a:avLst>
              <a:gd name="adj1" fmla="val 9938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6943" y="6083844"/>
            <a:ext cx="6237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Columns are defined similarly as with the expressions and core model, note they are no longer named explicitly.</a:t>
            </a:r>
          </a:p>
        </p:txBody>
      </p:sp>
    </p:spTree>
    <p:extLst>
      <p:ext uri="{BB962C8B-B14F-4D97-AF65-F5344CB8AC3E}">
        <p14:creationId xmlns:p14="http://schemas.microsoft.com/office/powerpoint/2010/main" val="185605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87" y="88667"/>
            <a:ext cx="6337697" cy="369332"/>
          </a:xfrm>
        </p:spPr>
        <p:txBody>
          <a:bodyPr/>
          <a:lstStyle/>
          <a:p>
            <a:r>
              <a:rPr lang="en-US" dirty="0"/>
              <a:t>SQLAlchemy ORM </a:t>
            </a:r>
            <a:r>
              <a:rPr lang="en-US" dirty="0" smtClean="0"/>
              <a:t>[creating the DB tables]</a:t>
            </a:r>
          </a:p>
        </p:txBody>
      </p:sp>
      <p:sp>
        <p:nvSpPr>
          <p:cNvPr id="36866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5077" y="1391627"/>
            <a:ext cx="660086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import sqlalchemy</a:t>
            </a:r>
          </a:p>
          <a:p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single Base class from before: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Base.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metadata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create_all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(engine)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2095" y="4009093"/>
            <a:ext cx="7826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After declaring the models via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 Base )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we create tables via </a:t>
            </a:r>
            <a:r>
              <a:rPr lang="en-US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metadata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registry.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831771" y="2754086"/>
            <a:ext cx="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4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87" y="88667"/>
            <a:ext cx="5440015" cy="369332"/>
          </a:xfrm>
        </p:spPr>
        <p:txBody>
          <a:bodyPr/>
          <a:lstStyle/>
          <a:p>
            <a:r>
              <a:rPr lang="en-US" dirty="0"/>
              <a:t>SQLAlchemy ORM </a:t>
            </a:r>
            <a:r>
              <a:rPr lang="en-US" dirty="0" smtClean="0"/>
              <a:t>[creating objects]</a:t>
            </a:r>
          </a:p>
        </p:txBody>
      </p:sp>
      <p:sp>
        <p:nvSpPr>
          <p:cNvPr id="36866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68965" y="2197170"/>
            <a:ext cx="4739408" cy="28623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u = </a:t>
            </a:r>
            <a:r>
              <a:rPr lang="en-US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name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'Jeff',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fullname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'Jeff Thompson',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password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'123')</a:t>
            </a:r>
          </a:p>
          <a:p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print( u.name 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prints: Jeff</a:t>
            </a:r>
          </a:p>
          <a:p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print( u.id ) 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prints: None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54630" y="816427"/>
            <a:ext cx="4974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Creating ORM objects is just like regular objects (they support keyword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to boot).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06512" y="1491343"/>
            <a:ext cx="0" cy="63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48874" y="5791200"/>
            <a:ext cx="522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Initially, the primary key is None.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57601" y="5214257"/>
            <a:ext cx="0" cy="5268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34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87" y="88667"/>
            <a:ext cx="4947765" cy="369332"/>
          </a:xfrm>
        </p:spPr>
        <p:txBody>
          <a:bodyPr/>
          <a:lstStyle/>
          <a:p>
            <a:r>
              <a:rPr lang="en-US" dirty="0" smtClean="0"/>
              <a:t>SQLAlchemy ORM [unit of work]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9"/>
            <a:ext cx="8503920" cy="978180"/>
          </a:xfrm>
        </p:spPr>
        <p:txBody>
          <a:bodyPr/>
          <a:lstStyle/>
          <a:p>
            <a:r>
              <a:rPr lang="en-US" dirty="0" smtClean="0"/>
              <a:t>SQLAlchemy uses the </a:t>
            </a:r>
            <a:r>
              <a:rPr lang="en-US" dirty="0" smtClean="0">
                <a:hlinkClick r:id="rId3"/>
              </a:rPr>
              <a:t>unit of work pattern</a:t>
            </a:r>
            <a:endParaRPr lang="en-US" dirty="0" smtClean="0"/>
          </a:p>
          <a:p>
            <a:pPr lvl="1"/>
            <a:r>
              <a:rPr lang="en-US" dirty="0" smtClean="0"/>
              <a:t>managed through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Session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6866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93371" y="2197170"/>
            <a:ext cx="6640286" cy="2031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sqlalchemy.orm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import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sessionmaker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one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session_factory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per engine</a:t>
            </a:r>
          </a:p>
          <a:p>
            <a:r>
              <a:rPr lang="en-US" b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session_factory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sessionmaker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(bind=engine)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session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session_factory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work with session object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90352" y="5138057"/>
            <a:ext cx="2941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Each unit of work is initiated by creating a session object.</a:t>
            </a:r>
          </a:p>
        </p:txBody>
      </p:sp>
      <p:cxnSp>
        <p:nvCxnSpPr>
          <p:cNvPr id="7" name="Elbow Connector 6"/>
          <p:cNvCxnSpPr>
            <a:stCxn id="4" idx="0"/>
          </p:cNvCxnSpPr>
          <p:nvPr/>
        </p:nvCxnSpPr>
        <p:spPr>
          <a:xfrm rot="16200000" flipV="1">
            <a:off x="5186510" y="3663576"/>
            <a:ext cx="1371600" cy="157736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99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FFFFF"/>
      </a:lt1>
      <a:dk2>
        <a:srgbClr val="D8D8D8"/>
      </a:dk2>
      <a:lt2>
        <a:srgbClr val="FFFFFF"/>
      </a:lt2>
      <a:accent1>
        <a:srgbClr val="FFFF00"/>
      </a:accent1>
      <a:accent2>
        <a:srgbClr val="00FFFF"/>
      </a:accent2>
      <a:accent3>
        <a:srgbClr val="00FF00"/>
      </a:accent3>
      <a:accent4>
        <a:srgbClr val="D8D8D8"/>
      </a:accent4>
      <a:accent5>
        <a:srgbClr val="7F7F7F"/>
      </a:accent5>
      <a:accent6>
        <a:srgbClr val="0000FF"/>
      </a:accent6>
      <a:hlink>
        <a:srgbClr val="0000FF"/>
      </a:hlink>
      <a:folHlink>
        <a:srgbClr val="0000FF"/>
      </a:folHlink>
    </a:clrScheme>
    <a:fontScheme name="DevelopMentor Required Font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stealth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M Required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12363</TotalTime>
  <Words>1575</Words>
  <Application>Microsoft Office PowerPoint</Application>
  <PresentationFormat>On-screen Show (4:3)</PresentationFormat>
  <Paragraphs>339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Office Theme</vt:lpstr>
      <vt:lpstr>SQLAlchemy ORM</vt:lpstr>
      <vt:lpstr>Objectives</vt:lpstr>
      <vt:lpstr>Recall [DB-API Architecture]</vt:lpstr>
      <vt:lpstr>SQLAlchemy Architecture</vt:lpstr>
      <vt:lpstr>SQLAlchemy ORM [getting started]</vt:lpstr>
      <vt:lpstr>SQLAlchemy ORM [declaring your schema]</vt:lpstr>
      <vt:lpstr>SQLAlchemy ORM [creating the DB tables]</vt:lpstr>
      <vt:lpstr>SQLAlchemy ORM [creating objects]</vt:lpstr>
      <vt:lpstr>SQLAlchemy ORM [unit of work]</vt:lpstr>
      <vt:lpstr>SQLAlchemy ORM [inserting objects]</vt:lpstr>
      <vt:lpstr>SQLAlchemy ORM [pending changes]</vt:lpstr>
      <vt:lpstr>SQLAlchemy ORM [querying data]</vt:lpstr>
      <vt:lpstr>SQLAlchemy ORM [querying data]</vt:lpstr>
      <vt:lpstr>SQLAlchemy ORM [filtering data]</vt:lpstr>
      <vt:lpstr>SQLAlchemy ORM [transactions]</vt:lpstr>
      <vt:lpstr>SQLAlchemy ORM [relationships]</vt:lpstr>
      <vt:lpstr>SQLAlchemy ORM [relationships and objects]</vt:lpstr>
      <vt:lpstr>SQLAlchemy ORM [lazy loading]</vt:lpstr>
      <vt:lpstr>SQLAlchemy ORM [eager loading]</vt:lpstr>
      <vt:lpstr>SQLAlchemy ORM [deleting objects]</vt:lpstr>
      <vt:lpstr>Summary</vt:lpstr>
    </vt:vector>
  </TitlesOfParts>
  <Company>DevelopMentor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DevelopMentor</dc:title>
  <dc:creator>Michael Kennedy</dc:creator>
  <cp:lastModifiedBy>Kimberly Ferguson</cp:lastModifiedBy>
  <cp:revision>321</cp:revision>
  <cp:lastPrinted>2016-02-09T19:47:23Z</cp:lastPrinted>
  <dcterms:created xsi:type="dcterms:W3CDTF">2011-07-19T03:03:11Z</dcterms:created>
  <dcterms:modified xsi:type="dcterms:W3CDTF">2016-02-12T14:33:04Z</dcterms:modified>
</cp:coreProperties>
</file>