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68" r:id="rId2"/>
    <p:sldId id="340" r:id="rId3"/>
    <p:sldId id="342" r:id="rId4"/>
    <p:sldId id="343" r:id="rId5"/>
    <p:sldId id="331" r:id="rId6"/>
    <p:sldId id="349" r:id="rId7"/>
    <p:sldId id="350" r:id="rId8"/>
    <p:sldId id="351" r:id="rId9"/>
    <p:sldId id="352" r:id="rId10"/>
    <p:sldId id="345" r:id="rId11"/>
    <p:sldId id="346" r:id="rId12"/>
    <p:sldId id="348" r:id="rId13"/>
    <p:sldId id="353" r:id="rId14"/>
    <p:sldId id="347" r:id="rId15"/>
    <p:sldId id="354" r:id="rId16"/>
    <p:sldId id="35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5856"/>
  </p:normalViewPr>
  <p:slideViewPr>
    <p:cSldViewPr snapToGrid="0">
      <p:cViewPr varScale="1">
        <p:scale>
          <a:sx n="39" d="100"/>
          <a:sy n="39" d="100"/>
        </p:scale>
        <p:origin x="48" y="654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rjekker</a:t>
            </a:r>
            <a:r>
              <a:rPr lang="en-US" dirty="0"/>
              <a:t> http://nl.linkedin.com/in/rjekker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Reindert</a:t>
            </a:r>
            <a:r>
              <a:rPr lang="en-US" dirty="0"/>
              <a:t>-Jan Ekker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5" y="4623383"/>
            <a:ext cx="1621734" cy="16276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API Jungle: </a:t>
            </a:r>
            <a:br>
              <a:rPr lang="en-US" dirty="0"/>
            </a:br>
            <a:r>
              <a:rPr lang="en-US" dirty="0"/>
              <a:t>Matplotlib, Pandas and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68472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CCCFCFA-29E3-449C-8865-338E77D30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import </a:t>
            </a:r>
            <a:r>
              <a:rPr lang="en-US" dirty="0" err="1">
                <a:solidFill>
                  <a:schemeClr val="accent5"/>
                </a:solidFill>
              </a:rPr>
              <a:t>matplotlib.pyplot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as </a:t>
            </a:r>
            <a:r>
              <a:rPr lang="en-US" dirty="0" err="1">
                <a:solidFill>
                  <a:schemeClr val="accent2"/>
                </a:solidFill>
              </a:rPr>
              <a:t>plt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</a:rPr>
              <a:t>plt.</a:t>
            </a:r>
            <a:r>
              <a:rPr lang="en-US" dirty="0" err="1">
                <a:solidFill>
                  <a:schemeClr val="accent1"/>
                </a:solidFill>
              </a:rPr>
              <a:t>figure</a:t>
            </a:r>
            <a:r>
              <a:rPr lang="en-US" dirty="0"/>
              <a:t>()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plt.</a:t>
            </a:r>
            <a:r>
              <a:rPr lang="en-US" dirty="0" err="1">
                <a:solidFill>
                  <a:schemeClr val="accent1"/>
                </a:solidFill>
              </a:rPr>
              <a:t>plot</a:t>
            </a:r>
            <a:r>
              <a:rPr lang="en-US" dirty="0"/>
              <a:t>(x, y)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plt.</a:t>
            </a:r>
            <a:r>
              <a:rPr lang="en-US" dirty="0" err="1">
                <a:solidFill>
                  <a:schemeClr val="accent1"/>
                </a:solidFill>
              </a:rPr>
              <a:t>title</a:t>
            </a:r>
            <a:r>
              <a:rPr lang="en-US" dirty="0"/>
              <a:t>("Example title")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plt.</a:t>
            </a:r>
            <a:r>
              <a:rPr lang="en-US" dirty="0" err="1">
                <a:solidFill>
                  <a:schemeClr val="accent1"/>
                </a:solidFill>
              </a:rPr>
              <a:t>show</a:t>
            </a:r>
            <a:r>
              <a:rPr lang="en-US" dirty="0"/>
              <a:t>()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1B605D-923A-4B92-B0E2-64B8F1CE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Pyplot</a:t>
            </a:r>
            <a:endParaRPr lang="en-US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346028-C1B1-4C32-B637-8A0DE94B00F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Stateful: functions affect the active plot</a:t>
            </a:r>
          </a:p>
          <a:p>
            <a:r>
              <a:rPr lang="en-US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plt.figure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()</a:t>
            </a:r>
            <a:r>
              <a:rPr lang="en-US" dirty="0"/>
              <a:t> creates a new plot; </a:t>
            </a:r>
            <a:r>
              <a:rPr lang="en-US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plt.show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()</a:t>
            </a:r>
            <a:r>
              <a:rPr lang="en-US" dirty="0"/>
              <a:t> shows it in a popup</a:t>
            </a:r>
          </a:p>
          <a:p>
            <a:r>
              <a:rPr lang="en-US" dirty="0"/>
              <a:t>Customize the plot with functions like 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title()</a:t>
            </a:r>
          </a:p>
        </p:txBody>
      </p:sp>
    </p:spTree>
    <p:extLst>
      <p:ext uri="{BB962C8B-B14F-4D97-AF65-F5344CB8AC3E}">
        <p14:creationId xmlns:p14="http://schemas.microsoft.com/office/powerpoint/2010/main" val="375934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818690D-3754-4552-A3EB-CBB2F7E63D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fig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ax </a:t>
            </a:r>
            <a:r>
              <a:rPr lang="en-US" dirty="0"/>
              <a:t>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plt.subplots</a:t>
            </a:r>
            <a:r>
              <a:rPr lang="en-US" dirty="0"/>
              <a:t>(2,3) #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Use subplots() if only 1 plot</a:t>
            </a:r>
          </a:p>
          <a:p>
            <a:r>
              <a:rPr lang="en-US" dirty="0">
                <a:solidFill>
                  <a:schemeClr val="accent1"/>
                </a:solidFill>
              </a:rPr>
              <a:t>ax[</a:t>
            </a:r>
            <a:r>
              <a:rPr lang="en-US" dirty="0"/>
              <a:t>0</a:t>
            </a:r>
            <a:r>
              <a:rPr lang="en-US" dirty="0">
                <a:solidFill>
                  <a:schemeClr val="accent1"/>
                </a:solidFill>
              </a:rPr>
              <a:t>]</a:t>
            </a:r>
            <a:r>
              <a:rPr lang="en-US" dirty="0"/>
              <a:t>.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plot</a:t>
            </a:r>
            <a:r>
              <a:rPr lang="en-US" dirty="0"/>
              <a:t>(x, y)</a:t>
            </a:r>
          </a:p>
          <a:p>
            <a:r>
              <a:rPr lang="en-US" dirty="0">
                <a:solidFill>
                  <a:schemeClr val="accent1"/>
                </a:solidFill>
              </a:rPr>
              <a:t>ax[</a:t>
            </a:r>
            <a:r>
              <a:rPr lang="en-US" dirty="0"/>
              <a:t>0</a:t>
            </a:r>
            <a:r>
              <a:rPr lang="en-US" dirty="0">
                <a:solidFill>
                  <a:schemeClr val="accent1"/>
                </a:solidFill>
              </a:rPr>
              <a:t>]</a:t>
            </a:r>
            <a:r>
              <a:rPr lang="en-US" dirty="0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set_title</a:t>
            </a:r>
            <a:r>
              <a:rPr lang="en-US" dirty="0"/>
              <a:t>("Example title")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7CD15BE-EFBD-4C37-B65F-4ACFE6A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OO Interface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76FC61-56BB-4EB4-A07F-4B82D288733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subplots()</a:t>
            </a:r>
            <a:r>
              <a:rPr lang="en-US" dirty="0"/>
              <a:t> creates a figure and one or more Axis objects</a:t>
            </a:r>
          </a:p>
          <a:p>
            <a:r>
              <a:rPr lang="en-US" dirty="0"/>
              <a:t>Call functions on the exact object you want to affect</a:t>
            </a:r>
          </a:p>
          <a:p>
            <a:r>
              <a:rPr lang="en-US" dirty="0"/>
              <a:t>Function names are slightly different (e.g. </a:t>
            </a:r>
            <a:r>
              <a:rPr lang="en-US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set_title</a:t>
            </a:r>
            <a:r>
              <a:rPr lang="en-US" dirty="0"/>
              <a:t> vs 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title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C5ECEEC-2EFE-4EFE-B9A2-A5EFAE6B3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On a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DataFrame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creates a new figure</a:t>
            </a: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plot</a:t>
            </a:r>
            <a:r>
              <a:rPr lang="en-US" dirty="0"/>
              <a:t>()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On a Series: plots to the active axis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df</a:t>
            </a:r>
            <a:r>
              <a:rPr lang="en-US" dirty="0"/>
              <a:t>[</a:t>
            </a:r>
            <a:r>
              <a:rPr lang="en-US" dirty="0">
                <a:solidFill>
                  <a:schemeClr val="accent2"/>
                </a:solidFill>
              </a:rPr>
              <a:t>'temp'</a:t>
            </a:r>
            <a:r>
              <a:rPr lang="en-US" dirty="0"/>
              <a:t>].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plot</a:t>
            </a:r>
            <a:r>
              <a:rPr lang="en-US" dirty="0"/>
              <a:t>() 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Result? It depends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9F7E8E-6631-4659-B2AC-FAADB77A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plot()</a:t>
            </a:r>
          </a:p>
        </p:txBody>
      </p:sp>
    </p:spTree>
    <p:extLst>
      <p:ext uri="{BB962C8B-B14F-4D97-AF65-F5344CB8AC3E}">
        <p14:creationId xmlns:p14="http://schemas.microsoft.com/office/powerpoint/2010/main" val="191595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C5ECEEC-2EFE-4EFE-B9A2-A5EFAE6B3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Better: call subplots()</a:t>
            </a:r>
          </a:p>
          <a:p>
            <a:r>
              <a:rPr lang="en-US" dirty="0">
                <a:solidFill>
                  <a:schemeClr val="accent1"/>
                </a:solidFill>
              </a:rPr>
              <a:t>fig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ax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plt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subplots</a:t>
            </a:r>
            <a:r>
              <a:rPr lang="en-US" dirty="0"/>
              <a:t>()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And explicitly set the Axis to plot to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df</a:t>
            </a:r>
            <a:r>
              <a:rPr lang="en-US" dirty="0"/>
              <a:t>[</a:t>
            </a:r>
            <a:r>
              <a:rPr lang="en-US" dirty="0">
                <a:solidFill>
                  <a:schemeClr val="accent2"/>
                </a:solidFill>
              </a:rPr>
              <a:t>'temp'</a:t>
            </a:r>
            <a:r>
              <a:rPr lang="en-US" dirty="0"/>
              <a:t>].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plot</a:t>
            </a:r>
            <a:r>
              <a:rPr lang="en-US" dirty="0"/>
              <a:t>(ax=</a:t>
            </a:r>
            <a:r>
              <a:rPr lang="en-US" dirty="0">
                <a:solidFill>
                  <a:schemeClr val="accent1"/>
                </a:solidFill>
              </a:rPr>
              <a:t>ax</a:t>
            </a:r>
            <a:r>
              <a:rPr lang="en-US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9F7E8E-6631-4659-B2AC-FAADB77A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plot()</a:t>
            </a:r>
          </a:p>
        </p:txBody>
      </p:sp>
    </p:spTree>
    <p:extLst>
      <p:ext uri="{BB962C8B-B14F-4D97-AF65-F5344CB8AC3E}">
        <p14:creationId xmlns:p14="http://schemas.microsoft.com/office/powerpoint/2010/main" val="325926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E0E2F0E-C627-4952-BA17-00FE8E8CE2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%matplotlib inline</a:t>
            </a:r>
          </a:p>
          <a:p>
            <a:pPr lvl="1"/>
            <a:r>
              <a:rPr lang="en-US" dirty="0"/>
              <a:t>Does </a:t>
            </a:r>
            <a:r>
              <a:rPr lang="en-US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plt.show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Closes figure immediately</a:t>
            </a:r>
          </a:p>
          <a:p>
            <a:pPr lvl="1"/>
            <a:r>
              <a:rPr lang="en-US" dirty="0"/>
              <a:t>Put all code for a plot in 1 cell</a:t>
            </a:r>
          </a:p>
          <a:p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%matplotlib notebook</a:t>
            </a:r>
          </a:p>
          <a:p>
            <a:pPr lvl="1"/>
            <a:r>
              <a:rPr lang="en-US" dirty="0"/>
              <a:t>Does </a:t>
            </a:r>
            <a:r>
              <a:rPr lang="en-US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plt.show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()</a:t>
            </a:r>
          </a:p>
          <a:p>
            <a:pPr lvl="1"/>
            <a:r>
              <a:rPr lang="en-US" dirty="0"/>
              <a:t>Allows interaction with plots</a:t>
            </a:r>
          </a:p>
          <a:p>
            <a:pPr lvl="1"/>
            <a:r>
              <a:rPr lang="en-US" dirty="0"/>
              <a:t>Don't forget to close interaction</a:t>
            </a:r>
          </a:p>
          <a:p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%matplotlib widget</a:t>
            </a:r>
          </a:p>
          <a:p>
            <a:pPr lvl="1"/>
            <a:r>
              <a:rPr lang="en-US" dirty="0"/>
              <a:t>Interactive backend for </a:t>
            </a:r>
            <a:r>
              <a:rPr lang="en-US" dirty="0" err="1"/>
              <a:t>JupyterLab</a:t>
            </a:r>
            <a:endParaRPr lang="en-US" dirty="0"/>
          </a:p>
          <a:p>
            <a:pPr lvl="1"/>
            <a:r>
              <a:rPr lang="en-US" dirty="0"/>
              <a:t>Similar to notebook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jupyter</a:t>
            </a:r>
            <a:r>
              <a:rPr lang="en-US" dirty="0"/>
              <a:t>-matplotlib on GitHub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DBBB71-6D5F-42EE-803D-DB5061151A8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and</a:t>
            </a:r>
          </a:p>
          <a:p>
            <a:r>
              <a:rPr lang="en-US" dirty="0"/>
              <a:t>Matplotlib:</a:t>
            </a:r>
          </a:p>
          <a:p>
            <a:r>
              <a:rPr lang="en-US" dirty="0"/>
              <a:t>Backends</a:t>
            </a:r>
          </a:p>
        </p:txBody>
      </p:sp>
    </p:spTree>
    <p:extLst>
      <p:ext uri="{BB962C8B-B14F-4D97-AF65-F5344CB8AC3E}">
        <p14:creationId xmlns:p14="http://schemas.microsoft.com/office/powerpoint/2010/main" val="301540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964F591-5C8A-423D-B2B1-CDDC63DD0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%matplotlib notebook</a:t>
            </a:r>
          </a:p>
          <a:p>
            <a:r>
              <a:rPr lang="en-US" dirty="0"/>
              <a:t>import </a:t>
            </a:r>
            <a:r>
              <a:rPr lang="en-US" dirty="0" err="1">
                <a:solidFill>
                  <a:schemeClr val="accent5"/>
                </a:solidFill>
              </a:rPr>
              <a:t>matplotlib.pyplot</a:t>
            </a:r>
            <a:r>
              <a:rPr lang="en-US" dirty="0"/>
              <a:t> as </a:t>
            </a:r>
            <a:r>
              <a:rPr lang="en-US" dirty="0" err="1">
                <a:solidFill>
                  <a:schemeClr val="accent2"/>
                </a:solidFill>
              </a:rPr>
              <a:t>plt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fig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ax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/>
                </a:solidFill>
              </a:rPr>
              <a:t>plt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/>
                </a:solidFill>
              </a:rPr>
              <a:t>subplots</a:t>
            </a:r>
            <a:r>
              <a:rPr lang="en-US" dirty="0"/>
              <a:t>()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A3F3BF-CC5B-4223-8107-5E386FE0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Before Plotting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3A180FE-B543-4502-9393-9DFE615771A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Set the backend before importing matplotlib</a:t>
            </a:r>
          </a:p>
          <a:p>
            <a:r>
              <a:rPr lang="en-US" dirty="0"/>
              <a:t>Import </a:t>
            </a:r>
            <a:r>
              <a:rPr lang="en-US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pyplot</a:t>
            </a:r>
            <a:r>
              <a:rPr lang="en-US" dirty="0"/>
              <a:t> as </a:t>
            </a:r>
            <a:r>
              <a:rPr lang="en-US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plt</a:t>
            </a:r>
            <a:endParaRPr lang="en-US" dirty="0">
              <a:solidFill>
                <a:schemeClr val="accent2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en-US" dirty="0"/>
              <a:t>Call 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subplots() </a:t>
            </a:r>
            <a:r>
              <a:rPr lang="en-US" dirty="0"/>
              <a:t>to create Figure, Axis</a:t>
            </a:r>
          </a:p>
        </p:txBody>
      </p:sp>
    </p:spTree>
    <p:extLst>
      <p:ext uri="{BB962C8B-B14F-4D97-AF65-F5344CB8AC3E}">
        <p14:creationId xmlns:p14="http://schemas.microsoft.com/office/powerpoint/2010/main" val="280472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2083EEA-A9C1-4C3A-B217-C12B17187E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fig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ax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/>
                </a:solidFill>
              </a:rPr>
              <a:t>plt</a:t>
            </a:r>
            <a:r>
              <a:rPr lang="en-US" err="1"/>
              <a:t>.</a:t>
            </a: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subplots</a:t>
            </a:r>
            <a:r>
              <a:rPr lang="en-US"/>
              <a:t>()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df.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plot</a:t>
            </a:r>
            <a:r>
              <a:rPr lang="en-US" dirty="0"/>
              <a:t>(ax=</a:t>
            </a:r>
            <a:r>
              <a:rPr lang="en-US" dirty="0">
                <a:solidFill>
                  <a:schemeClr val="accent1"/>
                </a:solidFill>
              </a:rPr>
              <a:t>ax, </a:t>
            </a:r>
            <a:r>
              <a:rPr lang="en-US" dirty="0"/>
              <a:t>title=</a:t>
            </a:r>
            <a:r>
              <a:rPr lang="en-US" dirty="0">
                <a:solidFill>
                  <a:schemeClr val="accent5"/>
                </a:solidFill>
              </a:rPr>
              <a:t>"My plot"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ax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axhline</a:t>
            </a:r>
            <a:r>
              <a:rPr lang="en-US" dirty="0"/>
              <a:t>(..)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35084D-3487-4503-B048-1A8D46FB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Plotting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9735943-3879-4D32-A827-A1F82D58028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Use pandas for basic plotting and customization</a:t>
            </a:r>
          </a:p>
          <a:p>
            <a:r>
              <a:rPr lang="en-US" dirty="0"/>
              <a:t>Explicitly set the Axis in the call to plot()</a:t>
            </a:r>
          </a:p>
          <a:p>
            <a:r>
              <a:rPr lang="en-US" dirty="0"/>
              <a:t>Use matplotlib OO API for advanced operations; don't use </a:t>
            </a:r>
            <a:r>
              <a:rPr lang="en-US" dirty="0" err="1"/>
              <a:t>pyplot</a:t>
            </a:r>
            <a:endParaRPr lang="en-US" dirty="0"/>
          </a:p>
          <a:p>
            <a:r>
              <a:rPr lang="en-US" dirty="0"/>
              <a:t>Put all code for a plot in a single notebook cell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3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Pyplot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Backends</a:t>
            </a:r>
          </a:p>
          <a:p>
            <a:pPr marL="0" indent="0">
              <a:buNone/>
            </a:pPr>
            <a:r>
              <a:rPr lang="en-US" dirty="0"/>
              <a:t>The matplotlib OO API</a:t>
            </a:r>
          </a:p>
          <a:p>
            <a:pPr marL="0" indent="0">
              <a:buNone/>
            </a:pPr>
            <a:r>
              <a:rPr lang="en-US" dirty="0" err="1"/>
              <a:t>JupyterLab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0222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49A3F30E-6C90-4D39-8F2A-E982DF2479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df.plot</a:t>
            </a:r>
            <a:r>
              <a:rPr lang="en-US" dirty="0"/>
              <a:t>(..., </a:t>
            </a:r>
            <a:r>
              <a:rPr lang="en-US" dirty="0">
                <a:solidFill>
                  <a:schemeClr val="accent1"/>
                </a:solidFill>
              </a:rPr>
              <a:t>title</a:t>
            </a:r>
            <a:r>
              <a:rPr lang="en-US" dirty="0"/>
              <a:t>=</a:t>
            </a:r>
            <a:r>
              <a:rPr lang="en-US" dirty="0">
                <a:solidFill>
                  <a:schemeClr val="accent5"/>
                </a:solidFill>
              </a:rPr>
              <a:t>"Example"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plt.title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"Example 2"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ax.set_title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"Example 3"</a:t>
            </a:r>
            <a:r>
              <a:rPr lang="en-US" dirty="0"/>
              <a:t>)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C29D46-D47F-4533-B0F7-CB48E4BAEF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DataFrame.plot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matplotlib.pyplot</a:t>
            </a:r>
            <a:endParaRPr lang="en-US" dirty="0">
              <a:solidFill>
                <a:schemeClr val="accent2"/>
              </a:solidFill>
              <a:latin typeface="Roboto Mono" pitchFamily="2" charset="0"/>
              <a:ea typeface="Roboto Mono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matplotlib OO</a:t>
            </a:r>
          </a:p>
        </p:txBody>
      </p:sp>
    </p:spTree>
    <p:extLst>
      <p:ext uri="{BB962C8B-B14F-4D97-AF65-F5344CB8AC3E}">
        <p14:creationId xmlns:p14="http://schemas.microsoft.com/office/powerpoint/2010/main" val="7747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1BEDD-680A-4D84-B9E9-86CA8D1E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D6DFADE-40C9-4E3C-959F-6AC97B8C19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  <a:p>
            <a:pPr lvl="1"/>
            <a:r>
              <a:rPr lang="en-US" dirty="0"/>
              <a:t>Other libraries are built on top of this</a:t>
            </a:r>
          </a:p>
          <a:p>
            <a:pPr lvl="1"/>
            <a:r>
              <a:rPr lang="en-US" dirty="0"/>
              <a:t>Pandas 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plot()</a:t>
            </a:r>
            <a:r>
              <a:rPr lang="en-US" dirty="0"/>
              <a:t> calls matplotlib</a:t>
            </a:r>
          </a:p>
          <a:p>
            <a:r>
              <a:rPr lang="en-US" dirty="0"/>
              <a:t>Two matplotlib APIs</a:t>
            </a:r>
          </a:p>
          <a:p>
            <a:pPr lvl="1"/>
            <a:r>
              <a:rPr lang="en-US" dirty="0" err="1"/>
              <a:t>Pyplot</a:t>
            </a:r>
            <a:endParaRPr lang="en-US" dirty="0"/>
          </a:p>
          <a:p>
            <a:pPr lvl="1"/>
            <a:r>
              <a:rPr lang="en-US" dirty="0"/>
              <a:t>Matplotlib OO API: Figure and Axes</a:t>
            </a:r>
          </a:p>
          <a:p>
            <a:pPr lvl="1"/>
            <a:r>
              <a:rPr lang="en-US" dirty="0"/>
              <a:t>Both offer the same functionality</a:t>
            </a:r>
          </a:p>
          <a:p>
            <a:pPr lvl="1"/>
            <a:r>
              <a:rPr lang="en-US" dirty="0"/>
              <a:t>OO is newer and more flexible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962D7F3-28E4-4B2C-924A-A63C76B5A8E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3183629"/>
            <a:ext cx="3773488" cy="905080"/>
          </a:xfrm>
        </p:spPr>
      </p:pic>
    </p:spTree>
    <p:extLst>
      <p:ext uri="{BB962C8B-B14F-4D97-AF65-F5344CB8AC3E}">
        <p14:creationId xmlns:p14="http://schemas.microsoft.com/office/powerpoint/2010/main" val="333046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5E7B9-DCBD-4991-85FF-60A435A2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BAFB06-DFB0-4D03-AFB1-5746A731E4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7364" y="1352549"/>
            <a:ext cx="6776355" cy="5000625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DataFrame.plot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()</a:t>
            </a:r>
          </a:p>
          <a:p>
            <a:pPr lvl="1"/>
            <a:r>
              <a:rPr lang="en-US" dirty="0"/>
              <a:t>Friendly frontend for matplotlib</a:t>
            </a:r>
          </a:p>
          <a:p>
            <a:pPr lvl="1"/>
            <a:r>
              <a:rPr lang="en-US" dirty="0"/>
              <a:t>Only offers part of functionality</a:t>
            </a:r>
          </a:p>
          <a:p>
            <a:r>
              <a:rPr lang="en-US" dirty="0"/>
              <a:t>Seaborn</a:t>
            </a:r>
          </a:p>
          <a:p>
            <a:pPr lvl="1"/>
            <a:r>
              <a:rPr lang="en-US" dirty="0"/>
              <a:t>Statistical visualization</a:t>
            </a:r>
          </a:p>
          <a:p>
            <a:pPr lvl="1"/>
            <a:r>
              <a:rPr lang="en-US" dirty="0"/>
              <a:t>Based on matplotlib</a:t>
            </a:r>
          </a:p>
          <a:p>
            <a:r>
              <a:rPr lang="en-US" dirty="0"/>
              <a:t>Bokeh</a:t>
            </a:r>
          </a:p>
          <a:p>
            <a:pPr lvl="1"/>
            <a:r>
              <a:rPr lang="en-US" dirty="0"/>
              <a:t>Interactive visuals for the web</a:t>
            </a:r>
          </a:p>
          <a:p>
            <a:pPr lvl="1"/>
            <a:r>
              <a:rPr lang="en-US" dirty="0"/>
              <a:t>Not based on matplotlib</a:t>
            </a:r>
          </a:p>
          <a:p>
            <a:endParaRPr lang="en-US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FF289086-C207-483B-AD4E-B7AFC74A4E2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7937" b="47"/>
          <a:stretch/>
        </p:blipFill>
        <p:spPr>
          <a:xfrm>
            <a:off x="273050" y="2658589"/>
            <a:ext cx="4127500" cy="2043278"/>
          </a:xfrm>
        </p:spPr>
      </p:pic>
    </p:spTree>
    <p:extLst>
      <p:ext uri="{BB962C8B-B14F-4D97-AF65-F5344CB8AC3E}">
        <p14:creationId xmlns:p14="http://schemas.microsoft.com/office/powerpoint/2010/main" val="45790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latin typeface="Roboto Mono" pitchFamily="2" charset="0"/>
                <a:ea typeface="Roboto Mono" pitchFamily="2" charset="0"/>
              </a:rPr>
              <a:t>matplotlib.pyplot</a:t>
            </a:r>
            <a:endParaRPr lang="en-US" dirty="0">
              <a:latin typeface="Roboto Mono" pitchFamily="2" charset="0"/>
              <a:ea typeface="Roboto Mono" pitchFamily="2" charset="0"/>
            </a:endParaRPr>
          </a:p>
          <a:p>
            <a:r>
              <a:rPr lang="en-US" dirty="0"/>
              <a:t>Understanding backends</a:t>
            </a:r>
          </a:p>
          <a:p>
            <a:pPr lvl="1"/>
            <a:r>
              <a:rPr lang="en-US" dirty="0"/>
              <a:t>Matplotlib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US" dirty="0">
              <a:latin typeface="Roboto Mono" pitchFamily="2" charset="0"/>
              <a:ea typeface="Roboto Mono" pitchFamily="2" charset="0"/>
            </a:endParaRPr>
          </a:p>
          <a:p>
            <a:r>
              <a:rPr lang="en-US" dirty="0"/>
              <a:t>The matplotlib OO API</a:t>
            </a:r>
          </a:p>
          <a:p>
            <a:pPr lvl="1"/>
            <a:r>
              <a:rPr lang="en-US" dirty="0"/>
              <a:t>Using Axes, Figures, subplots</a:t>
            </a:r>
          </a:p>
          <a:p>
            <a:r>
              <a:rPr lang="en-US" dirty="0" err="1"/>
              <a:t>JupyterLab</a:t>
            </a:r>
            <a:endParaRPr lang="en-US" dirty="0"/>
          </a:p>
          <a:p>
            <a:pPr lvl="1"/>
            <a:r>
              <a:rPr lang="en-US" dirty="0"/>
              <a:t>Future of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7847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CF0EF95-5DD9-4C3F-8303-A02677890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matplotlib.pyplot</a:t>
            </a:r>
            <a:endParaRPr lang="en-US" dirty="0"/>
          </a:p>
          <a:p>
            <a:pPr lvl="1"/>
            <a:r>
              <a:rPr lang="en-US" dirty="0"/>
              <a:t>Low-level API</a:t>
            </a:r>
          </a:p>
          <a:p>
            <a:pPr lvl="1"/>
            <a:r>
              <a:rPr lang="en-US" dirty="0"/>
              <a:t>No notebook</a:t>
            </a:r>
          </a:p>
          <a:p>
            <a:pPr lvl="1"/>
            <a:r>
              <a:rPr lang="en-US" dirty="0"/>
              <a:t>No pandas</a:t>
            </a:r>
          </a:p>
        </p:txBody>
      </p:sp>
    </p:spTree>
    <p:extLst>
      <p:ext uri="{BB962C8B-B14F-4D97-AF65-F5344CB8AC3E}">
        <p14:creationId xmlns:p14="http://schemas.microsoft.com/office/powerpoint/2010/main" val="195743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CF0EF95-5DD9-4C3F-8303-A02677890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Matplotlib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Selecting a backend</a:t>
            </a:r>
          </a:p>
          <a:p>
            <a:pPr lvl="1"/>
            <a:r>
              <a:rPr lang="en-US" dirty="0"/>
              <a:t>Inline backend</a:t>
            </a:r>
          </a:p>
          <a:p>
            <a:pPr lvl="1"/>
            <a:r>
              <a:rPr lang="en-US" dirty="0"/>
              <a:t>Notebook backend</a:t>
            </a:r>
          </a:p>
        </p:txBody>
      </p:sp>
    </p:spTree>
    <p:extLst>
      <p:ext uri="{BB962C8B-B14F-4D97-AF65-F5344CB8AC3E}">
        <p14:creationId xmlns:p14="http://schemas.microsoft.com/office/powerpoint/2010/main" val="102163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CF0EF95-5DD9-4C3F-8303-A02677890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Matplotlib OO API</a:t>
            </a:r>
          </a:p>
          <a:p>
            <a:pPr lvl="1"/>
            <a:r>
              <a:rPr lang="en-US" dirty="0"/>
              <a:t>Same functionality as </a:t>
            </a:r>
            <a:r>
              <a:rPr lang="en-US" dirty="0" err="1"/>
              <a:t>pyplot</a:t>
            </a:r>
            <a:endParaRPr lang="en-US" dirty="0"/>
          </a:p>
          <a:p>
            <a:pPr lvl="1"/>
            <a:r>
              <a:rPr lang="en-US" dirty="0"/>
              <a:t>More elegant</a:t>
            </a:r>
          </a:p>
          <a:p>
            <a:pPr lvl="1"/>
            <a:r>
              <a:rPr lang="en-US" dirty="0"/>
              <a:t>More flexible</a:t>
            </a:r>
          </a:p>
        </p:txBody>
      </p:sp>
    </p:spTree>
    <p:extLst>
      <p:ext uri="{BB962C8B-B14F-4D97-AF65-F5344CB8AC3E}">
        <p14:creationId xmlns:p14="http://schemas.microsoft.com/office/powerpoint/2010/main" val="312472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CF0EF95-5DD9-4C3F-8303-A02677890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JupyterLab</a:t>
            </a:r>
            <a:endParaRPr lang="en-US" dirty="0"/>
          </a:p>
          <a:p>
            <a:pPr lvl="1"/>
            <a:r>
              <a:rPr lang="en-US" dirty="0"/>
              <a:t>The future of the Notebook</a:t>
            </a:r>
          </a:p>
          <a:p>
            <a:pPr lvl="1"/>
            <a:r>
              <a:rPr lang="en-US" dirty="0"/>
              <a:t>Still in development</a:t>
            </a:r>
          </a:p>
          <a:p>
            <a:pPr lvl="1"/>
            <a:r>
              <a:rPr lang="en-US" dirty="0"/>
              <a:t>Backend: widget</a:t>
            </a:r>
          </a:p>
          <a:p>
            <a:pPr lvl="1"/>
            <a:r>
              <a:rPr lang="en-US" dirty="0"/>
              <a:t>Needs installation</a:t>
            </a:r>
          </a:p>
        </p:txBody>
      </p:sp>
    </p:spTree>
    <p:extLst>
      <p:ext uri="{BB962C8B-B14F-4D97-AF65-F5344CB8AC3E}">
        <p14:creationId xmlns:p14="http://schemas.microsoft.com/office/powerpoint/2010/main" val="2811083963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EB812F6-D6B7-4EE8-9A09-9CBFA16B61C2}" vid="{830AE979-1D0A-494D-B8C8-0C98347BD9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Pluralsight_PowerPoint_Template_June_2018</Template>
  <TotalTime>10744</TotalTime>
  <Words>586</Words>
  <Application>Microsoft Office PowerPoint</Application>
  <PresentationFormat>Breedbeeld</PresentationFormat>
  <Paragraphs>137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32" baseType="lpstr">
      <vt:lpstr>Arial</vt:lpstr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Navigating the API Jungle:  Matplotlib, Pandas and the Jupyter Notebook</vt:lpstr>
      <vt:lpstr>PowerPoint-presentatie</vt:lpstr>
      <vt:lpstr>Matplotlib</vt:lpstr>
      <vt:lpstr>Pandas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Pyplot</vt:lpstr>
      <vt:lpstr>Matplotlib OO Interface</vt:lpstr>
      <vt:lpstr>Pandas plot()</vt:lpstr>
      <vt:lpstr>Pandas plot()</vt:lpstr>
      <vt:lpstr>PowerPoint-presentatie</vt:lpstr>
      <vt:lpstr>Best Practices: Before Plotting</vt:lpstr>
      <vt:lpstr>Best Practices: Plotting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 Ekker</dc:creator>
  <cp:lastModifiedBy>R Ekker</cp:lastModifiedBy>
  <cp:revision>163</cp:revision>
  <dcterms:created xsi:type="dcterms:W3CDTF">2018-07-04T10:48:11Z</dcterms:created>
  <dcterms:modified xsi:type="dcterms:W3CDTF">2018-07-31T11:24:39Z</dcterms:modified>
</cp:coreProperties>
</file>