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0" r:id="rId5"/>
    <p:sldId id="262" r:id="rId6"/>
    <p:sldId id="264" r:id="rId7"/>
    <p:sldId id="265" r:id="rId8"/>
    <p:sldId id="266" r:id="rId9"/>
    <p:sldId id="258" r:id="rId10"/>
    <p:sldId id="259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4A50-6C08-460D-A6B2-61F873D69CA8}" type="datetimeFigureOut">
              <a:rPr lang="es-PE" smtClean="0"/>
              <a:t>09/08/2014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33D8-1398-4FD5-9F1C-E60BA932F8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649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4A50-6C08-460D-A6B2-61F873D69CA8}" type="datetimeFigureOut">
              <a:rPr lang="es-PE" smtClean="0"/>
              <a:t>09/08/2014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33D8-1398-4FD5-9F1C-E60BA932F8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766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4A50-6C08-460D-A6B2-61F873D69CA8}" type="datetimeFigureOut">
              <a:rPr lang="es-PE" smtClean="0"/>
              <a:t>09/08/2014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33D8-1398-4FD5-9F1C-E60BA932F836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0348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4A50-6C08-460D-A6B2-61F873D69CA8}" type="datetimeFigureOut">
              <a:rPr lang="es-PE" smtClean="0"/>
              <a:t>09/08/2014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33D8-1398-4FD5-9F1C-E60BA932F8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7659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4A50-6C08-460D-A6B2-61F873D69CA8}" type="datetimeFigureOut">
              <a:rPr lang="es-PE" smtClean="0"/>
              <a:t>09/08/2014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33D8-1398-4FD5-9F1C-E60BA932F836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6822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4A50-6C08-460D-A6B2-61F873D69CA8}" type="datetimeFigureOut">
              <a:rPr lang="es-PE" smtClean="0"/>
              <a:t>09/08/2014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33D8-1398-4FD5-9F1C-E60BA932F8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5639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4A50-6C08-460D-A6B2-61F873D69CA8}" type="datetimeFigureOut">
              <a:rPr lang="es-PE" smtClean="0"/>
              <a:t>09/08/2014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33D8-1398-4FD5-9F1C-E60BA932F8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7086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4A50-6C08-460D-A6B2-61F873D69CA8}" type="datetimeFigureOut">
              <a:rPr lang="es-PE" smtClean="0"/>
              <a:t>09/08/2014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33D8-1398-4FD5-9F1C-E60BA932F8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466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4A50-6C08-460D-A6B2-61F873D69CA8}" type="datetimeFigureOut">
              <a:rPr lang="es-PE" smtClean="0"/>
              <a:t>09/08/2014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33D8-1398-4FD5-9F1C-E60BA932F8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651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4A50-6C08-460D-A6B2-61F873D69CA8}" type="datetimeFigureOut">
              <a:rPr lang="es-PE" smtClean="0"/>
              <a:t>09/08/2014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33D8-1398-4FD5-9F1C-E60BA932F8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720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4A50-6C08-460D-A6B2-61F873D69CA8}" type="datetimeFigureOut">
              <a:rPr lang="es-PE" smtClean="0"/>
              <a:t>09/08/2014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33D8-1398-4FD5-9F1C-E60BA932F8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772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4A50-6C08-460D-A6B2-61F873D69CA8}" type="datetimeFigureOut">
              <a:rPr lang="es-PE" smtClean="0"/>
              <a:t>09/08/2014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33D8-1398-4FD5-9F1C-E60BA932F8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777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4A50-6C08-460D-A6B2-61F873D69CA8}" type="datetimeFigureOut">
              <a:rPr lang="es-PE" smtClean="0"/>
              <a:t>09/08/2014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33D8-1398-4FD5-9F1C-E60BA932F8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111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4A50-6C08-460D-A6B2-61F873D69CA8}" type="datetimeFigureOut">
              <a:rPr lang="es-PE" smtClean="0"/>
              <a:t>09/08/2014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33D8-1398-4FD5-9F1C-E60BA932F8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971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4A50-6C08-460D-A6B2-61F873D69CA8}" type="datetimeFigureOut">
              <a:rPr lang="es-PE" smtClean="0"/>
              <a:t>09/08/2014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33D8-1398-4FD5-9F1C-E60BA932F8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546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4A50-6C08-460D-A6B2-61F873D69CA8}" type="datetimeFigureOut">
              <a:rPr lang="es-PE" smtClean="0"/>
              <a:t>09/08/2014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33D8-1398-4FD5-9F1C-E60BA932F8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879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64A50-6C08-460D-A6B2-61F873D69CA8}" type="datetimeFigureOut">
              <a:rPr lang="es-PE" smtClean="0"/>
              <a:t>09/08/2014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7233D8-1398-4FD5-9F1C-E60BA932F8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134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2831" y="1989140"/>
            <a:ext cx="393729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Crazy Code</a:t>
            </a:r>
          </a:p>
          <a:p>
            <a:pPr algn="ctr"/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Zoo Project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334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Conclusiones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20000"/>
          </a:bodyPr>
          <a:lstStyle/>
          <a:p>
            <a:r>
              <a:rPr lang="es-PE" dirty="0"/>
              <a:t>A través de este proyecto se ha aprendido que es importante y útil la integración de varios sistemas para cumplir una funcionalidad en </a:t>
            </a:r>
            <a:r>
              <a:rPr lang="es-PE" dirty="0" smtClean="0"/>
              <a:t>común</a:t>
            </a:r>
          </a:p>
          <a:p>
            <a:endParaRPr lang="es-ES" dirty="0"/>
          </a:p>
          <a:p>
            <a:r>
              <a:rPr lang="es-ES" dirty="0" smtClean="0"/>
              <a:t>En nuestra arquitectura implementamos diferentes tecnologías ( </a:t>
            </a:r>
            <a:r>
              <a:rPr lang="es-ES" dirty="0" err="1" smtClean="0"/>
              <a:t>Github</a:t>
            </a:r>
            <a:r>
              <a:rPr lang="es-ES" dirty="0" smtClean="0"/>
              <a:t>, </a:t>
            </a:r>
            <a:r>
              <a:rPr lang="en-US" dirty="0"/>
              <a:t>Spring security 3.2, Spring </a:t>
            </a:r>
            <a:r>
              <a:rPr lang="en-US" dirty="0" err="1"/>
              <a:t>mvc</a:t>
            </a:r>
            <a:r>
              <a:rPr lang="en-US" dirty="0"/>
              <a:t>, </a:t>
            </a:r>
            <a:r>
              <a:rPr lang="en-US" dirty="0" err="1"/>
              <a:t>Thymeleaf</a:t>
            </a:r>
            <a:r>
              <a:rPr lang="en-US" dirty="0"/>
              <a:t> view</a:t>
            </a:r>
            <a:r>
              <a:rPr lang="es-ES" dirty="0" smtClean="0"/>
              <a:t>)y </a:t>
            </a:r>
            <a:r>
              <a:rPr lang="es-ES" dirty="0" err="1" smtClean="0"/>
              <a:t>bd</a:t>
            </a:r>
            <a:r>
              <a:rPr lang="es-ES" dirty="0" smtClean="0"/>
              <a:t> ( Mongo / </a:t>
            </a:r>
            <a:r>
              <a:rPr lang="es-ES" dirty="0" err="1" smtClean="0"/>
              <a:t>Mysql</a:t>
            </a:r>
            <a:r>
              <a:rPr lang="es-ES" dirty="0" smtClean="0"/>
              <a:t> )</a:t>
            </a:r>
          </a:p>
          <a:p>
            <a:endParaRPr lang="es-ES" dirty="0"/>
          </a:p>
          <a:p>
            <a:r>
              <a:rPr lang="es-ES" dirty="0" smtClean="0"/>
              <a:t>Se a aplicado el principio de Reusabilidad y Alto acoplamiento ( Consultas)</a:t>
            </a:r>
          </a:p>
          <a:p>
            <a:r>
              <a:rPr lang="es-ES" dirty="0" smtClean="0"/>
              <a:t>A través de proyecto se a podido realizar la implementación de un sistema que se comunica con 3 base de datos; lo cual muestra el gran alcance y eficiencia que se logra al utilizar servicios para integrar diversas operaciones. </a:t>
            </a:r>
          </a:p>
          <a:p>
            <a:r>
              <a:rPr lang="es-ES" dirty="0" smtClean="0"/>
              <a:t>A través de la mensajería se a permitido validar de manera mas eficiente las excepciones cuando la funcionalidad de reserva falla, nos permite mantener un control optimo de los registros que se realizan a través de nuestro sistema.</a:t>
            </a:r>
          </a:p>
          <a:p>
            <a:r>
              <a:rPr lang="es-ES" dirty="0" smtClean="0"/>
              <a:t>La implementación de servicios REST y SOAP nos permitió notar claramente la diferencia en cada una de estas implementaciones de servicio.</a:t>
            </a:r>
          </a:p>
          <a:p>
            <a:endParaRPr lang="es-ES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8770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67070"/>
            <a:ext cx="8596668" cy="1320800"/>
          </a:xfrm>
        </p:spPr>
        <p:txBody>
          <a:bodyPr/>
          <a:lstStyle/>
          <a:p>
            <a:r>
              <a:rPr lang="es-PE" dirty="0" smtClean="0"/>
              <a:t>OBJETIVO</a:t>
            </a:r>
            <a:endParaRPr lang="es-PE" dirty="0"/>
          </a:p>
        </p:txBody>
      </p:sp>
      <p:sp>
        <p:nvSpPr>
          <p:cNvPr id="4" name="Rectangle 3"/>
          <p:cNvSpPr/>
          <p:nvPr/>
        </p:nvSpPr>
        <p:spPr>
          <a:xfrm>
            <a:off x="677334" y="2104305"/>
            <a:ext cx="9417963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2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Implementar</a:t>
            </a:r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un </a:t>
            </a:r>
            <a:r>
              <a:rPr lang="en-US" sz="2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sistema</a:t>
            </a:r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</a:t>
            </a:r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cubra</a:t>
            </a:r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las</a:t>
            </a:r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necesidades</a:t>
            </a:r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del </a:t>
            </a:r>
            <a:r>
              <a:rPr lang="en-US" sz="2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zoologico</a:t>
            </a:r>
            <a:endParaRPr lang="en-US" sz="2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respecto</a:t>
            </a:r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 la </a:t>
            </a:r>
            <a:r>
              <a:rPr lang="en-US" sz="2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reserva</a:t>
            </a:r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paseos</a:t>
            </a:r>
          </a:p>
          <a:p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en-US" sz="2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Administrar</a:t>
            </a:r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</a:t>
            </a:r>
            <a:r>
              <a:rPr lang="en-US" sz="2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manera</a:t>
            </a:r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más</a:t>
            </a:r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eficiente</a:t>
            </a:r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los paseos </a:t>
            </a:r>
            <a:r>
              <a:rPr lang="en-US" sz="2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realizados</a:t>
            </a:r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en el</a:t>
            </a:r>
          </a:p>
          <a:p>
            <a:r>
              <a:rPr lang="en-US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zoologico</a:t>
            </a: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para </a:t>
            </a:r>
            <a:r>
              <a:rPr lang="en-US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aumentar</a:t>
            </a: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y </a:t>
            </a:r>
            <a:r>
              <a:rPr lang="en-US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mejorar</a:t>
            </a: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la </a:t>
            </a:r>
            <a:r>
              <a:rPr lang="en-US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atención</a:t>
            </a: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al </a:t>
            </a:r>
            <a:r>
              <a:rPr lang="en-US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cliente</a:t>
            </a: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Integración</a:t>
            </a: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</a:t>
            </a:r>
            <a:r>
              <a:rPr lang="en-US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sistemas</a:t>
            </a: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para </a:t>
            </a:r>
            <a:r>
              <a:rPr lang="en-US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optimizar</a:t>
            </a: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el </a:t>
            </a:r>
            <a:r>
              <a:rPr lang="en-US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proceso</a:t>
            </a: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</a:t>
            </a:r>
            <a:r>
              <a:rPr lang="en-US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reserva</a:t>
            </a:r>
            <a:endParaRPr lang="en-US" sz="2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94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6216" t="1770" r="1340" b="11779"/>
          <a:stretch/>
        </p:blipFill>
        <p:spPr>
          <a:xfrm>
            <a:off x="2949262" y="416417"/>
            <a:ext cx="7469747" cy="607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7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Historias de Usuario</a:t>
            </a:r>
            <a:br>
              <a:rPr lang="es-ES" dirty="0" smtClean="0"/>
            </a:br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703339"/>
              </p:ext>
            </p:extLst>
          </p:nvPr>
        </p:nvGraphicFramePr>
        <p:xfrm>
          <a:off x="2252868" y="1649245"/>
          <a:ext cx="7659757" cy="4261226"/>
        </p:xfrm>
        <a:graphic>
          <a:graphicData uri="http://schemas.openxmlformats.org/drawingml/2006/table">
            <a:tbl>
              <a:tblPr/>
              <a:tblGrid>
                <a:gridCol w="1802296"/>
                <a:gridCol w="5857461"/>
              </a:tblGrid>
              <a:tr h="27168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HU01</a:t>
                      </a:r>
                      <a:endParaRPr lang="es-PE" sz="1300" dirty="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Registrar Reserva de Paseo</a:t>
                      </a:r>
                      <a:endParaRPr lang="es-PE" sz="130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8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¿Quién?</a:t>
                      </a:r>
                      <a:endParaRPr lang="es-PE" sz="130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Solicitante</a:t>
                      </a:r>
                      <a:endParaRPr lang="es-PE" sz="130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90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¿Qué?</a:t>
                      </a:r>
                      <a:endParaRPr lang="es-PE" sz="130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Registra la Reserva de Paseo que desea realizar en el zoológico</a:t>
                      </a:r>
                      <a:endParaRPr lang="es-PE" sz="130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0586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¿Cómo?</a:t>
                      </a:r>
                      <a:endParaRPr lang="es-PE" sz="130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usuario ingresa al aplicativo (debe estar </a:t>
                      </a:r>
                      <a:r>
                        <a:rPr lang="es-PE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logueado</a:t>
                      </a: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previamente) y selecciona la opción de Reservar Paseo aparecerá cargado el nombre de la Institución y el nombre del representante, el solicitante debe seleccionar el turno del Paseo, la fecha del paseo y la capacidad de asistentes al paseo. Selecciona el botón crear y se genera la reserva de paseo respectiva </a:t>
                      </a:r>
                      <a:endParaRPr lang="es-PE" sz="1300" dirty="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90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Criterio Positivo</a:t>
                      </a:r>
                      <a:endParaRPr lang="es-PE" sz="130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 registra la Reserva del Paseo exitosamente y se genera un código de reserva.</a:t>
                      </a:r>
                      <a:endParaRPr lang="es-PE" sz="130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90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Validación 1</a:t>
                      </a:r>
                      <a:endParaRPr lang="es-PE" sz="130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 un turno no se pueden elegir más de 4 zonas de preferencia a visitar</a:t>
                      </a:r>
                      <a:endParaRPr lang="es-PE" sz="130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90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Validación 2</a:t>
                      </a:r>
                      <a:endParaRPr lang="es-PE" sz="130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</a:t>
                      </a:r>
                      <a:r>
                        <a:rPr lang="es-PE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lleva un registro en Auditoria de todas las reservas realizadas.</a:t>
                      </a:r>
                      <a:endParaRPr lang="es-PE" sz="1300" dirty="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8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Responsable</a:t>
                      </a:r>
                      <a:endParaRPr lang="es-PE" sz="130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Rut Jerónimo</a:t>
                      </a:r>
                      <a:endParaRPr lang="es-PE" sz="1300" dirty="0">
                        <a:effectLst/>
                      </a:endParaRPr>
                    </a:p>
                  </a:txBody>
                  <a:tcPr marL="24899" marR="24899" marT="24899" marB="2489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865563" y="1981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PE" alt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PE" alt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PE" alt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PE" alt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PE" alt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PE" alt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0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3.googleusercontent.com/bdh_lGMAdfd4P-RzJ9egwEbJCr5DKyMHaSlE3NFKyN4MaK6bCywfRjRtviRcjHL4sb0P4i8ZPXnvrd-dDvQuhdKy3e5m-TLkQxlMp_aPBndt9o53A5rGRZ-xzSfwZmLmd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34" y="959476"/>
            <a:ext cx="110490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80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517995"/>
              </p:ext>
            </p:extLst>
          </p:nvPr>
        </p:nvGraphicFramePr>
        <p:xfrm>
          <a:off x="2385390" y="1047404"/>
          <a:ext cx="7991061" cy="4881397"/>
        </p:xfrm>
        <a:graphic>
          <a:graphicData uri="http://schemas.openxmlformats.org/drawingml/2006/table">
            <a:tbl>
              <a:tblPr/>
              <a:tblGrid>
                <a:gridCol w="1447759"/>
                <a:gridCol w="6543302"/>
              </a:tblGrid>
              <a:tr h="189145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HU03</a:t>
                      </a:r>
                      <a:endParaRPr lang="es-PE" sz="1400" dirty="0">
                        <a:effectLst/>
                      </a:endParaRPr>
                    </a:p>
                  </a:txBody>
                  <a:tcPr marL="26287" marR="26287" marT="26287" marB="262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Registrar Solicitante</a:t>
                      </a:r>
                      <a:endParaRPr lang="es-PE" sz="1400">
                        <a:effectLst/>
                      </a:endParaRPr>
                    </a:p>
                  </a:txBody>
                  <a:tcPr marL="26287" marR="26287" marT="26287" marB="262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145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¿Quién?</a:t>
                      </a:r>
                      <a:endParaRPr lang="es-PE" sz="1400">
                        <a:effectLst/>
                      </a:endParaRPr>
                    </a:p>
                  </a:txBody>
                  <a:tcPr marL="26287" marR="26287" marT="26287" marB="262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Solicitante</a:t>
                      </a:r>
                      <a:endParaRPr lang="es-PE" sz="1400">
                        <a:effectLst/>
                      </a:endParaRPr>
                    </a:p>
                  </a:txBody>
                  <a:tcPr marL="26287" marR="26287" marT="26287" marB="262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971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¿Qué?</a:t>
                      </a:r>
                      <a:endParaRPr lang="es-PE" sz="1400">
                        <a:effectLst/>
                      </a:endParaRPr>
                    </a:p>
                  </a:txBody>
                  <a:tcPr marL="26287" marR="26287" marT="26287" marB="262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 registra en el sistema para poder realizar la reserva de paseo en el zoológico</a:t>
                      </a:r>
                      <a:endParaRPr lang="es-PE" sz="1400">
                        <a:effectLst/>
                      </a:endParaRPr>
                    </a:p>
                  </a:txBody>
                  <a:tcPr marL="26287" marR="26287" marT="26287" marB="262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1001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¿Cómo?</a:t>
                      </a:r>
                      <a:endParaRPr lang="es-PE" sz="1400" dirty="0">
                        <a:effectLst/>
                      </a:endParaRPr>
                    </a:p>
                  </a:txBody>
                  <a:tcPr marL="26287" marR="26287" marT="26287" marB="262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solicitante ingresa a la página web y selecciona la opción “Registrarse”. Se le mostrará un formulario en el cual se requerirá que llene los siguientes campos: seleccionar la institución que represente, nombre, apellido, email, </a:t>
                      </a:r>
                      <a:r>
                        <a:rPr lang="es-PE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dni</a:t>
                      </a:r>
                      <a:r>
                        <a:rPr lang="es-P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teléfono, </a:t>
                      </a:r>
                      <a:r>
                        <a:rPr lang="es-PE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password</a:t>
                      </a:r>
                      <a:r>
                        <a:rPr lang="es-P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e id. Finalmente, seleccionará el botón crear y el solicitante quedará registrado en el sistema.</a:t>
                      </a:r>
                      <a:endParaRPr lang="es-PE" sz="1400" dirty="0">
                        <a:effectLst/>
                      </a:endParaRPr>
                    </a:p>
                  </a:txBody>
                  <a:tcPr marL="26287" marR="26287" marT="26287" marB="262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971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Criterio Positivo</a:t>
                      </a:r>
                      <a:endParaRPr lang="es-PE" sz="1400" dirty="0">
                        <a:effectLst/>
                      </a:endParaRPr>
                    </a:p>
                  </a:txBody>
                  <a:tcPr marL="26287" marR="26287" marT="26287" marB="262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 registra el solicitante exitosamente y se genera el Id y </a:t>
                      </a:r>
                      <a:r>
                        <a:rPr lang="es-PE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pwd</a:t>
                      </a:r>
                      <a:r>
                        <a:rPr lang="es-P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del solicitante para ingresar al sistema.</a:t>
                      </a:r>
                      <a:endParaRPr lang="es-PE" sz="1400" dirty="0">
                        <a:effectLst/>
                      </a:endParaRPr>
                    </a:p>
                  </a:txBody>
                  <a:tcPr marL="26287" marR="26287" marT="26287" marB="262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422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Validación 1</a:t>
                      </a:r>
                      <a:endParaRPr lang="es-PE" sz="1400" dirty="0">
                        <a:effectLst/>
                      </a:endParaRPr>
                    </a:p>
                  </a:txBody>
                  <a:tcPr marL="26287" marR="26287" marT="26287" marB="262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debe duplicarse el usuario </a:t>
                      </a:r>
                      <a:r>
                        <a:rPr lang="es-P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registrado.</a:t>
                      </a:r>
                      <a:endParaRPr lang="es-PE" sz="1400" dirty="0">
                        <a:effectLst/>
                      </a:endParaRPr>
                    </a:p>
                  </a:txBody>
                  <a:tcPr marL="26287" marR="26287" marT="26287" marB="262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23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Validación 2</a:t>
                      </a:r>
                      <a:endParaRPr lang="es-PE" sz="1400" dirty="0">
                        <a:effectLst/>
                      </a:endParaRPr>
                    </a:p>
                  </a:txBody>
                  <a:tcPr marL="26287" marR="26287" marT="26287" marB="262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se debe guardar el usuario si no existe una institución asociada al</a:t>
                      </a:r>
                      <a:r>
                        <a:rPr lang="es-PE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mismo.</a:t>
                      </a:r>
                      <a:endParaRPr lang="es-PE" sz="1400" dirty="0">
                        <a:effectLst/>
                      </a:endParaRPr>
                    </a:p>
                  </a:txBody>
                  <a:tcPr marL="26287" marR="26287" marT="26287" marB="262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145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Responsable</a:t>
                      </a:r>
                      <a:endParaRPr lang="es-PE" sz="1400" dirty="0">
                        <a:effectLst/>
                      </a:endParaRPr>
                    </a:p>
                  </a:txBody>
                  <a:tcPr marL="26287" marR="26287" marT="26287" marB="262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Alex Sandoval</a:t>
                      </a:r>
                      <a:endParaRPr lang="es-PE" sz="1400" dirty="0">
                        <a:effectLst/>
                      </a:endParaRPr>
                    </a:p>
                  </a:txBody>
                  <a:tcPr marL="26287" marR="26287" marT="26287" marB="262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03649" y="1934604"/>
            <a:ext cx="3915867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PE" alt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PE" alt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12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lh4.googleusercontent.com/cVpo_IB9JSn7KVqGc1-HgGcCtoKQCa0JCX-UYhkHdgTsYNrs5QOLBpdGFyPWuzQ18e8R3Cid-31ebHNNiJbfoFxw27Fb1EiPdknbZCsapQvywU-AkwpIdW29GgQ-FzqF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7" y="707264"/>
            <a:ext cx="11115675" cy="586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69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lh5.googleusercontent.com/NTNrtPjeEUn_2OmHSknjpyR5YhXbdtRO2Wxf4uNTGBzXT8jlOSTzEsC6qMUptu3Rqi5zNF7_4y-DnZc1IyBqqvDx23-XV4SaKmU3TmD_45FkqpOXUbmhhq4UvPLxjao92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9" y="1088264"/>
            <a:ext cx="1103947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92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Arquitectura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5620" t="20203" r="13607" b="13777"/>
          <a:stretch/>
        </p:blipFill>
        <p:spPr>
          <a:xfrm>
            <a:off x="1300766" y="1506829"/>
            <a:ext cx="9208394" cy="482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506</Words>
  <Application>Microsoft Office PowerPoint</Application>
  <PresentationFormat>Panorámica</PresentationFormat>
  <Paragraphs>58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Presentación de PowerPoint</vt:lpstr>
      <vt:lpstr>OBJETIVO</vt:lpstr>
      <vt:lpstr>Proceso</vt:lpstr>
      <vt:lpstr>Historias de Usuario </vt:lpstr>
      <vt:lpstr>Presentación de PowerPoint</vt:lpstr>
      <vt:lpstr>Presentación de PowerPoint</vt:lpstr>
      <vt:lpstr>Presentación de PowerPoint</vt:lpstr>
      <vt:lpstr>Presentación de PowerPoint</vt:lpstr>
      <vt:lpstr>Arquitectura </vt:lpstr>
      <vt:lpstr>Conclusiones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Alexander Sandoval Vicente</dc:creator>
  <cp:lastModifiedBy>rut Jeronimo</cp:lastModifiedBy>
  <cp:revision>10</cp:revision>
  <dcterms:created xsi:type="dcterms:W3CDTF">2014-07-16T01:40:34Z</dcterms:created>
  <dcterms:modified xsi:type="dcterms:W3CDTF">2014-08-09T09:27:01Z</dcterms:modified>
</cp:coreProperties>
</file>