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9" r:id="rId5"/>
    <p:sldId id="260" r:id="rId6"/>
    <p:sldId id="262" r:id="rId7"/>
    <p:sldId id="261" r:id="rId8"/>
    <p:sldId id="263" r:id="rId9"/>
    <p:sldId id="264" r:id="rId10"/>
    <p:sldId id="265" r:id="rId11"/>
    <p:sldId id="266" r:id="rId12"/>
    <p:sldId id="268" r:id="rId13"/>
    <p:sldId id="271" r:id="rId14"/>
    <p:sldId id="270" r:id="rId15"/>
    <p:sldId id="258" r:id="rId16"/>
    <p:sldId id="259" r:id="rId1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5" autoAdjust="0"/>
    <p:restoredTop sz="94660"/>
  </p:normalViewPr>
  <p:slideViewPr>
    <p:cSldViewPr snapToGrid="0">
      <p:cViewPr varScale="1">
        <p:scale>
          <a:sx n="74" d="100"/>
          <a:sy n="74" d="100"/>
        </p:scale>
        <p:origin x="4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E64A50-6C08-460D-A6B2-61F873D69CA8}" type="datetimeFigureOut">
              <a:rPr lang="es-PE" smtClean="0"/>
              <a:t>15/07/2014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2626494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64A50-6C08-460D-A6B2-61F873D69CA8}" type="datetimeFigureOut">
              <a:rPr lang="es-PE" smtClean="0"/>
              <a:t>15/07/2014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757664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64A50-6C08-460D-A6B2-61F873D69CA8}" type="datetimeFigureOut">
              <a:rPr lang="es-PE" smtClean="0"/>
              <a:t>15/07/2014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233D8-1398-4FD5-9F1C-E60BA932F836}" type="slidenum">
              <a:rPr lang="es-PE" smtClean="0"/>
              <a:t>‹Nº›</a:t>
            </a:fld>
            <a:endParaRPr lang="es-P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40348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64A50-6C08-460D-A6B2-61F873D69CA8}" type="datetimeFigureOut">
              <a:rPr lang="es-PE" smtClean="0"/>
              <a:t>15/07/2014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3227659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64A50-6C08-460D-A6B2-61F873D69CA8}" type="datetimeFigureOut">
              <a:rPr lang="es-PE" smtClean="0"/>
              <a:t>15/07/2014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233D8-1398-4FD5-9F1C-E60BA932F836}" type="slidenum">
              <a:rPr lang="es-PE" smtClean="0"/>
              <a:t>‹Nº›</a:t>
            </a:fld>
            <a:endParaRPr lang="es-P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6822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64A50-6C08-460D-A6B2-61F873D69CA8}" type="datetimeFigureOut">
              <a:rPr lang="es-PE" smtClean="0"/>
              <a:t>15/07/2014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3875639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E64A50-6C08-460D-A6B2-61F873D69CA8}" type="datetimeFigureOut">
              <a:rPr lang="es-PE" smtClean="0"/>
              <a:t>15/07/2014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1727086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E64A50-6C08-460D-A6B2-61F873D69CA8}" type="datetimeFigureOut">
              <a:rPr lang="es-PE" smtClean="0"/>
              <a:t>15/07/2014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306466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E64A50-6C08-460D-A6B2-61F873D69CA8}" type="datetimeFigureOut">
              <a:rPr lang="es-PE" smtClean="0"/>
              <a:t>15/07/2014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151651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64A50-6C08-460D-A6B2-61F873D69CA8}" type="datetimeFigureOut">
              <a:rPr lang="es-PE" smtClean="0"/>
              <a:t>15/07/2014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43720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E64A50-6C08-460D-A6B2-61F873D69CA8}" type="datetimeFigureOut">
              <a:rPr lang="es-PE" smtClean="0"/>
              <a:t>15/07/2014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4217725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E64A50-6C08-460D-A6B2-61F873D69CA8}" type="datetimeFigureOut">
              <a:rPr lang="es-PE" smtClean="0"/>
              <a:t>15/07/2014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1097778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E64A50-6C08-460D-A6B2-61F873D69CA8}" type="datetimeFigureOut">
              <a:rPr lang="es-PE" smtClean="0"/>
              <a:t>15/07/2014</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291111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64A50-6C08-460D-A6B2-61F873D69CA8}" type="datetimeFigureOut">
              <a:rPr lang="es-PE" smtClean="0"/>
              <a:t>15/07/2014</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307971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64A50-6C08-460D-A6B2-61F873D69CA8}" type="datetimeFigureOut">
              <a:rPr lang="es-PE" smtClean="0"/>
              <a:t>15/07/2014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1025460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64A50-6C08-460D-A6B2-61F873D69CA8}" type="datetimeFigureOut">
              <a:rPr lang="es-PE" smtClean="0"/>
              <a:t>15/07/2014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2628793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E64A50-6C08-460D-A6B2-61F873D69CA8}" type="datetimeFigureOut">
              <a:rPr lang="es-PE" smtClean="0"/>
              <a:t>15/07/2014</a:t>
            </a:fld>
            <a:endParaRPr lang="es-P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7233D8-1398-4FD5-9F1C-E60BA932F836}" type="slidenum">
              <a:rPr lang="es-PE" smtClean="0"/>
              <a:t>‹Nº›</a:t>
            </a:fld>
            <a:endParaRPr lang="es-PE"/>
          </a:p>
        </p:txBody>
      </p:sp>
    </p:spTree>
    <p:extLst>
      <p:ext uri="{BB962C8B-B14F-4D97-AF65-F5344CB8AC3E}">
        <p14:creationId xmlns:p14="http://schemas.microsoft.com/office/powerpoint/2010/main" val="1521341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2831" y="1989140"/>
            <a:ext cx="3937296" cy="2585323"/>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Crazy Code</a:t>
            </a:r>
          </a:p>
          <a:p>
            <a:pPr algn="ctr"/>
            <a:endParaRPr lang="en-US" sz="5400" b="1" cap="none" spc="0" dirty="0">
              <a:ln w="22225">
                <a:solidFill>
                  <a:schemeClr val="accent2"/>
                </a:solidFill>
                <a:prstDash val="solid"/>
              </a:ln>
              <a:solidFill>
                <a:schemeClr val="accent2">
                  <a:lumMod val="40000"/>
                  <a:lumOff val="60000"/>
                </a:schemeClr>
              </a:solidFill>
              <a:effectLst/>
            </a:endParaRPr>
          </a:p>
          <a:p>
            <a:pPr algn="ctr"/>
            <a:r>
              <a:rPr lang="en-US" sz="5400" b="1" dirty="0" smtClean="0">
                <a:ln w="22225">
                  <a:solidFill>
                    <a:schemeClr val="accent2"/>
                  </a:solidFill>
                  <a:prstDash val="solid"/>
                </a:ln>
                <a:solidFill>
                  <a:schemeClr val="accent2">
                    <a:lumMod val="40000"/>
                    <a:lumOff val="60000"/>
                  </a:schemeClr>
                </a:solidFill>
              </a:rPr>
              <a:t>Zoo Project</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143349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lh4.googleusercontent.com/cVpo_IB9JSn7KVqGc1-HgGcCtoKQCa0JCX-UYhkHdgTsYNrs5QOLBpdGFyPWuzQ18e8R3Cid-31ebHNNiJbfoFxw27Fb1EiPdknbZCsapQvywU-AkwpIdW29GgQ-FzqF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7" y="707264"/>
            <a:ext cx="11115675" cy="586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692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lh5.googleusercontent.com/NTNrtPjeEUn_2OmHSknjpyR5YhXbdtRO2Wxf4uNTGBzXT8jlOSTzEsC6qMUptu3Rqi5zNF7_4y-DnZc1IyBqqvDx23-XV4SaKmU3TmD_45FkqpOXUbmhhq4UvPLxjao92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99" y="1088264"/>
            <a:ext cx="11039475"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925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1845840870"/>
              </p:ext>
            </p:extLst>
          </p:nvPr>
        </p:nvGraphicFramePr>
        <p:xfrm>
          <a:off x="2410517" y="1059013"/>
          <a:ext cx="8257482" cy="5420012"/>
        </p:xfrm>
        <a:graphic>
          <a:graphicData uri="http://schemas.openxmlformats.org/drawingml/2006/table">
            <a:tbl>
              <a:tblPr/>
              <a:tblGrid>
                <a:gridCol w="2201240"/>
                <a:gridCol w="6056242"/>
              </a:tblGrid>
              <a:tr h="209299">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HU04</a:t>
                      </a:r>
                      <a:endParaRPr lang="es-PE" sz="1400" dirty="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Gestionar Itinerario</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9299">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¿Quién?</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Secretaria </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69233">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¿Qué?</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La secretaría generará el itinerario del paseo asignado al solicitante</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488244">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¿Cómo?</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La secretaría seleccionará la opción Gestionar itinerario, se le mostrará una pantalla en la cual la secretaría definirá que guía será el instructor por cada zona que los asistentes visiten así como la hora en la que se realizará. Al finalizar la organización del itinerario se seleccionará la opción guardar para grabar el itinerario y mandar la notificación correspondiente al solicitante.</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738435">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Criterio Positivo</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El itinerario es exitosamente generado y se envía la notificación con la información correspondiente.</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69233">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Validación 1</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Un guía no puede realizar más de 4 recorridos por día</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69233">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Validación 2</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No se pueden repetir las zonas a visitar en el paseo</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9299">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Responsable</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Alex Sandoval</a:t>
                      </a:r>
                      <a:endParaRPr lang="es-PE" sz="1400" dirty="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409894" y="986799"/>
            <a:ext cx="4655470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anose="020B0604020202020204" pitchFamily="34" charset="0"/>
              </a:rPr>
              <a:t/>
            </a:r>
            <a:br>
              <a:rPr kumimoji="0" lang="es-PE" altLang="es-PE" sz="1800" b="0" i="0" u="none" strike="noStrike" cap="none" normalizeH="0" baseline="0" smtClean="0">
                <a:ln>
                  <a:noFill/>
                </a:ln>
                <a:solidFill>
                  <a:schemeClr val="tx1"/>
                </a:solidFill>
                <a:effectLst/>
                <a:latin typeface="Arial" panose="020B0604020202020204" pitchFamily="34" charset="0"/>
              </a:rPr>
            </a:br>
            <a:endParaRPr kumimoji="0" lang="es-PE" altLang="es-PE"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9370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s://lh3.googleusercontent.com/-ddQgp-c_qoHkTm9uwjgIDXcOoEXi6BYcLAi9D0Was_pnqfRhe55HOKijkYY_iEMjQzU0F-O83EypsJX8VTfZAw3JPmWpc4URfd9hBUbLgGoU8Rbo1A9WPclTkof0knNQ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78" y="1072903"/>
            <a:ext cx="11068050" cy="511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001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lh6.googleusercontent.com/7qye7mwTLWhR_AW6T323rBAPT_ycmn1dYq3fDo2LQAhier1frI8Ob7F7cWUzFifIww9_5eccaIFrS7uBh0Jryr0uyFpcxCINzHDs5AXN40qZmh0vWW2ZMv1oYgrkGTPz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693" y="800525"/>
            <a:ext cx="11058525" cy="531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851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Arquitectura </a:t>
            </a:r>
            <a:endParaRPr lang="es-PE" dirty="0"/>
          </a:p>
        </p:txBody>
      </p:sp>
      <p:pic>
        <p:nvPicPr>
          <p:cNvPr id="1026" name="Picture 2" descr="arquitectura (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0170" y="2160588"/>
            <a:ext cx="7811697"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13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Conclusiones</a:t>
            </a:r>
            <a:endParaRPr lang="es-PE" dirty="0"/>
          </a:p>
        </p:txBody>
      </p:sp>
      <p:sp>
        <p:nvSpPr>
          <p:cNvPr id="3" name="Content Placeholder 2"/>
          <p:cNvSpPr>
            <a:spLocks noGrp="1"/>
          </p:cNvSpPr>
          <p:nvPr>
            <p:ph idx="1"/>
          </p:nvPr>
        </p:nvSpPr>
        <p:spPr/>
        <p:txBody>
          <a:bodyPr/>
          <a:lstStyle/>
          <a:p>
            <a:r>
              <a:rPr lang="es-PE" dirty="0"/>
              <a:t>A través de este proyecto se ha aprendido que es importante y útil la integración de varios sistemas para cumplir una funcionalidad en </a:t>
            </a:r>
            <a:r>
              <a:rPr lang="es-PE" dirty="0" smtClean="0"/>
              <a:t>común</a:t>
            </a:r>
          </a:p>
          <a:p>
            <a:endParaRPr lang="es-ES" dirty="0"/>
          </a:p>
          <a:p>
            <a:r>
              <a:rPr lang="es-ES" dirty="0" smtClean="0"/>
              <a:t>En nuestra arquitectura implementamos diferentes tecnologías y </a:t>
            </a:r>
            <a:r>
              <a:rPr lang="es-ES" dirty="0" err="1" smtClean="0"/>
              <a:t>bd</a:t>
            </a:r>
            <a:endParaRPr lang="es-ES" dirty="0" smtClean="0"/>
          </a:p>
          <a:p>
            <a:endParaRPr lang="es-ES" dirty="0"/>
          </a:p>
          <a:p>
            <a:r>
              <a:rPr lang="es-ES" dirty="0" smtClean="0"/>
              <a:t>Se a aplicado el principio de Reusabilidad y Alto acoplamiento ( Consultas</a:t>
            </a:r>
            <a:r>
              <a:rPr lang="es-ES" dirty="0" smtClean="0"/>
              <a:t>)</a:t>
            </a:r>
          </a:p>
          <a:p>
            <a:endParaRPr lang="es-ES" dirty="0"/>
          </a:p>
          <a:p>
            <a:r>
              <a:rPr lang="es-ES" dirty="0" smtClean="0"/>
              <a:t>Se han implementado tecnología Java, MONGO BD, </a:t>
            </a:r>
            <a:r>
              <a:rPr lang="es-ES" dirty="0" err="1" smtClean="0"/>
              <a:t>Github</a:t>
            </a:r>
            <a:r>
              <a:rPr lang="es-ES" dirty="0" smtClean="0"/>
              <a:t> (repositorio)</a:t>
            </a:r>
            <a:endParaRPr lang="es-ES" dirty="0" smtClean="0"/>
          </a:p>
          <a:p>
            <a:endParaRPr lang="es-ES" dirty="0"/>
          </a:p>
          <a:p>
            <a:endParaRPr lang="es-PE" dirty="0"/>
          </a:p>
        </p:txBody>
      </p:sp>
    </p:spTree>
    <p:extLst>
      <p:ext uri="{BB962C8B-B14F-4D97-AF65-F5344CB8AC3E}">
        <p14:creationId xmlns:p14="http://schemas.microsoft.com/office/powerpoint/2010/main" val="987704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67070"/>
            <a:ext cx="8596668" cy="1320800"/>
          </a:xfrm>
        </p:spPr>
        <p:txBody>
          <a:bodyPr/>
          <a:lstStyle/>
          <a:p>
            <a:r>
              <a:rPr lang="es-PE" dirty="0" smtClean="0"/>
              <a:t>OBJETIVO</a:t>
            </a:r>
            <a:endParaRPr lang="es-PE" dirty="0"/>
          </a:p>
        </p:txBody>
      </p:sp>
      <p:sp>
        <p:nvSpPr>
          <p:cNvPr id="4" name="Rectangle 3"/>
          <p:cNvSpPr/>
          <p:nvPr/>
        </p:nvSpPr>
        <p:spPr>
          <a:xfrm>
            <a:off x="677334" y="2104305"/>
            <a:ext cx="9417963" cy="2677656"/>
          </a:xfrm>
          <a:prstGeom prst="rect">
            <a:avLst/>
          </a:prstGeom>
          <a:noFill/>
        </p:spPr>
        <p:txBody>
          <a:bodyPr wrap="none" lIns="91440" tIns="45720" rIns="91440" bIns="45720">
            <a:spAutoFit/>
          </a:bodyPr>
          <a:lstStyle/>
          <a:p>
            <a:r>
              <a:rPr lang="en-US" sz="2400" b="0" cap="none" spc="0" dirty="0" smtClean="0">
                <a:ln w="0"/>
                <a:solidFill>
                  <a:schemeClr val="accent1"/>
                </a:solidFill>
                <a:effectLst>
                  <a:outerShdw blurRad="38100" dist="25400" dir="5400000" algn="ctr" rotWithShape="0">
                    <a:srgbClr val="6E747A">
                      <a:alpha val="43000"/>
                    </a:srgbClr>
                  </a:outerShdw>
                </a:effectLst>
              </a:rPr>
              <a:t>- </a:t>
            </a:r>
            <a:r>
              <a:rPr lang="en-US" sz="2400" b="0" cap="none" spc="0" dirty="0" err="1" smtClean="0">
                <a:ln w="0"/>
                <a:solidFill>
                  <a:schemeClr val="accent1"/>
                </a:solidFill>
                <a:effectLst>
                  <a:outerShdw blurRad="38100" dist="25400" dir="5400000" algn="ctr" rotWithShape="0">
                    <a:srgbClr val="6E747A">
                      <a:alpha val="43000"/>
                    </a:srgbClr>
                  </a:outerShdw>
                </a:effectLst>
              </a:rPr>
              <a:t>Implementar</a:t>
            </a:r>
            <a:r>
              <a:rPr lang="en-US" sz="2400" b="0" cap="none" spc="0" dirty="0" smtClean="0">
                <a:ln w="0"/>
                <a:solidFill>
                  <a:schemeClr val="accent1"/>
                </a:solidFill>
                <a:effectLst>
                  <a:outerShdw blurRad="38100" dist="25400" dir="5400000" algn="ctr" rotWithShape="0">
                    <a:srgbClr val="6E747A">
                      <a:alpha val="43000"/>
                    </a:srgbClr>
                  </a:outerShdw>
                </a:effectLst>
              </a:rPr>
              <a:t> un </a:t>
            </a:r>
            <a:r>
              <a:rPr lang="en-US" sz="2400" b="0" cap="none" spc="0" dirty="0" err="1" smtClean="0">
                <a:ln w="0"/>
                <a:solidFill>
                  <a:schemeClr val="accent1"/>
                </a:solidFill>
                <a:effectLst>
                  <a:outerShdw blurRad="38100" dist="25400" dir="5400000" algn="ctr" rotWithShape="0">
                    <a:srgbClr val="6E747A">
                      <a:alpha val="43000"/>
                    </a:srgbClr>
                  </a:outerShdw>
                </a:effectLst>
              </a:rPr>
              <a:t>sistema</a:t>
            </a:r>
            <a:r>
              <a:rPr lang="en-US" sz="2400" b="0" cap="none" spc="0" dirty="0" smtClean="0">
                <a:ln w="0"/>
                <a:solidFill>
                  <a:schemeClr val="accent1"/>
                </a:solidFill>
                <a:effectLst>
                  <a:outerShdw blurRad="38100" dist="25400" dir="5400000" algn="ctr" rotWithShape="0">
                    <a:srgbClr val="6E747A">
                      <a:alpha val="43000"/>
                    </a:srgbClr>
                  </a:outerShdw>
                </a:effectLst>
              </a:rPr>
              <a:t> </a:t>
            </a:r>
            <a:r>
              <a:rPr lang="en-US" sz="2400" b="0" cap="none" spc="0" dirty="0" err="1" smtClean="0">
                <a:ln w="0"/>
                <a:solidFill>
                  <a:schemeClr val="accent1"/>
                </a:solidFill>
                <a:effectLst>
                  <a:outerShdw blurRad="38100" dist="25400" dir="5400000" algn="ctr" rotWithShape="0">
                    <a:srgbClr val="6E747A">
                      <a:alpha val="43000"/>
                    </a:srgbClr>
                  </a:outerShdw>
                </a:effectLst>
              </a:rPr>
              <a:t>que</a:t>
            </a:r>
            <a:r>
              <a:rPr lang="en-US" sz="2400" b="0" cap="none" spc="0" dirty="0" smtClean="0">
                <a:ln w="0"/>
                <a:solidFill>
                  <a:schemeClr val="accent1"/>
                </a:solidFill>
                <a:effectLst>
                  <a:outerShdw blurRad="38100" dist="25400" dir="5400000" algn="ctr" rotWithShape="0">
                    <a:srgbClr val="6E747A">
                      <a:alpha val="43000"/>
                    </a:srgbClr>
                  </a:outerShdw>
                </a:effectLst>
              </a:rPr>
              <a:t> </a:t>
            </a:r>
            <a:r>
              <a:rPr lang="en-US" sz="2400" b="0" cap="none" spc="0" dirty="0" err="1" smtClean="0">
                <a:ln w="0"/>
                <a:solidFill>
                  <a:schemeClr val="accent1"/>
                </a:solidFill>
                <a:effectLst>
                  <a:outerShdw blurRad="38100" dist="25400" dir="5400000" algn="ctr" rotWithShape="0">
                    <a:srgbClr val="6E747A">
                      <a:alpha val="43000"/>
                    </a:srgbClr>
                  </a:outerShdw>
                </a:effectLst>
              </a:rPr>
              <a:t>cubra</a:t>
            </a:r>
            <a:r>
              <a:rPr lang="en-US" sz="2400" b="0" cap="none" spc="0" dirty="0" smtClean="0">
                <a:ln w="0"/>
                <a:solidFill>
                  <a:schemeClr val="accent1"/>
                </a:solidFill>
                <a:effectLst>
                  <a:outerShdw blurRad="38100" dist="25400" dir="5400000" algn="ctr" rotWithShape="0">
                    <a:srgbClr val="6E747A">
                      <a:alpha val="43000"/>
                    </a:srgbClr>
                  </a:outerShdw>
                </a:effectLst>
              </a:rPr>
              <a:t> </a:t>
            </a:r>
            <a:r>
              <a:rPr lang="en-US" sz="2400" b="0" cap="none" spc="0" dirty="0" err="1" smtClean="0">
                <a:ln w="0"/>
                <a:solidFill>
                  <a:schemeClr val="accent1"/>
                </a:solidFill>
                <a:effectLst>
                  <a:outerShdw blurRad="38100" dist="25400" dir="5400000" algn="ctr" rotWithShape="0">
                    <a:srgbClr val="6E747A">
                      <a:alpha val="43000"/>
                    </a:srgbClr>
                  </a:outerShdw>
                </a:effectLst>
              </a:rPr>
              <a:t>las</a:t>
            </a:r>
            <a:r>
              <a:rPr lang="en-US" sz="2400" b="0" cap="none" spc="0" dirty="0" smtClean="0">
                <a:ln w="0"/>
                <a:solidFill>
                  <a:schemeClr val="accent1"/>
                </a:solidFill>
                <a:effectLst>
                  <a:outerShdw blurRad="38100" dist="25400" dir="5400000" algn="ctr" rotWithShape="0">
                    <a:srgbClr val="6E747A">
                      <a:alpha val="43000"/>
                    </a:srgbClr>
                  </a:outerShdw>
                </a:effectLst>
              </a:rPr>
              <a:t> </a:t>
            </a:r>
            <a:r>
              <a:rPr lang="en-US" sz="2400" b="0" cap="none" spc="0" dirty="0" err="1" smtClean="0">
                <a:ln w="0"/>
                <a:solidFill>
                  <a:schemeClr val="accent1"/>
                </a:solidFill>
                <a:effectLst>
                  <a:outerShdw blurRad="38100" dist="25400" dir="5400000" algn="ctr" rotWithShape="0">
                    <a:srgbClr val="6E747A">
                      <a:alpha val="43000"/>
                    </a:srgbClr>
                  </a:outerShdw>
                </a:effectLst>
              </a:rPr>
              <a:t>necesidades</a:t>
            </a:r>
            <a:r>
              <a:rPr lang="en-US" sz="2400" b="0" cap="none" spc="0" dirty="0" smtClean="0">
                <a:ln w="0"/>
                <a:solidFill>
                  <a:schemeClr val="accent1"/>
                </a:solidFill>
                <a:effectLst>
                  <a:outerShdw blurRad="38100" dist="25400" dir="5400000" algn="ctr" rotWithShape="0">
                    <a:srgbClr val="6E747A">
                      <a:alpha val="43000"/>
                    </a:srgbClr>
                  </a:outerShdw>
                </a:effectLst>
              </a:rPr>
              <a:t> del </a:t>
            </a:r>
            <a:r>
              <a:rPr lang="en-US" sz="2400" b="0" cap="none" spc="0" dirty="0" err="1" smtClean="0">
                <a:ln w="0"/>
                <a:solidFill>
                  <a:schemeClr val="accent1"/>
                </a:solidFill>
                <a:effectLst>
                  <a:outerShdw blurRad="38100" dist="25400" dir="5400000" algn="ctr" rotWithShape="0">
                    <a:srgbClr val="6E747A">
                      <a:alpha val="43000"/>
                    </a:srgbClr>
                  </a:outerShdw>
                </a:effectLst>
              </a:rPr>
              <a:t>zoologico</a:t>
            </a:r>
            <a:endParaRPr lang="en-US" sz="2400" b="0" cap="none" spc="0" dirty="0" smtClean="0">
              <a:ln w="0"/>
              <a:solidFill>
                <a:schemeClr val="accent1"/>
              </a:solidFill>
              <a:effectLst>
                <a:outerShdw blurRad="38100" dist="25400" dir="5400000" algn="ctr" rotWithShape="0">
                  <a:srgbClr val="6E747A">
                    <a:alpha val="43000"/>
                  </a:srgbClr>
                </a:outerShdw>
              </a:effectLst>
            </a:endParaRPr>
          </a:p>
          <a:p>
            <a:r>
              <a:rPr lang="en-US" sz="2400" b="0" cap="none" spc="0" dirty="0" err="1" smtClean="0">
                <a:ln w="0"/>
                <a:solidFill>
                  <a:schemeClr val="accent1"/>
                </a:solidFill>
                <a:effectLst>
                  <a:outerShdw blurRad="38100" dist="25400" dir="5400000" algn="ctr" rotWithShape="0">
                    <a:srgbClr val="6E747A">
                      <a:alpha val="43000"/>
                    </a:srgbClr>
                  </a:outerShdw>
                </a:effectLst>
              </a:rPr>
              <a:t>respecto</a:t>
            </a:r>
            <a:r>
              <a:rPr lang="en-US" sz="2400" b="0" cap="none" spc="0" dirty="0" smtClean="0">
                <a:ln w="0"/>
                <a:solidFill>
                  <a:schemeClr val="accent1"/>
                </a:solidFill>
                <a:effectLst>
                  <a:outerShdw blurRad="38100" dist="25400" dir="5400000" algn="ctr" rotWithShape="0">
                    <a:srgbClr val="6E747A">
                      <a:alpha val="43000"/>
                    </a:srgbClr>
                  </a:outerShdw>
                </a:effectLst>
              </a:rPr>
              <a:t> a la </a:t>
            </a:r>
            <a:r>
              <a:rPr lang="en-US" sz="2400" b="0" cap="none" spc="0" dirty="0" err="1" smtClean="0">
                <a:ln w="0"/>
                <a:solidFill>
                  <a:schemeClr val="accent1"/>
                </a:solidFill>
                <a:effectLst>
                  <a:outerShdw blurRad="38100" dist="25400" dir="5400000" algn="ctr" rotWithShape="0">
                    <a:srgbClr val="6E747A">
                      <a:alpha val="43000"/>
                    </a:srgbClr>
                  </a:outerShdw>
                </a:effectLst>
              </a:rPr>
              <a:t>reserva</a:t>
            </a:r>
            <a:r>
              <a:rPr lang="en-US" sz="2400" b="0" cap="none" spc="0" dirty="0" smtClean="0">
                <a:ln w="0"/>
                <a:solidFill>
                  <a:schemeClr val="accent1"/>
                </a:solidFill>
                <a:effectLst>
                  <a:outerShdw blurRad="38100" dist="25400" dir="5400000" algn="ctr" rotWithShape="0">
                    <a:srgbClr val="6E747A">
                      <a:alpha val="43000"/>
                    </a:srgbClr>
                  </a:outerShdw>
                </a:effectLst>
              </a:rPr>
              <a:t> de paseos</a:t>
            </a:r>
          </a:p>
          <a:p>
            <a:endParaRPr lang="en-US" sz="2400" dirty="0">
              <a:ln w="0"/>
              <a:solidFill>
                <a:schemeClr val="accent1"/>
              </a:solidFill>
              <a:effectLst>
                <a:outerShdw blurRad="38100" dist="25400" dir="5400000" algn="ctr" rotWithShape="0">
                  <a:srgbClr val="6E747A">
                    <a:alpha val="43000"/>
                  </a:srgbClr>
                </a:outerShdw>
              </a:effectLst>
            </a:endParaRPr>
          </a:p>
          <a:p>
            <a:pPr marL="342900" indent="-342900">
              <a:buFontTx/>
              <a:buChar char="-"/>
            </a:pPr>
            <a:r>
              <a:rPr lang="en-US" sz="2400" b="0" cap="none" spc="0" dirty="0" err="1" smtClean="0">
                <a:ln w="0"/>
                <a:solidFill>
                  <a:schemeClr val="accent1"/>
                </a:solidFill>
                <a:effectLst>
                  <a:outerShdw blurRad="38100" dist="25400" dir="5400000" algn="ctr" rotWithShape="0">
                    <a:srgbClr val="6E747A">
                      <a:alpha val="43000"/>
                    </a:srgbClr>
                  </a:outerShdw>
                </a:effectLst>
              </a:rPr>
              <a:t>Administrar</a:t>
            </a:r>
            <a:r>
              <a:rPr lang="en-US" sz="2400" b="0" cap="none" spc="0" dirty="0" smtClean="0">
                <a:ln w="0"/>
                <a:solidFill>
                  <a:schemeClr val="accent1"/>
                </a:solidFill>
                <a:effectLst>
                  <a:outerShdw blurRad="38100" dist="25400" dir="5400000" algn="ctr" rotWithShape="0">
                    <a:srgbClr val="6E747A">
                      <a:alpha val="43000"/>
                    </a:srgbClr>
                  </a:outerShdw>
                </a:effectLst>
              </a:rPr>
              <a:t> de </a:t>
            </a:r>
            <a:r>
              <a:rPr lang="en-US" sz="2400" b="0" cap="none" spc="0" dirty="0" err="1" smtClean="0">
                <a:ln w="0"/>
                <a:solidFill>
                  <a:schemeClr val="accent1"/>
                </a:solidFill>
                <a:effectLst>
                  <a:outerShdw blurRad="38100" dist="25400" dir="5400000" algn="ctr" rotWithShape="0">
                    <a:srgbClr val="6E747A">
                      <a:alpha val="43000"/>
                    </a:srgbClr>
                  </a:outerShdw>
                </a:effectLst>
              </a:rPr>
              <a:t>manera</a:t>
            </a:r>
            <a:r>
              <a:rPr lang="en-US" sz="2400" b="0" cap="none" spc="0" dirty="0" smtClean="0">
                <a:ln w="0"/>
                <a:solidFill>
                  <a:schemeClr val="accent1"/>
                </a:solidFill>
                <a:effectLst>
                  <a:outerShdw blurRad="38100" dist="25400" dir="5400000" algn="ctr" rotWithShape="0">
                    <a:srgbClr val="6E747A">
                      <a:alpha val="43000"/>
                    </a:srgbClr>
                  </a:outerShdw>
                </a:effectLst>
              </a:rPr>
              <a:t> </a:t>
            </a:r>
            <a:r>
              <a:rPr lang="en-US" sz="2400" b="0" cap="none" spc="0" dirty="0" err="1" smtClean="0">
                <a:ln w="0"/>
                <a:solidFill>
                  <a:schemeClr val="accent1"/>
                </a:solidFill>
                <a:effectLst>
                  <a:outerShdw blurRad="38100" dist="25400" dir="5400000" algn="ctr" rotWithShape="0">
                    <a:srgbClr val="6E747A">
                      <a:alpha val="43000"/>
                    </a:srgbClr>
                  </a:outerShdw>
                </a:effectLst>
              </a:rPr>
              <a:t>más</a:t>
            </a:r>
            <a:r>
              <a:rPr lang="en-US" sz="2400" b="0" cap="none" spc="0" dirty="0" smtClean="0">
                <a:ln w="0"/>
                <a:solidFill>
                  <a:schemeClr val="accent1"/>
                </a:solidFill>
                <a:effectLst>
                  <a:outerShdw blurRad="38100" dist="25400" dir="5400000" algn="ctr" rotWithShape="0">
                    <a:srgbClr val="6E747A">
                      <a:alpha val="43000"/>
                    </a:srgbClr>
                  </a:outerShdw>
                </a:effectLst>
              </a:rPr>
              <a:t> </a:t>
            </a:r>
            <a:r>
              <a:rPr lang="en-US" sz="2400" b="0" cap="none" spc="0" dirty="0" err="1" smtClean="0">
                <a:ln w="0"/>
                <a:solidFill>
                  <a:schemeClr val="accent1"/>
                </a:solidFill>
                <a:effectLst>
                  <a:outerShdw blurRad="38100" dist="25400" dir="5400000" algn="ctr" rotWithShape="0">
                    <a:srgbClr val="6E747A">
                      <a:alpha val="43000"/>
                    </a:srgbClr>
                  </a:outerShdw>
                </a:effectLst>
              </a:rPr>
              <a:t>eficiente</a:t>
            </a:r>
            <a:r>
              <a:rPr lang="en-US" sz="2400" b="0" cap="none" spc="0" dirty="0" smtClean="0">
                <a:ln w="0"/>
                <a:solidFill>
                  <a:schemeClr val="accent1"/>
                </a:solidFill>
                <a:effectLst>
                  <a:outerShdw blurRad="38100" dist="25400" dir="5400000" algn="ctr" rotWithShape="0">
                    <a:srgbClr val="6E747A">
                      <a:alpha val="43000"/>
                    </a:srgbClr>
                  </a:outerShdw>
                </a:effectLst>
              </a:rPr>
              <a:t> los paseos </a:t>
            </a:r>
            <a:r>
              <a:rPr lang="en-US" sz="2400" b="0" cap="none" spc="0" dirty="0" err="1" smtClean="0">
                <a:ln w="0"/>
                <a:solidFill>
                  <a:schemeClr val="accent1"/>
                </a:solidFill>
                <a:effectLst>
                  <a:outerShdw blurRad="38100" dist="25400" dir="5400000" algn="ctr" rotWithShape="0">
                    <a:srgbClr val="6E747A">
                      <a:alpha val="43000"/>
                    </a:srgbClr>
                  </a:outerShdw>
                </a:effectLst>
              </a:rPr>
              <a:t>realizados</a:t>
            </a:r>
            <a:r>
              <a:rPr lang="en-US" sz="2400" b="0" cap="none" spc="0" dirty="0" smtClean="0">
                <a:ln w="0"/>
                <a:solidFill>
                  <a:schemeClr val="accent1"/>
                </a:solidFill>
                <a:effectLst>
                  <a:outerShdw blurRad="38100" dist="25400" dir="5400000" algn="ctr" rotWithShape="0">
                    <a:srgbClr val="6E747A">
                      <a:alpha val="43000"/>
                    </a:srgbClr>
                  </a:outerShdw>
                </a:effectLst>
              </a:rPr>
              <a:t> en el</a:t>
            </a:r>
          </a:p>
          <a:p>
            <a:r>
              <a:rPr lang="en-US" sz="2400" dirty="0" err="1" smtClean="0">
                <a:ln w="0"/>
                <a:solidFill>
                  <a:schemeClr val="accent1"/>
                </a:solidFill>
                <a:effectLst>
                  <a:outerShdw blurRad="38100" dist="25400" dir="5400000" algn="ctr" rotWithShape="0">
                    <a:srgbClr val="6E747A">
                      <a:alpha val="43000"/>
                    </a:srgbClr>
                  </a:outerShdw>
                </a:effectLst>
              </a:rPr>
              <a:t>zoologico</a:t>
            </a:r>
            <a:r>
              <a:rPr lang="en-US" sz="2400" dirty="0" smtClean="0">
                <a:ln w="0"/>
                <a:solidFill>
                  <a:schemeClr val="accent1"/>
                </a:solidFill>
                <a:effectLst>
                  <a:outerShdw blurRad="38100" dist="25400" dir="5400000" algn="ctr" rotWithShape="0">
                    <a:srgbClr val="6E747A">
                      <a:alpha val="43000"/>
                    </a:srgbClr>
                  </a:outerShdw>
                </a:effectLst>
              </a:rPr>
              <a:t> para </a:t>
            </a:r>
            <a:r>
              <a:rPr lang="en-US" sz="2400" dirty="0" err="1" smtClean="0">
                <a:ln w="0"/>
                <a:solidFill>
                  <a:schemeClr val="accent1"/>
                </a:solidFill>
                <a:effectLst>
                  <a:outerShdw blurRad="38100" dist="25400" dir="5400000" algn="ctr" rotWithShape="0">
                    <a:srgbClr val="6E747A">
                      <a:alpha val="43000"/>
                    </a:srgbClr>
                  </a:outerShdw>
                </a:effectLst>
              </a:rPr>
              <a:t>aumentar</a:t>
            </a:r>
            <a:r>
              <a:rPr lang="en-US" sz="2400" dirty="0" smtClean="0">
                <a:ln w="0"/>
                <a:solidFill>
                  <a:schemeClr val="accent1"/>
                </a:solidFill>
                <a:effectLst>
                  <a:outerShdw blurRad="38100" dist="25400" dir="5400000" algn="ctr" rotWithShape="0">
                    <a:srgbClr val="6E747A">
                      <a:alpha val="43000"/>
                    </a:srgbClr>
                  </a:outerShdw>
                </a:effectLst>
              </a:rPr>
              <a:t> y </a:t>
            </a:r>
            <a:r>
              <a:rPr lang="en-US" sz="2400" dirty="0" err="1" smtClean="0">
                <a:ln w="0"/>
                <a:solidFill>
                  <a:schemeClr val="accent1"/>
                </a:solidFill>
                <a:effectLst>
                  <a:outerShdw blurRad="38100" dist="25400" dir="5400000" algn="ctr" rotWithShape="0">
                    <a:srgbClr val="6E747A">
                      <a:alpha val="43000"/>
                    </a:srgbClr>
                  </a:outerShdw>
                </a:effectLst>
              </a:rPr>
              <a:t>mejorar</a:t>
            </a:r>
            <a:r>
              <a:rPr lang="en-US" sz="2400" dirty="0" smtClean="0">
                <a:ln w="0"/>
                <a:solidFill>
                  <a:schemeClr val="accent1"/>
                </a:solidFill>
                <a:effectLst>
                  <a:outerShdw blurRad="38100" dist="25400" dir="5400000" algn="ctr" rotWithShape="0">
                    <a:srgbClr val="6E747A">
                      <a:alpha val="43000"/>
                    </a:srgbClr>
                  </a:outerShdw>
                </a:effectLst>
              </a:rPr>
              <a:t> la </a:t>
            </a:r>
            <a:r>
              <a:rPr lang="en-US" sz="2400" dirty="0" err="1" smtClean="0">
                <a:ln w="0"/>
                <a:solidFill>
                  <a:schemeClr val="accent1"/>
                </a:solidFill>
                <a:effectLst>
                  <a:outerShdw blurRad="38100" dist="25400" dir="5400000" algn="ctr" rotWithShape="0">
                    <a:srgbClr val="6E747A">
                      <a:alpha val="43000"/>
                    </a:srgbClr>
                  </a:outerShdw>
                </a:effectLst>
              </a:rPr>
              <a:t>atención</a:t>
            </a:r>
            <a:r>
              <a:rPr lang="en-US" sz="2400" dirty="0" smtClean="0">
                <a:ln w="0"/>
                <a:solidFill>
                  <a:schemeClr val="accent1"/>
                </a:solidFill>
                <a:effectLst>
                  <a:outerShdw blurRad="38100" dist="25400" dir="5400000" algn="ctr" rotWithShape="0">
                    <a:srgbClr val="6E747A">
                      <a:alpha val="43000"/>
                    </a:srgbClr>
                  </a:outerShdw>
                </a:effectLst>
              </a:rPr>
              <a:t> al </a:t>
            </a:r>
            <a:r>
              <a:rPr lang="en-US" sz="2400" dirty="0" err="1" smtClean="0">
                <a:ln w="0"/>
                <a:solidFill>
                  <a:schemeClr val="accent1"/>
                </a:solidFill>
                <a:effectLst>
                  <a:outerShdw blurRad="38100" dist="25400" dir="5400000" algn="ctr" rotWithShape="0">
                    <a:srgbClr val="6E747A">
                      <a:alpha val="43000"/>
                    </a:srgbClr>
                  </a:outerShdw>
                </a:effectLst>
              </a:rPr>
              <a:t>cliente</a:t>
            </a:r>
            <a:r>
              <a:rPr lang="en-US" sz="2400" dirty="0" smtClean="0">
                <a:ln w="0"/>
                <a:solidFill>
                  <a:schemeClr val="accent1"/>
                </a:solidFill>
                <a:effectLst>
                  <a:outerShdw blurRad="38100" dist="25400" dir="5400000" algn="ctr" rotWithShape="0">
                    <a:srgbClr val="6E747A">
                      <a:alpha val="43000"/>
                    </a:srgbClr>
                  </a:outerShdw>
                </a:effectLst>
              </a:rPr>
              <a:t>.</a:t>
            </a:r>
          </a:p>
          <a:p>
            <a:endParaRPr lang="en-US" sz="2400" b="0" cap="none" spc="0" dirty="0">
              <a:ln w="0"/>
              <a:solidFill>
                <a:schemeClr val="accent1"/>
              </a:solidFill>
              <a:effectLst>
                <a:outerShdw blurRad="38100" dist="25400" dir="5400000" algn="ctr" rotWithShape="0">
                  <a:srgbClr val="6E747A">
                    <a:alpha val="43000"/>
                  </a:srgbClr>
                </a:outerShdw>
              </a:effectLst>
            </a:endParaRPr>
          </a:p>
          <a:p>
            <a:r>
              <a:rPr lang="en-US" sz="2400" dirty="0" smtClean="0">
                <a:ln w="0"/>
                <a:solidFill>
                  <a:schemeClr val="accent1"/>
                </a:solidFill>
                <a:effectLst>
                  <a:outerShdw blurRad="38100" dist="25400" dir="5400000" algn="ctr" rotWithShape="0">
                    <a:srgbClr val="6E747A">
                      <a:alpha val="43000"/>
                    </a:srgbClr>
                  </a:outerShdw>
                </a:effectLst>
              </a:rPr>
              <a:t>- </a:t>
            </a:r>
            <a:r>
              <a:rPr lang="en-US" sz="2400" dirty="0" err="1" smtClean="0">
                <a:ln w="0"/>
                <a:solidFill>
                  <a:schemeClr val="accent1"/>
                </a:solidFill>
                <a:effectLst>
                  <a:outerShdw blurRad="38100" dist="25400" dir="5400000" algn="ctr" rotWithShape="0">
                    <a:srgbClr val="6E747A">
                      <a:alpha val="43000"/>
                    </a:srgbClr>
                  </a:outerShdw>
                </a:effectLst>
              </a:rPr>
              <a:t>Integración</a:t>
            </a:r>
            <a:r>
              <a:rPr lang="en-US" sz="2400" dirty="0" smtClean="0">
                <a:ln w="0"/>
                <a:solidFill>
                  <a:schemeClr val="accent1"/>
                </a:solidFill>
                <a:effectLst>
                  <a:outerShdw blurRad="38100" dist="25400" dir="5400000" algn="ctr" rotWithShape="0">
                    <a:srgbClr val="6E747A">
                      <a:alpha val="43000"/>
                    </a:srgbClr>
                  </a:outerShdw>
                </a:effectLst>
              </a:rPr>
              <a:t> de </a:t>
            </a:r>
            <a:r>
              <a:rPr lang="en-US" sz="2400" dirty="0" err="1" smtClean="0">
                <a:ln w="0"/>
                <a:solidFill>
                  <a:schemeClr val="accent1"/>
                </a:solidFill>
                <a:effectLst>
                  <a:outerShdw blurRad="38100" dist="25400" dir="5400000" algn="ctr" rotWithShape="0">
                    <a:srgbClr val="6E747A">
                      <a:alpha val="43000"/>
                    </a:srgbClr>
                  </a:outerShdw>
                </a:effectLst>
              </a:rPr>
              <a:t>sistemas</a:t>
            </a:r>
            <a:r>
              <a:rPr lang="en-US" sz="2400" dirty="0" smtClean="0">
                <a:ln w="0"/>
                <a:solidFill>
                  <a:schemeClr val="accent1"/>
                </a:solidFill>
                <a:effectLst>
                  <a:outerShdw blurRad="38100" dist="25400" dir="5400000" algn="ctr" rotWithShape="0">
                    <a:srgbClr val="6E747A">
                      <a:alpha val="43000"/>
                    </a:srgbClr>
                  </a:outerShdw>
                </a:effectLst>
              </a:rPr>
              <a:t> para </a:t>
            </a:r>
            <a:r>
              <a:rPr lang="en-US" sz="2400" dirty="0" err="1" smtClean="0">
                <a:ln w="0"/>
                <a:solidFill>
                  <a:schemeClr val="accent1"/>
                </a:solidFill>
                <a:effectLst>
                  <a:outerShdw blurRad="38100" dist="25400" dir="5400000" algn="ctr" rotWithShape="0">
                    <a:srgbClr val="6E747A">
                      <a:alpha val="43000"/>
                    </a:srgbClr>
                  </a:outerShdw>
                </a:effectLst>
              </a:rPr>
              <a:t>optimizar</a:t>
            </a:r>
            <a:r>
              <a:rPr lang="en-US" sz="2400" dirty="0" smtClean="0">
                <a:ln w="0"/>
                <a:solidFill>
                  <a:schemeClr val="accent1"/>
                </a:solidFill>
                <a:effectLst>
                  <a:outerShdw blurRad="38100" dist="25400" dir="5400000" algn="ctr" rotWithShape="0">
                    <a:srgbClr val="6E747A">
                      <a:alpha val="43000"/>
                    </a:srgbClr>
                  </a:outerShdw>
                </a:effectLst>
              </a:rPr>
              <a:t> el </a:t>
            </a:r>
            <a:r>
              <a:rPr lang="en-US" sz="2400" dirty="0" err="1" smtClean="0">
                <a:ln w="0"/>
                <a:solidFill>
                  <a:schemeClr val="accent1"/>
                </a:solidFill>
                <a:effectLst>
                  <a:outerShdw blurRad="38100" dist="25400" dir="5400000" algn="ctr" rotWithShape="0">
                    <a:srgbClr val="6E747A">
                      <a:alpha val="43000"/>
                    </a:srgbClr>
                  </a:outerShdw>
                </a:effectLst>
              </a:rPr>
              <a:t>proceso</a:t>
            </a:r>
            <a:r>
              <a:rPr lang="en-US" sz="2400" dirty="0" smtClean="0">
                <a:ln w="0"/>
                <a:solidFill>
                  <a:schemeClr val="accent1"/>
                </a:solidFill>
                <a:effectLst>
                  <a:outerShdw blurRad="38100" dist="25400" dir="5400000" algn="ctr" rotWithShape="0">
                    <a:srgbClr val="6E747A">
                      <a:alpha val="43000"/>
                    </a:srgbClr>
                  </a:outerShdw>
                </a:effectLst>
              </a:rPr>
              <a:t> de </a:t>
            </a:r>
            <a:r>
              <a:rPr lang="en-US" sz="2400" dirty="0" err="1" smtClean="0">
                <a:ln w="0"/>
                <a:solidFill>
                  <a:schemeClr val="accent1"/>
                </a:solidFill>
                <a:effectLst>
                  <a:outerShdw blurRad="38100" dist="25400" dir="5400000" algn="ctr" rotWithShape="0">
                    <a:srgbClr val="6E747A">
                      <a:alpha val="43000"/>
                    </a:srgbClr>
                  </a:outerShdw>
                </a:effectLst>
              </a:rPr>
              <a:t>reserva</a:t>
            </a:r>
            <a:endParaRPr lang="en-US" sz="2400" b="0" cap="none" spc="0" dirty="0" smtClean="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3941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Proceso</a:t>
            </a:r>
            <a:endParaRPr lang="es-PE" dirty="0"/>
          </a:p>
        </p:txBody>
      </p:sp>
      <p:pic>
        <p:nvPicPr>
          <p:cNvPr id="8194" name="Picture 2" descr="https://lh6.googleusercontent.com/D-BIPL1o2yd_2k_zE0Ah1WLTqLcdKcyz8oqYvt6cNEF7pNQOykrdC8R7n84XvhBa_UqJIk7PzoCDqOAU2d9uLkWoMOpi2YU_mzKCDDqxpTxnBobIqLf2aLqYLzfB5RZYD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105" y="457200"/>
            <a:ext cx="7515225"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7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lh4.googleusercontent.com/NjHGlw73p8moZPPT81cbS9_A_fgwdderxoXTw0tsizNCSKl8qxJWwAM_wF2YvqBTjKwfkgLbRTcEt07Kg81MTkEB_wLoPryXAaqFqFsoWP_RhjbWDubWNcc6rwCOq-O3A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277" y="1622626"/>
            <a:ext cx="7096125" cy="4991101"/>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p:cNvSpPr>
            <a:spLocks noGrp="1"/>
          </p:cNvSpPr>
          <p:nvPr>
            <p:ph type="title"/>
          </p:nvPr>
        </p:nvSpPr>
        <p:spPr>
          <a:xfrm>
            <a:off x="677334" y="609600"/>
            <a:ext cx="8596668" cy="1320800"/>
          </a:xfrm>
        </p:spPr>
        <p:txBody>
          <a:bodyPr/>
          <a:lstStyle/>
          <a:p>
            <a:r>
              <a:rPr lang="es-ES" dirty="0" smtClean="0"/>
              <a:t>Diagrama de </a:t>
            </a:r>
            <a:r>
              <a:rPr lang="es-ES" dirty="0" err="1" smtClean="0"/>
              <a:t>Analisis</a:t>
            </a:r>
            <a:endParaRPr lang="es-PE" dirty="0"/>
          </a:p>
        </p:txBody>
      </p:sp>
    </p:spTree>
    <p:extLst>
      <p:ext uri="{BB962C8B-B14F-4D97-AF65-F5344CB8AC3E}">
        <p14:creationId xmlns:p14="http://schemas.microsoft.com/office/powerpoint/2010/main" val="2729879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Historias de Usuario</a:t>
            </a:r>
            <a:br>
              <a:rPr lang="es-ES" dirty="0" smtClean="0"/>
            </a:br>
            <a:endParaRPr lang="es-PE" dirty="0"/>
          </a:p>
        </p:txBody>
      </p:sp>
      <p:graphicFrame>
        <p:nvGraphicFramePr>
          <p:cNvPr id="5" name="Tabla 4"/>
          <p:cNvGraphicFramePr>
            <a:graphicFrameLocks noGrp="1"/>
          </p:cNvGraphicFramePr>
          <p:nvPr>
            <p:extLst>
              <p:ext uri="{D42A27DB-BD31-4B8C-83A1-F6EECF244321}">
                <p14:modId xmlns:p14="http://schemas.microsoft.com/office/powerpoint/2010/main" val="3972261969"/>
              </p:ext>
            </p:extLst>
          </p:nvPr>
        </p:nvGraphicFramePr>
        <p:xfrm>
          <a:off x="2252868" y="1649245"/>
          <a:ext cx="7659757" cy="4261226"/>
        </p:xfrm>
        <a:graphic>
          <a:graphicData uri="http://schemas.openxmlformats.org/drawingml/2006/table">
            <a:tbl>
              <a:tblPr/>
              <a:tblGrid>
                <a:gridCol w="1802296"/>
                <a:gridCol w="5857461"/>
              </a:tblGrid>
              <a:tr h="271680">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HU01</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Registrar Reserva de Paseo</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71680">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¿Quién?</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Solicitante</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56900">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¿Qué?</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Registra la Reserva de Paseo que desea realizar en el zoológico</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630586">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¿Cómo?</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300" b="1" i="0" u="none" strike="noStrike" dirty="0">
                          <a:solidFill>
                            <a:srgbClr val="000000"/>
                          </a:solidFill>
                          <a:effectLst/>
                          <a:latin typeface="Arial" panose="020B0604020202020204" pitchFamily="34" charset="0"/>
                        </a:rPr>
                        <a:t>El usuario ingresa al aplicativo (debe estar </a:t>
                      </a:r>
                      <a:r>
                        <a:rPr lang="es-PE" sz="1300" b="1" i="0" u="none" strike="noStrike" dirty="0" err="1">
                          <a:solidFill>
                            <a:srgbClr val="000000"/>
                          </a:solidFill>
                          <a:effectLst/>
                          <a:latin typeface="Arial" panose="020B0604020202020204" pitchFamily="34" charset="0"/>
                        </a:rPr>
                        <a:t>logueado</a:t>
                      </a:r>
                      <a:r>
                        <a:rPr lang="es-PE" sz="1300" b="1" i="0" u="none" strike="noStrike" dirty="0">
                          <a:solidFill>
                            <a:srgbClr val="000000"/>
                          </a:solidFill>
                          <a:effectLst/>
                          <a:latin typeface="Arial" panose="020B0604020202020204" pitchFamily="34" charset="0"/>
                        </a:rPr>
                        <a:t> previamente) y selecciona la opción de Reservar Paseo aparecerá cargado el nombre de la Institución y el nombre del representante, el solicitante debe seleccionar el turno del Paseo, la fecha del paseo y la capacidad de asistentes al paseo. Selecciona el botón crear y se genera la reserva de paseo respectiva </a:t>
                      </a:r>
                      <a:endParaRPr lang="es-PE" sz="1300" dirty="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56900">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Criterio Positivo</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Se registra la Reserva del Paseo exitosamente y se genera un código de reserva.</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56900">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Validación 1</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En un turno no se pueden elegir más de 4 zonas de preferencia a visitar</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4900">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Validación 2</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No se realizan reservas de paseos los días feriados y/o festivos</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71680">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Responsable</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300" b="1" i="0" u="none" strike="noStrike" dirty="0">
                          <a:solidFill>
                            <a:srgbClr val="000000"/>
                          </a:solidFill>
                          <a:effectLst/>
                          <a:latin typeface="Arial" panose="020B0604020202020204" pitchFamily="34" charset="0"/>
                        </a:rPr>
                        <a:t>Rut Jerónimo</a:t>
                      </a:r>
                      <a:endParaRPr lang="es-PE" sz="1300" dirty="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3865563" y="1981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anose="020B0604020202020204" pitchFamily="34" charset="0"/>
              </a:rPr>
              <a:t/>
            </a:r>
            <a:br>
              <a:rPr kumimoji="0" lang="es-PE" altLang="es-PE" sz="1800" b="0" i="0" u="none" strike="noStrike" cap="none" normalizeH="0" baseline="0" smtClean="0">
                <a:ln>
                  <a:noFill/>
                </a:ln>
                <a:solidFill>
                  <a:schemeClr val="tx1"/>
                </a:solidFill>
                <a:effectLst/>
                <a:latin typeface="Arial" panose="020B0604020202020204" pitchFamily="34" charset="0"/>
              </a:rPr>
            </a:br>
            <a:endParaRPr kumimoji="0" lang="es-PE" altLang="es-PE"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anose="020B0604020202020204" pitchFamily="34" charset="0"/>
              </a:rPr>
              <a:t/>
            </a:r>
            <a:br>
              <a:rPr kumimoji="0" lang="es-PE" altLang="es-PE" sz="1800" b="0" i="0" u="none" strike="noStrike" cap="none" normalizeH="0" baseline="0" smtClean="0">
                <a:ln>
                  <a:noFill/>
                </a:ln>
                <a:solidFill>
                  <a:schemeClr val="tx1"/>
                </a:solidFill>
                <a:effectLst/>
                <a:latin typeface="Arial" panose="020B0604020202020204" pitchFamily="34" charset="0"/>
              </a:rPr>
            </a:br>
            <a:r>
              <a:rPr kumimoji="0" lang="es-PE" altLang="es-PE" sz="1800" b="0" i="0" u="none" strike="noStrike" cap="none" normalizeH="0" baseline="0" smtClean="0">
                <a:ln>
                  <a:noFill/>
                </a:ln>
                <a:solidFill>
                  <a:schemeClr val="tx1"/>
                </a:solidFill>
                <a:effectLst/>
                <a:latin typeface="Arial" panose="020B0604020202020204" pitchFamily="34" charset="0"/>
              </a:rPr>
              <a:t/>
            </a:r>
            <a:br>
              <a:rPr kumimoji="0" lang="es-PE" altLang="es-PE" sz="1800" b="0" i="0" u="none" strike="noStrike" cap="none" normalizeH="0" baseline="0" smtClean="0">
                <a:ln>
                  <a:noFill/>
                </a:ln>
                <a:solidFill>
                  <a:schemeClr val="tx1"/>
                </a:solidFill>
                <a:effectLst/>
                <a:latin typeface="Arial" panose="020B0604020202020204" pitchFamily="34" charset="0"/>
              </a:rPr>
            </a:br>
            <a:endParaRPr kumimoji="0" lang="es-PE" altLang="es-PE"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007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lh3.googleusercontent.com/bdh_lGMAdfd4P-RzJ9egwEbJCr5DKyMHaSlE3NFKyN4MaK6bCywfRjRtviRcjHL4sb0P4i8ZPXnvrd-dDvQuhdKy3e5m-TLkQxlMp_aPBndt9o53A5rGRZ-xzSfwZmLmd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634" y="959476"/>
            <a:ext cx="1104900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803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7"/>
          <p:cNvGraphicFramePr>
            <a:graphicFrameLocks noGrp="1"/>
          </p:cNvGraphicFramePr>
          <p:nvPr>
            <p:extLst>
              <p:ext uri="{D42A27DB-BD31-4B8C-83A1-F6EECF244321}">
                <p14:modId xmlns:p14="http://schemas.microsoft.com/office/powerpoint/2010/main" val="879508197"/>
              </p:ext>
            </p:extLst>
          </p:nvPr>
        </p:nvGraphicFramePr>
        <p:xfrm>
          <a:off x="1179441" y="1179924"/>
          <a:ext cx="9011481" cy="4637779"/>
        </p:xfrm>
        <a:graphic>
          <a:graphicData uri="http://schemas.openxmlformats.org/drawingml/2006/table">
            <a:tbl>
              <a:tblPr/>
              <a:tblGrid>
                <a:gridCol w="1825705"/>
                <a:gridCol w="7185776"/>
              </a:tblGrid>
              <a:tr h="297678">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HU02</a:t>
                      </a:r>
                      <a:endParaRPr lang="es-PE" sz="1400" dirty="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Evaluar Reserva</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97678">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¿Quién?</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Secretaria</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43986">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¿Qué?</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Evalúa la reserva para ver si se puede realizar el paseo en el zoológico en la fecha requerida por el solicitante</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866479">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¿Cómo?</a:t>
                      </a:r>
                      <a:endParaRPr lang="es-PE" sz="1400" dirty="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La secretaria ingresa al aplicativo y selecciona la opción evaluar reserva, se mostrará un listado de las reservas generadas y se evaluará que no exista conflicto de paseos en las fechas requeridas y la disponibilidad de los guías para las mismas. Finalmente, seleccionará la opción “Aprobar” para dar por satisfactoria la evaluación de la reserva. </a:t>
                      </a:r>
                      <a:endParaRPr lang="es-PE" sz="1400">
                        <a:effectLst/>
                      </a:endParaRPr>
                    </a:p>
                    <a:p>
                      <a:pPr algn="just" rtl="0" fontAlgn="t">
                        <a:spcBef>
                          <a:spcPts val="0"/>
                        </a:spcBef>
                        <a:spcAft>
                          <a:spcPts val="0"/>
                        </a:spcAft>
                      </a:pPr>
                      <a:r>
                        <a:rPr lang="es-PE" sz="1400" b="1" i="0" u="none" strike="noStrike">
                          <a:solidFill>
                            <a:srgbClr val="000000"/>
                          </a:solidFill>
                          <a:effectLst/>
                          <a:latin typeface="Arial" panose="020B0604020202020204" pitchFamily="34" charset="0"/>
                        </a:rPr>
                        <a:t>En caso de rechazo el e-mail de notificación de rechazo debe detallar otras fechas disponibles para realizar otra reserva.</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43986">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Criterio Positivo</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Se aprueba la reserva, aparece un mensaje “</a:t>
                      </a:r>
                      <a:r>
                        <a:rPr lang="es-PE" sz="1400" b="1" i="0" u="none" strike="noStrike">
                          <a:solidFill>
                            <a:srgbClr val="333333"/>
                          </a:solidFill>
                          <a:effectLst/>
                          <a:latin typeface="Arial" panose="020B0604020202020204" pitchFamily="34" charset="0"/>
                        </a:rPr>
                        <a:t>La reserva ha sido aprobada exitosamente.”</a:t>
                      </a:r>
                      <a:r>
                        <a:rPr lang="es-PE" sz="1400" b="1" i="0" u="none" strike="noStrike">
                          <a:solidFill>
                            <a:srgbClr val="000000"/>
                          </a:solidFill>
                          <a:effectLst/>
                          <a:latin typeface="Arial" panose="020B0604020202020204" pitchFamily="34" charset="0"/>
                        </a:rPr>
                        <a:t> </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43986">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Validación 1</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La reserva debe ser evaluada hasta 24 horas después de haber sido generada la reserva.</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43986">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Validación 2</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Una vez aceptada la reserva no se permiten más reservas de la  misma institución en el día</a:t>
                      </a:r>
                      <a:endParaRPr lang="es-PE" sz="1400" dirty="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9" name="Rectangle 3"/>
          <p:cNvSpPr>
            <a:spLocks noChangeArrowheads="1"/>
          </p:cNvSpPr>
          <p:nvPr/>
        </p:nvSpPr>
        <p:spPr bwMode="auto">
          <a:xfrm>
            <a:off x="3984625"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anose="020B0604020202020204" pitchFamily="34" charset="0"/>
              </a:rPr>
              <a:t/>
            </a:r>
            <a:br>
              <a:rPr kumimoji="0" lang="es-PE" altLang="es-PE" sz="1800" b="0" i="0" u="none" strike="noStrike" cap="none" normalizeH="0" baseline="0" smtClean="0">
                <a:ln>
                  <a:noFill/>
                </a:ln>
                <a:solidFill>
                  <a:schemeClr val="tx1"/>
                </a:solidFill>
                <a:effectLst/>
                <a:latin typeface="Arial" panose="020B0604020202020204" pitchFamily="34" charset="0"/>
              </a:rPr>
            </a:br>
            <a:endParaRPr kumimoji="0" lang="es-PE" altLang="es-PE"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635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6.googleusercontent.com/Qb6KsxP1nVlsh3J0xd8JXf7_VM5keTP3AicTu188cnSr2qIjiVEuPoTMBD9-F0oHILEuF5dnwBYryPCcE9mQIim8AlEOK27lL3aIOLmVVLkNcgOrBbeQtnWaL5ezdFCAs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149" y="871470"/>
            <a:ext cx="100584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722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446368057"/>
              </p:ext>
            </p:extLst>
          </p:nvPr>
        </p:nvGraphicFramePr>
        <p:xfrm>
          <a:off x="2385390" y="1047404"/>
          <a:ext cx="7991061" cy="4881397"/>
        </p:xfrm>
        <a:graphic>
          <a:graphicData uri="http://schemas.openxmlformats.org/drawingml/2006/table">
            <a:tbl>
              <a:tblPr/>
              <a:tblGrid>
                <a:gridCol w="1447759"/>
                <a:gridCol w="6543302"/>
              </a:tblGrid>
              <a:tr h="189145">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HU03</a:t>
                      </a:r>
                      <a:endParaRPr lang="es-PE" sz="140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Registrar Solicitante</a:t>
                      </a:r>
                      <a:endParaRPr lang="es-PE" sz="140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89145">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¿Quién?</a:t>
                      </a:r>
                      <a:endParaRPr lang="es-PE" sz="140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Solicitante</a:t>
                      </a:r>
                      <a:endParaRPr lang="es-PE" sz="140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70971">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¿Qué?</a:t>
                      </a:r>
                      <a:endParaRPr lang="es-PE" sz="140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Se registra en el sistema para poder realizar la reserva de paseo en el zoológico</a:t>
                      </a:r>
                      <a:endParaRPr lang="es-PE" sz="140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971001">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¿Cómo?</a:t>
                      </a:r>
                      <a:endParaRPr lang="es-PE" sz="1400" dirty="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El solicitante ingresa a la página web y selecciona la opción “Registrarse”. Se le mostrará un formulario en el cual se requerirá que llene los siguientes campos: seleccionar la institución que represente, nombre, apellido, email, </a:t>
                      </a:r>
                      <a:r>
                        <a:rPr lang="es-PE" sz="1400" b="1" i="0" u="none" strike="noStrike" dirty="0" err="1">
                          <a:solidFill>
                            <a:srgbClr val="000000"/>
                          </a:solidFill>
                          <a:effectLst/>
                          <a:latin typeface="Arial" panose="020B0604020202020204" pitchFamily="34" charset="0"/>
                        </a:rPr>
                        <a:t>dni</a:t>
                      </a:r>
                      <a:r>
                        <a:rPr lang="es-PE" sz="1400" b="1" i="0" u="none" strike="noStrike" dirty="0">
                          <a:solidFill>
                            <a:srgbClr val="000000"/>
                          </a:solidFill>
                          <a:effectLst/>
                          <a:latin typeface="Arial" panose="020B0604020202020204" pitchFamily="34" charset="0"/>
                        </a:rPr>
                        <a:t>, teléfono, </a:t>
                      </a:r>
                      <a:r>
                        <a:rPr lang="es-PE" sz="1400" b="1" i="0" u="none" strike="noStrike" dirty="0" err="1">
                          <a:solidFill>
                            <a:srgbClr val="000000"/>
                          </a:solidFill>
                          <a:effectLst/>
                          <a:latin typeface="Arial" panose="020B0604020202020204" pitchFamily="34" charset="0"/>
                        </a:rPr>
                        <a:t>password</a:t>
                      </a:r>
                      <a:r>
                        <a:rPr lang="es-PE" sz="1400" b="1" i="0" u="none" strike="noStrike" dirty="0">
                          <a:solidFill>
                            <a:srgbClr val="000000"/>
                          </a:solidFill>
                          <a:effectLst/>
                          <a:latin typeface="Arial" panose="020B0604020202020204" pitchFamily="34" charset="0"/>
                        </a:rPr>
                        <a:t> e id. Finalmente, seleccionará el botón crear y el solicitante quedará registrado en el sistema.</a:t>
                      </a:r>
                      <a:endParaRPr lang="es-PE" sz="1400" dirty="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70971">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Criterio Positivo</a:t>
                      </a:r>
                      <a:endParaRPr lang="es-PE" sz="1400" dirty="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Se registra el solicitante exitosamente y se genera el Id y </a:t>
                      </a:r>
                      <a:r>
                        <a:rPr lang="es-PE" sz="1400" b="1" i="0" u="none" strike="noStrike" dirty="0" err="1">
                          <a:solidFill>
                            <a:srgbClr val="000000"/>
                          </a:solidFill>
                          <a:effectLst/>
                          <a:latin typeface="Arial" panose="020B0604020202020204" pitchFamily="34" charset="0"/>
                        </a:rPr>
                        <a:t>pwd</a:t>
                      </a:r>
                      <a:r>
                        <a:rPr lang="es-PE" sz="1400" b="1" i="0" u="none" strike="noStrike" dirty="0">
                          <a:solidFill>
                            <a:srgbClr val="000000"/>
                          </a:solidFill>
                          <a:effectLst/>
                          <a:latin typeface="Arial" panose="020B0604020202020204" pitchFamily="34" charset="0"/>
                        </a:rPr>
                        <a:t> del solicitante para ingresar al sistema.</a:t>
                      </a:r>
                      <a:endParaRPr lang="es-PE" sz="1400" dirty="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16422">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Validación 1</a:t>
                      </a:r>
                      <a:endParaRPr lang="es-PE" sz="1400" dirty="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No debe duplicarse el usuario registrado.</a:t>
                      </a:r>
                      <a:endParaRPr lang="es-PE" sz="140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54230">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Validación 2</a:t>
                      </a:r>
                      <a:endParaRPr lang="es-PE" sz="1400" dirty="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No debe registrarse un usuario solicitante sin guardar los datos de auditoría</a:t>
                      </a:r>
                      <a:endParaRPr lang="es-PE" sz="140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89145">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Responsable</a:t>
                      </a:r>
                      <a:endParaRPr lang="es-PE" sz="1400" dirty="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Ángel Castillo</a:t>
                      </a:r>
                      <a:endParaRPr lang="es-PE" sz="1400" dirty="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3803649" y="1934604"/>
            <a:ext cx="3915867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anose="020B0604020202020204" pitchFamily="34" charset="0"/>
              </a:rPr>
              <a:t/>
            </a:r>
            <a:br>
              <a:rPr kumimoji="0" lang="es-PE" altLang="es-PE" sz="1800" b="0" i="0" u="none" strike="noStrike" cap="none" normalizeH="0" baseline="0" smtClean="0">
                <a:ln>
                  <a:noFill/>
                </a:ln>
                <a:solidFill>
                  <a:schemeClr val="tx1"/>
                </a:solidFill>
                <a:effectLst/>
                <a:latin typeface="Arial" panose="020B0604020202020204" pitchFamily="34" charset="0"/>
              </a:rPr>
            </a:br>
            <a:endParaRPr kumimoji="0" lang="es-PE" altLang="es-PE"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91251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70</TotalTime>
  <Words>696</Words>
  <Application>Microsoft Office PowerPoint</Application>
  <PresentationFormat>Panorámica</PresentationFormat>
  <Paragraphs>91</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Trebuchet MS</vt:lpstr>
      <vt:lpstr>Wingdings 3</vt:lpstr>
      <vt:lpstr>Facet</vt:lpstr>
      <vt:lpstr>Presentación de PowerPoint</vt:lpstr>
      <vt:lpstr>OBJETIVO</vt:lpstr>
      <vt:lpstr>Proceso</vt:lpstr>
      <vt:lpstr>Diagrama de Analisis</vt:lpstr>
      <vt:lpstr>Historias de Usuario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Arquitectura </vt:lpstr>
      <vt:lpstr>Conclusiones</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Alexander Sandoval Vicente</dc:creator>
  <cp:lastModifiedBy>rut Jeronimo</cp:lastModifiedBy>
  <cp:revision>6</cp:revision>
  <dcterms:created xsi:type="dcterms:W3CDTF">2014-07-16T01:40:34Z</dcterms:created>
  <dcterms:modified xsi:type="dcterms:W3CDTF">2014-07-16T03:00:40Z</dcterms:modified>
</cp:coreProperties>
</file>