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1"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4"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9"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4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42"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4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44"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2"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9"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3"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1"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4"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77"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9"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8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8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82"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8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84"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2"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4"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9"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3"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a:blipFill>
      </p:bgPr>
    </p:bg>
    <p:spTree>
      <p:nvGrpSpPr>
        <p:cNvPr id="1" name=""/>
        <p:cNvGrpSpPr/>
        <p:nvPr/>
      </p:nvGrpSpPr>
      <p:grpSpPr>
        <a:xfrm>
          <a:off x="0" y="0"/>
          <a:ext cx="0" cy="0"/>
          <a:chOff x="0" y="0"/>
          <a:chExt cx="0" cy="0"/>
        </a:xfrm>
      </p:grpSpPr>
      <p:sp>
        <p:nvSpPr>
          <p:cNvPr id="0" name="CustomShape 1" hidden="1"/>
          <p:cNvSpPr/>
          <p:nvPr/>
        </p:nvSpPr>
        <p:spPr>
          <a:xfrm>
            <a:off x="0" y="0"/>
            <a:ext cx="9141840" cy="685584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1" name="CustomShape 2" hidden="1"/>
          <p:cNvSpPr/>
          <p:nvPr/>
        </p:nvSpPr>
        <p:spPr>
          <a:xfrm>
            <a:off x="64080" y="69840"/>
            <a:ext cx="9011160" cy="6691320"/>
          </a:xfrm>
          <a:prstGeom prst="roundRect">
            <a:avLst>
              <a:gd name="adj" fmla="val 4929"/>
            </a:avLst>
          </a:prstGeom>
          <a:ln w="6480">
            <a:solidFill>
              <a:schemeClr val="tx1">
                <a:alpha val="100000"/>
              </a:schemeClr>
            </a:solidFill>
            <a:round/>
          </a:ln>
          <a:effectLst>
            <a:outerShdw algn="t" blurRad="38100" dir="5400000" dist="25400" rotWithShape="0">
              <a:srgbClr val="000000">
                <a:alpha val="50000"/>
              </a:srgbClr>
            </a:outerShdw>
          </a:effectLst>
        </p:spPr>
        <p:style>
          <a:lnRef idx="3">
            <a:schemeClr val="lt1"/>
          </a:lnRef>
          <a:fillRef idx="1001">
            <a:schemeClr val="lt1"/>
          </a:fillRef>
          <a:effectRef idx="1">
            <a:schemeClr val="accent1"/>
          </a:effectRef>
          <a:fontRef idx="minor"/>
        </p:style>
      </p:sp>
      <p:sp>
        <p:nvSpPr>
          <p:cNvPr id="2" name="CustomShape 3"/>
          <p:cNvSpPr/>
          <p:nvPr/>
        </p:nvSpPr>
        <p:spPr>
          <a:xfrm>
            <a:off x="0" y="0"/>
            <a:ext cx="9141840" cy="685584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3" name="CustomShape 4"/>
          <p:cNvSpPr/>
          <p:nvPr/>
        </p:nvSpPr>
        <p:spPr>
          <a:xfrm>
            <a:off x="65160" y="69840"/>
            <a:ext cx="9011160" cy="6689880"/>
          </a:xfrm>
          <a:prstGeom prst="roundRect">
            <a:avLst>
              <a:gd name="adj" fmla="val 4929"/>
            </a:avLst>
          </a:prstGeom>
          <a:ln w="6480">
            <a:solidFill>
              <a:schemeClr val="tx1">
                <a:alpha val="100000"/>
              </a:schemeClr>
            </a:solidFill>
            <a:round/>
          </a:ln>
          <a:effectLst>
            <a:outerShdw algn="t" blurRad="38100" dir="5400000" dist="25400" rotWithShape="0">
              <a:srgbClr val="000000">
                <a:alpha val="50000"/>
              </a:srgbClr>
            </a:outerShdw>
          </a:effectLst>
        </p:spPr>
        <p:style>
          <a:lnRef idx="3">
            <a:schemeClr val="lt1"/>
          </a:lnRef>
          <a:fillRef idx="1001">
            <a:schemeClr val="lt1"/>
          </a:fillRef>
          <a:effectRef idx="1">
            <a:schemeClr val="accent1"/>
          </a:effectRef>
          <a:fontRef idx="minor"/>
        </p:style>
      </p:sp>
      <p:sp>
        <p:nvSpPr>
          <p:cNvPr id="4" name="CustomShape 5"/>
          <p:cNvSpPr/>
          <p:nvPr/>
        </p:nvSpPr>
        <p:spPr>
          <a:xfrm>
            <a:off x="63000" y="1449360"/>
            <a:ext cx="9019440" cy="1525320"/>
          </a:xfrm>
          <a:prstGeom prst="rect">
            <a:avLst/>
          </a:prstGeom>
          <a:solidFill>
            <a:schemeClr val="accent1">
              <a:alpha val="100000"/>
            </a:schemeClr>
          </a:solidFill>
          <a:ln w="19080">
            <a:noFill/>
          </a:ln>
          <a:effectLst>
            <a:outerShdw algn="t" blurRad="38100" dir="5400000" dist="25400" rotWithShape="0">
              <a:srgbClr val="000000">
                <a:alpha val="50000"/>
              </a:srgbClr>
            </a:outerShdw>
          </a:effectLst>
        </p:spPr>
        <p:style>
          <a:lnRef idx="3">
            <a:schemeClr val="lt1"/>
          </a:lnRef>
          <a:fillRef idx="1">
            <a:schemeClr val="accent1"/>
          </a:fillRef>
          <a:effectRef idx="1">
            <a:schemeClr val="accent1"/>
          </a:effectRef>
          <a:fontRef idx="minor"/>
        </p:style>
      </p:sp>
      <p:sp>
        <p:nvSpPr>
          <p:cNvPr id="5" name="CustomShape 6"/>
          <p:cNvSpPr/>
          <p:nvPr/>
        </p:nvSpPr>
        <p:spPr>
          <a:xfrm>
            <a:off x="63000" y="1396800"/>
            <a:ext cx="9019440" cy="118440"/>
          </a:xfrm>
          <a:prstGeom prst="rect">
            <a:avLst/>
          </a:prstGeom>
          <a:solidFill>
            <a:schemeClr val="accent1">
              <a:tint val="60000"/>
            </a:schemeClr>
          </a:solidFill>
          <a:ln w="19080">
            <a:noFill/>
          </a:ln>
          <a:effectLst>
            <a:outerShdw algn="t" blurRad="38100" dir="5400000" dist="25400" rotWithShape="0">
              <a:srgbClr val="000000">
                <a:alpha val="50000"/>
              </a:srgbClr>
            </a:outerShdw>
          </a:effectLst>
        </p:spPr>
        <p:style>
          <a:lnRef idx="3">
            <a:schemeClr val="lt1"/>
          </a:lnRef>
          <a:fillRef idx="1">
            <a:schemeClr val="accent1"/>
          </a:fillRef>
          <a:effectRef idx="1">
            <a:schemeClr val="accent1"/>
          </a:effectRef>
          <a:fontRef idx="minor"/>
        </p:style>
      </p:sp>
      <p:sp>
        <p:nvSpPr>
          <p:cNvPr id="6" name="CustomShape 7"/>
          <p:cNvSpPr/>
          <p:nvPr/>
        </p:nvSpPr>
        <p:spPr>
          <a:xfrm>
            <a:off x="63000" y="2976480"/>
            <a:ext cx="9019440" cy="108360"/>
          </a:xfrm>
          <a:prstGeom prst="rect">
            <a:avLst/>
          </a:prstGeom>
          <a:solidFill>
            <a:schemeClr val="accent5"/>
          </a:solidFill>
          <a:ln w="19080">
            <a:noFill/>
          </a:ln>
          <a:effectLst>
            <a:outerShdw algn="t" blurRad="38100" dir="5400000" dist="25400" rotWithShape="0">
              <a:srgbClr val="000000">
                <a:alpha val="5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8" name="PlaceHolder 9"/>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CustomShape 1"/>
          <p:cNvSpPr/>
          <p:nvPr/>
        </p:nvSpPr>
        <p:spPr>
          <a:xfrm>
            <a:off x="0" y="0"/>
            <a:ext cx="9141840" cy="685584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46" name="CustomShape 2"/>
          <p:cNvSpPr/>
          <p:nvPr/>
        </p:nvSpPr>
        <p:spPr>
          <a:xfrm>
            <a:off x="64080" y="69840"/>
            <a:ext cx="9011160" cy="6691320"/>
          </a:xfrm>
          <a:prstGeom prst="roundRect">
            <a:avLst>
              <a:gd name="adj" fmla="val 4929"/>
            </a:avLst>
          </a:prstGeom>
          <a:ln w="6480">
            <a:solidFill>
              <a:schemeClr val="tx1">
                <a:alpha val="100000"/>
              </a:schemeClr>
            </a:solidFill>
            <a:round/>
          </a:ln>
          <a:effectLst>
            <a:outerShdw algn="t" blurRad="38100" dir="5400000" dist="25400" rotWithShape="0">
              <a:srgbClr val="000000">
                <a:alpha val="50000"/>
              </a:srgbClr>
            </a:outerShdw>
          </a:effectLst>
        </p:spPr>
        <p:style>
          <a:lnRef idx="3">
            <a:schemeClr val="lt1"/>
          </a:lnRef>
          <a:fillRef idx="1001">
            <a:schemeClr val="lt1"/>
          </a:fillRef>
          <a:effectRef idx="1">
            <a:schemeClr val="accent1"/>
          </a:effectRef>
          <a:fontRef idx="minor"/>
        </p:style>
      </p:sp>
      <p:sp>
        <p:nvSpPr>
          <p:cNvPr id="47" name="PlaceHolder 3"/>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48"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1295280" y="3200400"/>
            <a:ext cx="6398640" cy="1598040"/>
          </a:xfrm>
          <a:prstGeom prst="rect">
            <a:avLst/>
          </a:prstGeom>
          <a:noFill/>
          <a:ln>
            <a:noFill/>
          </a:ln>
        </p:spPr>
        <p:style>
          <a:lnRef idx="0"/>
          <a:fillRef idx="0"/>
          <a:effectRef idx="0"/>
          <a:fontRef idx="minor"/>
        </p:style>
        <p:txBody>
          <a:bodyPr lIns="90000" rIns="90000" tIns="45000" bIns="45000"/>
          <a:p>
            <a:pPr algn="ctr">
              <a:lnSpc>
                <a:spcPct val="100000"/>
              </a:lnSpc>
            </a:pPr>
            <a:r>
              <a:rPr b="0" lang="en-IN" sz="2600" spc="-1" strike="noStrike">
                <a:solidFill>
                  <a:srgbClr val="696464"/>
                </a:solidFill>
                <a:latin typeface="Perpetua"/>
                <a:ea typeface="DejaVu Sans"/>
              </a:rPr>
              <a:t>Kmeans</a:t>
            </a:r>
            <a:endParaRPr b="0" lang="en-IN" sz="2600" spc="-1" strike="noStrike">
              <a:latin typeface="Arial"/>
            </a:endParaRPr>
          </a:p>
        </p:txBody>
      </p:sp>
      <p:sp>
        <p:nvSpPr>
          <p:cNvPr id="86" name="CustomShape 2"/>
          <p:cNvSpPr/>
          <p:nvPr/>
        </p:nvSpPr>
        <p:spPr>
          <a:xfrm>
            <a:off x="457200" y="1505880"/>
            <a:ext cx="8227440" cy="1467720"/>
          </a:xfrm>
          <a:prstGeom prst="rect">
            <a:avLst/>
          </a:prstGeom>
          <a:noFill/>
          <a:ln>
            <a:noFill/>
          </a:ln>
        </p:spPr>
        <p:style>
          <a:lnRef idx="0"/>
          <a:fillRef idx="0"/>
          <a:effectRef idx="0"/>
          <a:fontRef idx="minor"/>
        </p:style>
        <p:txBody>
          <a:bodyPr lIns="90000" rIns="90000" tIns="45000" bIns="91440" anchor="ctr"/>
          <a:p>
            <a:pPr algn="ctr">
              <a:lnSpc>
                <a:spcPct val="100000"/>
              </a:lnSpc>
            </a:pPr>
            <a:r>
              <a:rPr b="0" lang="en-IN" sz="4000" spc="-1" strike="noStrike">
                <a:solidFill>
                  <a:srgbClr val="ffffff"/>
                </a:solidFill>
                <a:latin typeface="Franklin Gothic Book"/>
                <a:ea typeface="DejaVu Sans"/>
              </a:rPr>
              <a:t>Machine Learning</a:t>
            </a:r>
            <a:endParaRPr b="0" lang="en-IN" sz="4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914400" y="274680"/>
            <a:ext cx="7770240" cy="1140840"/>
          </a:xfrm>
          <a:prstGeom prst="rect">
            <a:avLst/>
          </a:prstGeom>
          <a:noFill/>
          <a:ln>
            <a:noFill/>
          </a:ln>
        </p:spPr>
        <p:style>
          <a:lnRef idx="0"/>
          <a:fillRef idx="0"/>
          <a:effectRef idx="0"/>
          <a:fontRef idx="minor"/>
        </p:style>
        <p:txBody>
          <a:bodyPr lIns="90000" rIns="90000" tIns="45000" bIns="91440" anchor="b"/>
          <a:p>
            <a:pPr>
              <a:lnSpc>
                <a:spcPct val="100000"/>
              </a:lnSpc>
            </a:pPr>
            <a:r>
              <a:rPr b="0" lang="en-IN" sz="4000" spc="-1" strike="noStrike">
                <a:solidFill>
                  <a:srgbClr val="696464"/>
                </a:solidFill>
                <a:latin typeface="Franklin Gothic Book"/>
                <a:ea typeface="DejaVu Sans"/>
              </a:rPr>
              <a:t>Kmeans</a:t>
            </a:r>
            <a:endParaRPr b="0" lang="en-IN" sz="4000" spc="-1" strike="noStrike">
              <a:latin typeface="Arial"/>
            </a:endParaRPr>
          </a:p>
        </p:txBody>
      </p:sp>
      <p:sp>
        <p:nvSpPr>
          <p:cNvPr id="106" name="CustomShape 2"/>
          <p:cNvSpPr/>
          <p:nvPr/>
        </p:nvSpPr>
        <p:spPr>
          <a:xfrm>
            <a:off x="914400" y="1447920"/>
            <a:ext cx="7770240" cy="456984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pic>
        <p:nvPicPr>
          <p:cNvPr id="107" name="" descr=""/>
          <p:cNvPicPr/>
          <p:nvPr/>
        </p:nvPicPr>
        <p:blipFill>
          <a:blip r:embed="rId1"/>
          <a:stretch/>
        </p:blipFill>
        <p:spPr>
          <a:xfrm>
            <a:off x="21600" y="1414800"/>
            <a:ext cx="9143280" cy="405504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914400" y="274680"/>
            <a:ext cx="7770240" cy="1140840"/>
          </a:xfrm>
          <a:prstGeom prst="rect">
            <a:avLst/>
          </a:prstGeom>
          <a:noFill/>
          <a:ln>
            <a:noFill/>
          </a:ln>
        </p:spPr>
        <p:style>
          <a:lnRef idx="0"/>
          <a:fillRef idx="0"/>
          <a:effectRef idx="0"/>
          <a:fontRef idx="minor"/>
        </p:style>
        <p:txBody>
          <a:bodyPr lIns="90000" rIns="90000" tIns="45000" bIns="91440" anchor="b"/>
          <a:p>
            <a:pPr>
              <a:lnSpc>
                <a:spcPct val="100000"/>
              </a:lnSpc>
            </a:pPr>
            <a:r>
              <a:rPr b="0" lang="en-IN" sz="4000" spc="-1" strike="noStrike">
                <a:solidFill>
                  <a:srgbClr val="696464"/>
                </a:solidFill>
                <a:latin typeface="Franklin Gothic Book"/>
                <a:ea typeface="DejaVu Sans"/>
              </a:rPr>
              <a:t>Kmeans</a:t>
            </a:r>
            <a:endParaRPr b="0" lang="en-IN" sz="4000" spc="-1" strike="noStrike">
              <a:latin typeface="Arial"/>
            </a:endParaRPr>
          </a:p>
        </p:txBody>
      </p:sp>
      <p:sp>
        <p:nvSpPr>
          <p:cNvPr id="109" name="CustomShape 2"/>
          <p:cNvSpPr/>
          <p:nvPr/>
        </p:nvSpPr>
        <p:spPr>
          <a:xfrm>
            <a:off x="914400" y="1447920"/>
            <a:ext cx="7770240" cy="456984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pic>
        <p:nvPicPr>
          <p:cNvPr id="110" name="" descr=""/>
          <p:cNvPicPr/>
          <p:nvPr/>
        </p:nvPicPr>
        <p:blipFill>
          <a:blip r:embed="rId1"/>
          <a:stretch/>
        </p:blipFill>
        <p:spPr>
          <a:xfrm>
            <a:off x="200520" y="1857960"/>
            <a:ext cx="8151120" cy="499968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914400" y="274680"/>
            <a:ext cx="7770240" cy="1140840"/>
          </a:xfrm>
          <a:prstGeom prst="rect">
            <a:avLst/>
          </a:prstGeom>
          <a:noFill/>
          <a:ln>
            <a:noFill/>
          </a:ln>
        </p:spPr>
        <p:style>
          <a:lnRef idx="0"/>
          <a:fillRef idx="0"/>
          <a:effectRef idx="0"/>
          <a:fontRef idx="minor"/>
        </p:style>
        <p:txBody>
          <a:bodyPr lIns="90000" rIns="90000" tIns="45000" bIns="91440" anchor="b"/>
          <a:p>
            <a:pPr>
              <a:lnSpc>
                <a:spcPct val="100000"/>
              </a:lnSpc>
            </a:pPr>
            <a:r>
              <a:rPr b="0" lang="en-IN" sz="4000" spc="-1" strike="noStrike">
                <a:solidFill>
                  <a:srgbClr val="696464"/>
                </a:solidFill>
                <a:latin typeface="Franklin Gothic Book"/>
                <a:ea typeface="DejaVu Sans"/>
              </a:rPr>
              <a:t>Kmeans</a:t>
            </a:r>
            <a:endParaRPr b="0" lang="en-IN" sz="4000" spc="-1" strike="noStrike">
              <a:latin typeface="Arial"/>
            </a:endParaRPr>
          </a:p>
        </p:txBody>
      </p:sp>
      <p:sp>
        <p:nvSpPr>
          <p:cNvPr id="112" name="CustomShape 2"/>
          <p:cNvSpPr/>
          <p:nvPr/>
        </p:nvSpPr>
        <p:spPr>
          <a:xfrm>
            <a:off x="914400" y="1447920"/>
            <a:ext cx="7770240" cy="456984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pic>
        <p:nvPicPr>
          <p:cNvPr id="113" name="" descr=""/>
          <p:cNvPicPr/>
          <p:nvPr/>
        </p:nvPicPr>
        <p:blipFill>
          <a:blip r:embed="rId1"/>
          <a:stretch/>
        </p:blipFill>
        <p:spPr>
          <a:xfrm>
            <a:off x="288000" y="1941120"/>
            <a:ext cx="8281440" cy="345852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914400" y="274680"/>
            <a:ext cx="7770240" cy="1140840"/>
          </a:xfrm>
          <a:prstGeom prst="rect">
            <a:avLst/>
          </a:prstGeom>
          <a:noFill/>
          <a:ln>
            <a:noFill/>
          </a:ln>
        </p:spPr>
        <p:style>
          <a:lnRef idx="0"/>
          <a:fillRef idx="0"/>
          <a:effectRef idx="0"/>
          <a:fontRef idx="minor"/>
        </p:style>
        <p:txBody>
          <a:bodyPr lIns="90000" rIns="90000" tIns="45000" bIns="91440" anchor="b"/>
          <a:p>
            <a:pPr>
              <a:lnSpc>
                <a:spcPct val="100000"/>
              </a:lnSpc>
            </a:pPr>
            <a:r>
              <a:rPr b="0" lang="en-IN" sz="4000" spc="-1" strike="noStrike">
                <a:solidFill>
                  <a:srgbClr val="696464"/>
                </a:solidFill>
                <a:latin typeface="Franklin Gothic Book"/>
                <a:ea typeface="DejaVu Sans"/>
              </a:rPr>
              <a:t>Kmeans</a:t>
            </a:r>
            <a:endParaRPr b="0" lang="en-IN" sz="4000" spc="-1" strike="noStrike">
              <a:latin typeface="Arial"/>
            </a:endParaRPr>
          </a:p>
        </p:txBody>
      </p:sp>
      <p:sp>
        <p:nvSpPr>
          <p:cNvPr id="115" name="CustomShape 2"/>
          <p:cNvSpPr/>
          <p:nvPr/>
        </p:nvSpPr>
        <p:spPr>
          <a:xfrm>
            <a:off x="914400" y="1447920"/>
            <a:ext cx="7770240" cy="456984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pic>
        <p:nvPicPr>
          <p:cNvPr id="116" name="" descr=""/>
          <p:cNvPicPr/>
          <p:nvPr/>
        </p:nvPicPr>
        <p:blipFill>
          <a:blip r:embed="rId1"/>
          <a:stretch/>
        </p:blipFill>
        <p:spPr>
          <a:xfrm>
            <a:off x="504000" y="1551240"/>
            <a:ext cx="8372880" cy="351036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914400" y="274680"/>
            <a:ext cx="7770240" cy="1140840"/>
          </a:xfrm>
          <a:prstGeom prst="rect">
            <a:avLst/>
          </a:prstGeom>
          <a:noFill/>
          <a:ln>
            <a:noFill/>
          </a:ln>
        </p:spPr>
        <p:style>
          <a:lnRef idx="0"/>
          <a:fillRef idx="0"/>
          <a:effectRef idx="0"/>
          <a:fontRef idx="minor"/>
        </p:style>
        <p:txBody>
          <a:bodyPr lIns="90000" rIns="90000" tIns="45000" bIns="91440" anchor="b"/>
          <a:p>
            <a:pPr>
              <a:lnSpc>
                <a:spcPct val="100000"/>
              </a:lnSpc>
            </a:pPr>
            <a:r>
              <a:rPr b="0" lang="en-IN" sz="4000" spc="-1" strike="noStrike">
                <a:solidFill>
                  <a:srgbClr val="696464"/>
                </a:solidFill>
                <a:latin typeface="Franklin Gothic Book"/>
                <a:ea typeface="DejaVu Sans"/>
              </a:rPr>
              <a:t>Kmeans</a:t>
            </a:r>
            <a:endParaRPr b="0" lang="en-IN" sz="4000" spc="-1" strike="noStrike">
              <a:latin typeface="Arial"/>
            </a:endParaRPr>
          </a:p>
        </p:txBody>
      </p:sp>
      <p:sp>
        <p:nvSpPr>
          <p:cNvPr id="118" name="CustomShape 2"/>
          <p:cNvSpPr/>
          <p:nvPr/>
        </p:nvSpPr>
        <p:spPr>
          <a:xfrm>
            <a:off x="914400" y="1447920"/>
            <a:ext cx="7770240" cy="456984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pic>
        <p:nvPicPr>
          <p:cNvPr id="119" name="" descr=""/>
          <p:cNvPicPr/>
          <p:nvPr/>
        </p:nvPicPr>
        <p:blipFill>
          <a:blip r:embed="rId1"/>
          <a:stretch/>
        </p:blipFill>
        <p:spPr>
          <a:xfrm>
            <a:off x="432000" y="1656000"/>
            <a:ext cx="8567640" cy="422460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914400" y="274680"/>
            <a:ext cx="7770240" cy="1140840"/>
          </a:xfrm>
          <a:prstGeom prst="rect">
            <a:avLst/>
          </a:prstGeom>
          <a:noFill/>
          <a:ln>
            <a:noFill/>
          </a:ln>
        </p:spPr>
        <p:style>
          <a:lnRef idx="0"/>
          <a:fillRef idx="0"/>
          <a:effectRef idx="0"/>
          <a:fontRef idx="minor"/>
        </p:style>
        <p:txBody>
          <a:bodyPr lIns="90000" rIns="90000" tIns="45000" bIns="91440" anchor="b"/>
          <a:p>
            <a:pPr>
              <a:lnSpc>
                <a:spcPct val="100000"/>
              </a:lnSpc>
            </a:pPr>
            <a:r>
              <a:rPr b="0" lang="en-IN" sz="4000" spc="-1" strike="noStrike">
                <a:solidFill>
                  <a:srgbClr val="696464"/>
                </a:solidFill>
                <a:latin typeface="Franklin Gothic Book"/>
                <a:ea typeface="DejaVu Sans"/>
              </a:rPr>
              <a:t>Kmeans</a:t>
            </a:r>
            <a:endParaRPr b="0" lang="en-IN" sz="4000" spc="-1" strike="noStrike">
              <a:latin typeface="Arial"/>
            </a:endParaRPr>
          </a:p>
        </p:txBody>
      </p:sp>
      <p:sp>
        <p:nvSpPr>
          <p:cNvPr id="121" name="CustomShape 2"/>
          <p:cNvSpPr/>
          <p:nvPr/>
        </p:nvSpPr>
        <p:spPr>
          <a:xfrm>
            <a:off x="914400" y="1447920"/>
            <a:ext cx="7770240" cy="456984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pic>
        <p:nvPicPr>
          <p:cNvPr id="122" name="" descr=""/>
          <p:cNvPicPr/>
          <p:nvPr/>
        </p:nvPicPr>
        <p:blipFill>
          <a:blip r:embed="rId1"/>
          <a:stretch/>
        </p:blipFill>
        <p:spPr>
          <a:xfrm>
            <a:off x="576000" y="1800000"/>
            <a:ext cx="8012880" cy="372996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914400" y="274680"/>
            <a:ext cx="7770240" cy="1140840"/>
          </a:xfrm>
          <a:prstGeom prst="rect">
            <a:avLst/>
          </a:prstGeom>
          <a:noFill/>
          <a:ln>
            <a:noFill/>
          </a:ln>
        </p:spPr>
        <p:style>
          <a:lnRef idx="0"/>
          <a:fillRef idx="0"/>
          <a:effectRef idx="0"/>
          <a:fontRef idx="minor"/>
        </p:style>
        <p:txBody>
          <a:bodyPr lIns="90000" rIns="90000" tIns="45000" bIns="91440" anchor="b"/>
          <a:p>
            <a:pPr>
              <a:lnSpc>
                <a:spcPct val="100000"/>
              </a:lnSpc>
            </a:pPr>
            <a:r>
              <a:rPr b="0" lang="en-IN" sz="4000" spc="-1" strike="noStrike">
                <a:solidFill>
                  <a:srgbClr val="696464"/>
                </a:solidFill>
                <a:latin typeface="Franklin Gothic Book"/>
                <a:ea typeface="DejaVu Sans"/>
              </a:rPr>
              <a:t>Kmeans</a:t>
            </a:r>
            <a:endParaRPr b="0" lang="en-IN" sz="4000" spc="-1" strike="noStrike">
              <a:latin typeface="Arial"/>
            </a:endParaRPr>
          </a:p>
        </p:txBody>
      </p:sp>
      <p:sp>
        <p:nvSpPr>
          <p:cNvPr id="124" name="CustomShape 2"/>
          <p:cNvSpPr/>
          <p:nvPr/>
        </p:nvSpPr>
        <p:spPr>
          <a:xfrm>
            <a:off x="914400" y="1447920"/>
            <a:ext cx="7770240" cy="456984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pic>
        <p:nvPicPr>
          <p:cNvPr id="125" name="" descr=""/>
          <p:cNvPicPr/>
          <p:nvPr/>
        </p:nvPicPr>
        <p:blipFill>
          <a:blip r:embed="rId1"/>
          <a:stretch/>
        </p:blipFill>
        <p:spPr>
          <a:xfrm>
            <a:off x="1008000" y="2016000"/>
            <a:ext cx="6860880" cy="331704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914400" y="274680"/>
            <a:ext cx="7770240" cy="1140840"/>
          </a:xfrm>
          <a:prstGeom prst="rect">
            <a:avLst/>
          </a:prstGeom>
          <a:noFill/>
          <a:ln>
            <a:noFill/>
          </a:ln>
        </p:spPr>
        <p:style>
          <a:lnRef idx="0"/>
          <a:fillRef idx="0"/>
          <a:effectRef idx="0"/>
          <a:fontRef idx="minor"/>
        </p:style>
        <p:txBody>
          <a:bodyPr lIns="90000" rIns="90000" tIns="45000" bIns="91440" anchor="b"/>
          <a:p>
            <a:pPr>
              <a:lnSpc>
                <a:spcPct val="100000"/>
              </a:lnSpc>
            </a:pPr>
            <a:r>
              <a:rPr b="0" lang="en-IN" sz="4000" spc="-1" strike="noStrike">
                <a:solidFill>
                  <a:srgbClr val="696464"/>
                </a:solidFill>
                <a:latin typeface="Franklin Gothic Book"/>
                <a:ea typeface="DejaVu Sans"/>
              </a:rPr>
              <a:t>Kmeans</a:t>
            </a:r>
            <a:endParaRPr b="0" lang="en-IN" sz="4000" spc="-1" strike="noStrike">
              <a:latin typeface="Arial"/>
            </a:endParaRPr>
          </a:p>
        </p:txBody>
      </p:sp>
      <p:sp>
        <p:nvSpPr>
          <p:cNvPr id="127" name="CustomShape 2"/>
          <p:cNvSpPr/>
          <p:nvPr/>
        </p:nvSpPr>
        <p:spPr>
          <a:xfrm>
            <a:off x="914400" y="1447920"/>
            <a:ext cx="7770240" cy="456984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pic>
        <p:nvPicPr>
          <p:cNvPr id="128" name="" descr=""/>
          <p:cNvPicPr/>
          <p:nvPr/>
        </p:nvPicPr>
        <p:blipFill>
          <a:blip r:embed="rId1"/>
          <a:stretch/>
        </p:blipFill>
        <p:spPr>
          <a:xfrm>
            <a:off x="842760" y="1740960"/>
            <a:ext cx="7580880" cy="380268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914400" y="274680"/>
            <a:ext cx="7770240" cy="1140840"/>
          </a:xfrm>
          <a:prstGeom prst="rect">
            <a:avLst/>
          </a:prstGeom>
          <a:noFill/>
          <a:ln>
            <a:noFill/>
          </a:ln>
        </p:spPr>
        <p:style>
          <a:lnRef idx="0"/>
          <a:fillRef idx="0"/>
          <a:effectRef idx="0"/>
          <a:fontRef idx="minor"/>
        </p:style>
        <p:txBody>
          <a:bodyPr lIns="90000" rIns="90000" tIns="45000" bIns="91440" anchor="b"/>
          <a:p>
            <a:pPr>
              <a:lnSpc>
                <a:spcPct val="100000"/>
              </a:lnSpc>
            </a:pPr>
            <a:r>
              <a:rPr b="0" lang="en-IN" sz="4000" spc="-1" strike="noStrike">
                <a:solidFill>
                  <a:srgbClr val="696464"/>
                </a:solidFill>
                <a:latin typeface="Franklin Gothic Book"/>
                <a:ea typeface="DejaVu Sans"/>
              </a:rPr>
              <a:t>Kmeans</a:t>
            </a:r>
            <a:endParaRPr b="0" lang="en-IN" sz="4000" spc="-1" strike="noStrike">
              <a:latin typeface="Arial"/>
            </a:endParaRPr>
          </a:p>
        </p:txBody>
      </p:sp>
      <p:sp>
        <p:nvSpPr>
          <p:cNvPr id="130" name="CustomShape 2"/>
          <p:cNvSpPr/>
          <p:nvPr/>
        </p:nvSpPr>
        <p:spPr>
          <a:xfrm>
            <a:off x="914400" y="1447920"/>
            <a:ext cx="7770240" cy="456984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pic>
        <p:nvPicPr>
          <p:cNvPr id="131" name="" descr=""/>
          <p:cNvPicPr/>
          <p:nvPr/>
        </p:nvPicPr>
        <p:blipFill>
          <a:blip r:embed="rId1"/>
          <a:stretch/>
        </p:blipFill>
        <p:spPr>
          <a:xfrm>
            <a:off x="648000" y="1803600"/>
            <a:ext cx="8084880" cy="388404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914400" y="274680"/>
            <a:ext cx="7770240" cy="1140840"/>
          </a:xfrm>
          <a:prstGeom prst="rect">
            <a:avLst/>
          </a:prstGeom>
          <a:noFill/>
          <a:ln>
            <a:noFill/>
          </a:ln>
        </p:spPr>
        <p:style>
          <a:lnRef idx="0"/>
          <a:fillRef idx="0"/>
          <a:effectRef idx="0"/>
          <a:fontRef idx="minor"/>
        </p:style>
        <p:txBody>
          <a:bodyPr lIns="90000" rIns="90000" tIns="45000" bIns="91440" anchor="b"/>
          <a:p>
            <a:pPr>
              <a:lnSpc>
                <a:spcPct val="100000"/>
              </a:lnSpc>
            </a:pPr>
            <a:r>
              <a:rPr b="0" lang="en-IN" sz="4000" spc="-1" strike="noStrike">
                <a:solidFill>
                  <a:srgbClr val="696464"/>
                </a:solidFill>
                <a:latin typeface="Franklin Gothic Book"/>
                <a:ea typeface="DejaVu Sans"/>
              </a:rPr>
              <a:t>Kmeans</a:t>
            </a:r>
            <a:endParaRPr b="0" lang="en-IN" sz="4000" spc="-1" strike="noStrike">
              <a:latin typeface="Arial"/>
            </a:endParaRPr>
          </a:p>
        </p:txBody>
      </p:sp>
      <p:sp>
        <p:nvSpPr>
          <p:cNvPr id="133" name="CustomShape 2"/>
          <p:cNvSpPr/>
          <p:nvPr/>
        </p:nvSpPr>
        <p:spPr>
          <a:xfrm>
            <a:off x="914400" y="1447920"/>
            <a:ext cx="7770240" cy="456984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pic>
        <p:nvPicPr>
          <p:cNvPr id="134" name="" descr=""/>
          <p:cNvPicPr/>
          <p:nvPr/>
        </p:nvPicPr>
        <p:blipFill>
          <a:blip r:embed="rId1"/>
          <a:stretch/>
        </p:blipFill>
        <p:spPr>
          <a:xfrm>
            <a:off x="792000" y="1872000"/>
            <a:ext cx="8084880" cy="371412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914400" y="274680"/>
            <a:ext cx="7770240" cy="1140840"/>
          </a:xfrm>
          <a:prstGeom prst="rect">
            <a:avLst/>
          </a:prstGeom>
          <a:noFill/>
          <a:ln>
            <a:noFill/>
          </a:ln>
        </p:spPr>
        <p:style>
          <a:lnRef idx="0"/>
          <a:fillRef idx="0"/>
          <a:effectRef idx="0"/>
          <a:fontRef idx="minor"/>
        </p:style>
        <p:txBody>
          <a:bodyPr lIns="90000" rIns="90000" tIns="45000" bIns="91440" anchor="b"/>
          <a:p>
            <a:pPr>
              <a:lnSpc>
                <a:spcPct val="100000"/>
              </a:lnSpc>
            </a:pPr>
            <a:r>
              <a:rPr b="0" lang="en-IN" sz="4000" spc="-1" strike="noStrike">
                <a:solidFill>
                  <a:srgbClr val="696464"/>
                </a:solidFill>
                <a:latin typeface="Franklin Gothic Book"/>
                <a:ea typeface="DejaVu Sans"/>
              </a:rPr>
              <a:t>Machine Learning</a:t>
            </a:r>
            <a:endParaRPr b="0" lang="en-IN" sz="4000" spc="-1" strike="noStrike">
              <a:latin typeface="Arial"/>
            </a:endParaRPr>
          </a:p>
        </p:txBody>
      </p:sp>
      <p:sp>
        <p:nvSpPr>
          <p:cNvPr id="88" name="CustomShape 2"/>
          <p:cNvSpPr/>
          <p:nvPr/>
        </p:nvSpPr>
        <p:spPr>
          <a:xfrm>
            <a:off x="914400" y="1447920"/>
            <a:ext cx="7770240" cy="4569840"/>
          </a:xfrm>
          <a:prstGeom prst="rect">
            <a:avLst/>
          </a:prstGeom>
          <a:noFill/>
          <a:ln>
            <a:noFill/>
          </a:ln>
        </p:spPr>
        <p:style>
          <a:lnRef idx="0"/>
          <a:fillRef idx="0"/>
          <a:effectRef idx="0"/>
          <a:fontRef idx="minor"/>
        </p:style>
        <p:txBody>
          <a:bodyPr lIns="90000" rIns="90000" tIns="45000" bIns="45000"/>
          <a:p>
            <a:pPr>
              <a:lnSpc>
                <a:spcPct val="100000"/>
              </a:lnSpc>
            </a:pPr>
            <a:r>
              <a:rPr b="0" lang="en-IN" sz="2600" spc="-1" strike="noStrike">
                <a:solidFill>
                  <a:srgbClr val="000000"/>
                </a:solidFill>
                <a:latin typeface="Perpetua"/>
                <a:ea typeface="DejaVu Sans"/>
              </a:rPr>
              <a:t>Machine learning is an application of artificial intelligence (AI) that provides systems the ability to automatically learn and improve from experience without being explicitly programmed.</a:t>
            </a:r>
            <a:endParaRPr b="0" lang="en-IN" sz="2600" spc="-1" strike="noStrike">
              <a:latin typeface="Arial"/>
            </a:endParaRPr>
          </a:p>
          <a:p>
            <a:pPr>
              <a:lnSpc>
                <a:spcPct val="100000"/>
              </a:lnSpc>
            </a:pPr>
            <a:endParaRPr b="0" lang="en-IN" sz="2600" spc="-1" strike="noStrike">
              <a:latin typeface="Arial"/>
            </a:endParaRPr>
          </a:p>
          <a:p>
            <a:pPr>
              <a:lnSpc>
                <a:spcPct val="100000"/>
              </a:lnSpc>
            </a:pPr>
            <a:r>
              <a:rPr b="0" lang="en-IN" sz="2600" spc="-1" strike="noStrike">
                <a:solidFill>
                  <a:srgbClr val="000000"/>
                </a:solidFill>
                <a:latin typeface="Perpetua"/>
                <a:ea typeface="DejaVu Sans"/>
              </a:rPr>
              <a:t> </a:t>
            </a:r>
            <a:r>
              <a:rPr b="0" lang="en-IN" sz="2600" spc="-1" strike="noStrike">
                <a:solidFill>
                  <a:srgbClr val="000000"/>
                </a:solidFill>
                <a:latin typeface="Perpetua"/>
                <a:ea typeface="DejaVu Sans"/>
              </a:rPr>
              <a:t>Machine learning focuses on the development of computer programs that can access data and use it learn for themselves.</a:t>
            </a:r>
            <a:endParaRPr b="0" lang="en-IN" sz="2600" spc="-1" strike="noStrike">
              <a:latin typeface="Arial"/>
            </a:endParaRPr>
          </a:p>
          <a:p>
            <a:pPr>
              <a:lnSpc>
                <a:spcPct val="100000"/>
              </a:lnSpc>
            </a:pPr>
            <a:endParaRPr b="0" lang="en-IN" sz="26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914400" y="274680"/>
            <a:ext cx="7770240" cy="1140840"/>
          </a:xfrm>
          <a:prstGeom prst="rect">
            <a:avLst/>
          </a:prstGeom>
          <a:noFill/>
          <a:ln>
            <a:noFill/>
          </a:ln>
        </p:spPr>
        <p:style>
          <a:lnRef idx="0"/>
          <a:fillRef idx="0"/>
          <a:effectRef idx="0"/>
          <a:fontRef idx="minor"/>
        </p:style>
        <p:txBody>
          <a:bodyPr lIns="90000" rIns="90000" tIns="45000" bIns="91440" anchor="b"/>
          <a:p>
            <a:pPr>
              <a:lnSpc>
                <a:spcPct val="100000"/>
              </a:lnSpc>
            </a:pPr>
            <a:r>
              <a:rPr b="0" lang="en-IN" sz="4000" spc="-1" strike="noStrike">
                <a:solidFill>
                  <a:srgbClr val="696464"/>
                </a:solidFill>
                <a:latin typeface="Franklin Gothic Book"/>
                <a:ea typeface="DejaVu Sans"/>
              </a:rPr>
              <a:t>Kmeans</a:t>
            </a:r>
            <a:endParaRPr b="0" lang="en-IN" sz="4000" spc="-1" strike="noStrike">
              <a:latin typeface="Arial"/>
            </a:endParaRPr>
          </a:p>
        </p:txBody>
      </p:sp>
      <p:sp>
        <p:nvSpPr>
          <p:cNvPr id="136" name="CustomShape 2"/>
          <p:cNvSpPr/>
          <p:nvPr/>
        </p:nvSpPr>
        <p:spPr>
          <a:xfrm>
            <a:off x="914400" y="1447920"/>
            <a:ext cx="7770240" cy="456984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pic>
        <p:nvPicPr>
          <p:cNvPr id="137" name="" descr=""/>
          <p:cNvPicPr/>
          <p:nvPr/>
        </p:nvPicPr>
        <p:blipFill>
          <a:blip r:embed="rId1"/>
          <a:stretch/>
        </p:blipFill>
        <p:spPr>
          <a:xfrm>
            <a:off x="360000" y="1632960"/>
            <a:ext cx="8372880" cy="3622680"/>
          </a:xfrm>
          <a:prstGeom prst="rect">
            <a:avLst/>
          </a:prstGeom>
          <a:ln>
            <a:noFill/>
          </a:ln>
        </p:spPr>
      </p:pic>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914400" y="274680"/>
            <a:ext cx="7770240" cy="1140840"/>
          </a:xfrm>
          <a:prstGeom prst="rect">
            <a:avLst/>
          </a:prstGeom>
          <a:noFill/>
          <a:ln>
            <a:noFill/>
          </a:ln>
        </p:spPr>
        <p:style>
          <a:lnRef idx="0"/>
          <a:fillRef idx="0"/>
          <a:effectRef idx="0"/>
          <a:fontRef idx="minor"/>
        </p:style>
        <p:txBody>
          <a:bodyPr lIns="90000" rIns="90000" tIns="45000" bIns="91440" anchor="b"/>
          <a:p>
            <a:pPr>
              <a:lnSpc>
                <a:spcPct val="100000"/>
              </a:lnSpc>
            </a:pPr>
            <a:r>
              <a:rPr b="0" lang="en-IN" sz="4000" spc="-1" strike="noStrike">
                <a:solidFill>
                  <a:srgbClr val="696464"/>
                </a:solidFill>
                <a:latin typeface="Franklin Gothic Book"/>
                <a:ea typeface="DejaVu Sans"/>
              </a:rPr>
              <a:t>Kmeans</a:t>
            </a:r>
            <a:endParaRPr b="0" lang="en-IN" sz="4000" spc="-1" strike="noStrike">
              <a:latin typeface="Arial"/>
            </a:endParaRPr>
          </a:p>
        </p:txBody>
      </p:sp>
      <p:sp>
        <p:nvSpPr>
          <p:cNvPr id="139" name="CustomShape 2"/>
          <p:cNvSpPr/>
          <p:nvPr/>
        </p:nvSpPr>
        <p:spPr>
          <a:xfrm>
            <a:off x="914400" y="1447920"/>
            <a:ext cx="7770240" cy="4569840"/>
          </a:xfrm>
          <a:prstGeom prst="rect">
            <a:avLst/>
          </a:prstGeom>
          <a:noFill/>
          <a:ln>
            <a:noFill/>
          </a:ln>
        </p:spPr>
        <p:style>
          <a:lnRef idx="0"/>
          <a:fillRef idx="0"/>
          <a:effectRef idx="0"/>
          <a:fontRef idx="minor"/>
        </p:style>
        <p:txBody>
          <a:bodyPr lIns="90000" rIns="90000" tIns="45000" bIns="45000"/>
          <a:p>
            <a:pPr>
              <a:lnSpc>
                <a:spcPct val="100000"/>
              </a:lnSpc>
            </a:pPr>
            <a:r>
              <a:rPr b="0" lang="en-IN" sz="2600" spc="-1" strike="noStrike">
                <a:solidFill>
                  <a:srgbClr val="000000"/>
                </a:solidFill>
                <a:latin typeface="Perpetua"/>
                <a:ea typeface="DejaVu Sans"/>
              </a:rPr>
              <a:t>Choosing the right number of clusters is a difficult task</a:t>
            </a:r>
            <a:endParaRPr b="0" lang="en-IN" sz="2600" spc="-1" strike="noStrike">
              <a:latin typeface="Arial"/>
            </a:endParaRPr>
          </a:p>
          <a:p>
            <a:pPr>
              <a:lnSpc>
                <a:spcPct val="100000"/>
              </a:lnSpc>
            </a:pPr>
            <a:endParaRPr b="0" lang="en-IN" sz="2600" spc="-1" strike="noStrike">
              <a:latin typeface="Arial"/>
            </a:endParaRPr>
          </a:p>
          <a:p>
            <a:pPr>
              <a:lnSpc>
                <a:spcPct val="100000"/>
              </a:lnSpc>
            </a:pPr>
            <a:r>
              <a:rPr b="0" lang="en-IN" sz="2600" spc="-1" strike="noStrike">
                <a:solidFill>
                  <a:srgbClr val="000000"/>
                </a:solidFill>
                <a:latin typeface="Perpetua"/>
                <a:ea typeface="DejaVu Sans"/>
              </a:rPr>
              <a:t>How to choose it?.</a:t>
            </a:r>
            <a:endParaRPr b="0" lang="en-IN" sz="2600" spc="-1" strike="noStrike">
              <a:latin typeface="Arial"/>
            </a:endParaRPr>
          </a:p>
          <a:p>
            <a:pPr>
              <a:lnSpc>
                <a:spcPct val="100000"/>
              </a:lnSpc>
            </a:pPr>
            <a:endParaRPr b="0" lang="en-IN" sz="2600" spc="-1" strike="noStrike">
              <a:latin typeface="Arial"/>
            </a:endParaRPr>
          </a:p>
          <a:p>
            <a:pPr>
              <a:lnSpc>
                <a:spcPct val="100000"/>
              </a:lnSpc>
            </a:pPr>
            <a:r>
              <a:rPr b="0" lang="en-IN" sz="2600" spc="-1" strike="noStrike">
                <a:solidFill>
                  <a:srgbClr val="000000"/>
                </a:solidFill>
                <a:latin typeface="Perpetua"/>
                <a:ea typeface="DejaVu Sans"/>
              </a:rPr>
              <a:t>We can choose by using the metric called with in clusters sum of squares</a:t>
            </a:r>
            <a:endParaRPr b="0" lang="en-IN" sz="2600" spc="-1" strike="noStrike">
              <a:latin typeface="Arial"/>
            </a:endParaRPr>
          </a:p>
          <a:p>
            <a:pPr>
              <a:lnSpc>
                <a:spcPct val="100000"/>
              </a:lnSpc>
            </a:pPr>
            <a:endParaRPr b="0" lang="en-IN" sz="2600" spc="-1" strike="noStrike">
              <a:latin typeface="Arial"/>
            </a:endParaRPr>
          </a:p>
          <a:p>
            <a:pPr>
              <a:lnSpc>
                <a:spcPct val="100000"/>
              </a:lnSpc>
            </a:pPr>
            <a:endParaRPr b="0" lang="en-IN" sz="26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914400" y="274680"/>
            <a:ext cx="7770240" cy="1140840"/>
          </a:xfrm>
          <a:prstGeom prst="rect">
            <a:avLst/>
          </a:prstGeom>
          <a:noFill/>
          <a:ln>
            <a:noFill/>
          </a:ln>
        </p:spPr>
        <p:style>
          <a:lnRef idx="0"/>
          <a:fillRef idx="0"/>
          <a:effectRef idx="0"/>
          <a:fontRef idx="minor"/>
        </p:style>
        <p:txBody>
          <a:bodyPr lIns="90000" rIns="90000" tIns="45000" bIns="91440" anchor="b"/>
          <a:p>
            <a:pPr>
              <a:lnSpc>
                <a:spcPct val="100000"/>
              </a:lnSpc>
            </a:pPr>
            <a:r>
              <a:rPr b="0" lang="en-IN" sz="4000" spc="-1" strike="noStrike">
                <a:solidFill>
                  <a:srgbClr val="696464"/>
                </a:solidFill>
                <a:latin typeface="Franklin Gothic Book"/>
                <a:ea typeface="DejaVu Sans"/>
              </a:rPr>
              <a:t>Kmeans</a:t>
            </a:r>
            <a:endParaRPr b="0" lang="en-IN" sz="4000" spc="-1" strike="noStrike">
              <a:latin typeface="Arial"/>
            </a:endParaRPr>
          </a:p>
        </p:txBody>
      </p:sp>
      <p:sp>
        <p:nvSpPr>
          <p:cNvPr id="141" name="CustomShape 2"/>
          <p:cNvSpPr/>
          <p:nvPr/>
        </p:nvSpPr>
        <p:spPr>
          <a:xfrm>
            <a:off x="914400" y="1447920"/>
            <a:ext cx="7770240" cy="456984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pic>
        <p:nvPicPr>
          <p:cNvPr id="142" name="" descr=""/>
          <p:cNvPicPr/>
          <p:nvPr/>
        </p:nvPicPr>
        <p:blipFill>
          <a:blip r:embed="rId1"/>
          <a:stretch/>
        </p:blipFill>
        <p:spPr>
          <a:xfrm>
            <a:off x="243360" y="1512000"/>
            <a:ext cx="8441280" cy="4216320"/>
          </a:xfrm>
          <a:prstGeom prst="rect">
            <a:avLst/>
          </a:prstGeom>
          <a:ln>
            <a:noFill/>
          </a:ln>
        </p:spPr>
      </p:pic>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914400" y="274680"/>
            <a:ext cx="7770240" cy="1140840"/>
          </a:xfrm>
          <a:prstGeom prst="rect">
            <a:avLst/>
          </a:prstGeom>
          <a:noFill/>
          <a:ln>
            <a:noFill/>
          </a:ln>
        </p:spPr>
        <p:style>
          <a:lnRef idx="0"/>
          <a:fillRef idx="0"/>
          <a:effectRef idx="0"/>
          <a:fontRef idx="minor"/>
        </p:style>
        <p:txBody>
          <a:bodyPr lIns="90000" rIns="90000" tIns="45000" bIns="91440" anchor="b"/>
          <a:p>
            <a:pPr>
              <a:lnSpc>
                <a:spcPct val="100000"/>
              </a:lnSpc>
            </a:pPr>
            <a:r>
              <a:rPr b="0" lang="en-IN" sz="4000" spc="-1" strike="noStrike">
                <a:solidFill>
                  <a:srgbClr val="696464"/>
                </a:solidFill>
                <a:latin typeface="Franklin Gothic Book"/>
                <a:ea typeface="DejaVu Sans"/>
              </a:rPr>
              <a:t>Kmeans</a:t>
            </a:r>
            <a:endParaRPr b="0" lang="en-IN" sz="4000" spc="-1" strike="noStrike">
              <a:latin typeface="Arial"/>
            </a:endParaRPr>
          </a:p>
        </p:txBody>
      </p:sp>
      <p:sp>
        <p:nvSpPr>
          <p:cNvPr id="144" name="CustomShape 2"/>
          <p:cNvSpPr/>
          <p:nvPr/>
        </p:nvSpPr>
        <p:spPr>
          <a:xfrm>
            <a:off x="914400" y="1447920"/>
            <a:ext cx="7770240" cy="456984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pic>
        <p:nvPicPr>
          <p:cNvPr id="145" name="" descr=""/>
          <p:cNvPicPr/>
          <p:nvPr/>
        </p:nvPicPr>
        <p:blipFill>
          <a:blip r:embed="rId1"/>
          <a:stretch/>
        </p:blipFill>
        <p:spPr>
          <a:xfrm>
            <a:off x="21600" y="3123000"/>
            <a:ext cx="9143280" cy="1076040"/>
          </a:xfrm>
          <a:prstGeom prst="rect">
            <a:avLst/>
          </a:prstGeom>
          <a:ln>
            <a:noFill/>
          </a:ln>
        </p:spPr>
      </p:pic>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914400" y="274680"/>
            <a:ext cx="7770240" cy="1140840"/>
          </a:xfrm>
          <a:prstGeom prst="rect">
            <a:avLst/>
          </a:prstGeom>
          <a:noFill/>
          <a:ln>
            <a:noFill/>
          </a:ln>
        </p:spPr>
        <p:style>
          <a:lnRef idx="0"/>
          <a:fillRef idx="0"/>
          <a:effectRef idx="0"/>
          <a:fontRef idx="minor"/>
        </p:style>
        <p:txBody>
          <a:bodyPr lIns="90000" rIns="90000" tIns="45000" bIns="91440" anchor="b"/>
          <a:p>
            <a:pPr>
              <a:lnSpc>
                <a:spcPct val="100000"/>
              </a:lnSpc>
            </a:pPr>
            <a:r>
              <a:rPr b="0" lang="en-IN" sz="4000" spc="-1" strike="noStrike">
                <a:solidFill>
                  <a:srgbClr val="696464"/>
                </a:solidFill>
                <a:latin typeface="Franklin Gothic Book"/>
                <a:ea typeface="DejaVu Sans"/>
              </a:rPr>
              <a:t>Kmeans</a:t>
            </a:r>
            <a:endParaRPr b="0" lang="en-IN" sz="4000" spc="-1" strike="noStrike">
              <a:latin typeface="Arial"/>
            </a:endParaRPr>
          </a:p>
        </p:txBody>
      </p:sp>
      <p:sp>
        <p:nvSpPr>
          <p:cNvPr id="147" name="CustomShape 2"/>
          <p:cNvSpPr/>
          <p:nvPr/>
        </p:nvSpPr>
        <p:spPr>
          <a:xfrm>
            <a:off x="914400" y="1447920"/>
            <a:ext cx="7770240" cy="456984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pic>
        <p:nvPicPr>
          <p:cNvPr id="148" name="" descr=""/>
          <p:cNvPicPr/>
          <p:nvPr/>
        </p:nvPicPr>
        <p:blipFill>
          <a:blip r:embed="rId1"/>
          <a:stretch/>
        </p:blipFill>
        <p:spPr>
          <a:xfrm>
            <a:off x="1008000" y="1798920"/>
            <a:ext cx="7364880" cy="4104720"/>
          </a:xfrm>
          <a:prstGeom prst="rect">
            <a:avLst/>
          </a:prstGeom>
          <a:ln>
            <a:noFill/>
          </a:ln>
        </p:spPr>
      </p:pic>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914400" y="274680"/>
            <a:ext cx="7770240" cy="1140840"/>
          </a:xfrm>
          <a:prstGeom prst="rect">
            <a:avLst/>
          </a:prstGeom>
          <a:noFill/>
          <a:ln>
            <a:noFill/>
          </a:ln>
        </p:spPr>
        <p:style>
          <a:lnRef idx="0"/>
          <a:fillRef idx="0"/>
          <a:effectRef idx="0"/>
          <a:fontRef idx="minor"/>
        </p:style>
        <p:txBody>
          <a:bodyPr lIns="90000" rIns="90000" tIns="45000" bIns="91440" anchor="b"/>
          <a:p>
            <a:pPr>
              <a:lnSpc>
                <a:spcPct val="100000"/>
              </a:lnSpc>
            </a:pPr>
            <a:r>
              <a:rPr b="0" lang="en-IN" sz="4000" spc="-1" strike="noStrike">
                <a:solidFill>
                  <a:srgbClr val="696464"/>
                </a:solidFill>
                <a:latin typeface="Franklin Gothic Book"/>
                <a:ea typeface="DejaVu Sans"/>
              </a:rPr>
              <a:t>Supervised Machine Learning</a:t>
            </a:r>
            <a:endParaRPr b="0" lang="en-IN" sz="4000" spc="-1" strike="noStrike">
              <a:latin typeface="Arial"/>
            </a:endParaRPr>
          </a:p>
        </p:txBody>
      </p:sp>
      <p:sp>
        <p:nvSpPr>
          <p:cNvPr id="90" name="CustomShape 2"/>
          <p:cNvSpPr/>
          <p:nvPr/>
        </p:nvSpPr>
        <p:spPr>
          <a:xfrm>
            <a:off x="580680" y="1416600"/>
            <a:ext cx="7770240" cy="45698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Arial"/>
                <a:ea typeface="DejaVu Sans"/>
              </a:rPr>
              <a:t>The majority of practical machine learning uses supervised learning.</a:t>
            </a:r>
            <a:endParaRPr b="0" lang="en-IN" sz="1800" spc="-1" strike="noStrike">
              <a:latin typeface="Arial"/>
            </a:endParaRPr>
          </a:p>
          <a:p>
            <a:pPr>
              <a:lnSpc>
                <a:spcPct val="100000"/>
              </a:lnSpc>
            </a:pPr>
            <a:r>
              <a:rPr b="0" lang="en-IN" sz="1800" spc="-1" strike="noStrike">
                <a:solidFill>
                  <a:srgbClr val="000000"/>
                </a:solidFill>
                <a:latin typeface="Arial"/>
                <a:ea typeface="DejaVu Sans"/>
              </a:rPr>
              <a:t>Supervised learning is where you have input variables (x) and an output variable (Y) and you use an algorithm to learn the mapping function from the input to the output.</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Y = f(X)</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The goal is to approximate the mapping function so well that when you have new input data (x) that you can predict the output variables (Y) for</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that data</a:t>
            </a:r>
            <a:r>
              <a:rPr b="0" lang="en-IN" sz="2600" spc="-1" strike="noStrike">
                <a:solidFill>
                  <a:srgbClr val="000000"/>
                </a:solidFill>
                <a:latin typeface="Perpetua"/>
                <a:ea typeface="DejaVu Sans"/>
              </a:rPr>
              <a:t>.</a:t>
            </a:r>
            <a:endParaRPr b="0" lang="en-IN" sz="2600" spc="-1" strike="noStrike">
              <a:latin typeface="Arial"/>
            </a:endParaRPr>
          </a:p>
          <a:p>
            <a:pPr>
              <a:lnSpc>
                <a:spcPct val="100000"/>
              </a:lnSpc>
            </a:pPr>
            <a:endParaRPr b="0" lang="en-IN" sz="2600" spc="-1" strike="noStrike">
              <a:latin typeface="Arial"/>
            </a:endParaRPr>
          </a:p>
          <a:p>
            <a:pPr>
              <a:lnSpc>
                <a:spcPct val="100000"/>
              </a:lnSpc>
            </a:pPr>
            <a:r>
              <a:rPr b="0" lang="en-IN" sz="1800" spc="-1" strike="noStrike">
                <a:solidFill>
                  <a:srgbClr val="000000"/>
                </a:solidFill>
                <a:latin typeface="Arial"/>
                <a:ea typeface="DejaVu Sans"/>
              </a:rPr>
              <a:t>It is called supervised learning because the process of an algorithm learning from the training dataset can be thought of as a teacher supervising the learning process. We know the correct answers, the algorithm iteratively makes predictions on the training data and is corrected by the teacher. Learning stops when the algorithm achieves an acceptable level of performance.</a:t>
            </a:r>
            <a:endParaRPr b="0" lang="en-IN" sz="1800" spc="-1" strike="noStrike">
              <a:latin typeface="Arial"/>
            </a:endParaRPr>
          </a:p>
          <a:p>
            <a:pPr>
              <a:lnSpc>
                <a:spcPct val="100000"/>
              </a:lnSpc>
            </a:pPr>
            <a:endParaRPr b="0" lang="en-IN"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914400" y="274680"/>
            <a:ext cx="7770240" cy="1140840"/>
          </a:xfrm>
          <a:prstGeom prst="rect">
            <a:avLst/>
          </a:prstGeom>
          <a:noFill/>
          <a:ln>
            <a:noFill/>
          </a:ln>
        </p:spPr>
        <p:style>
          <a:lnRef idx="0"/>
          <a:fillRef idx="0"/>
          <a:effectRef idx="0"/>
          <a:fontRef idx="minor"/>
        </p:style>
        <p:txBody>
          <a:bodyPr lIns="90000" rIns="90000" tIns="45000" bIns="91440" anchor="b"/>
          <a:p>
            <a:pPr>
              <a:lnSpc>
                <a:spcPct val="100000"/>
              </a:lnSpc>
            </a:pPr>
            <a:r>
              <a:rPr b="0" lang="en-IN" sz="4000" spc="-1" strike="noStrike">
                <a:solidFill>
                  <a:srgbClr val="696464"/>
                </a:solidFill>
                <a:latin typeface="Franklin Gothic Book"/>
                <a:ea typeface="DejaVu Sans"/>
              </a:rPr>
              <a:t>Supervised Machine Learning</a:t>
            </a:r>
            <a:endParaRPr b="0" lang="en-IN" sz="4000" spc="-1" strike="noStrike">
              <a:latin typeface="Arial"/>
            </a:endParaRPr>
          </a:p>
        </p:txBody>
      </p:sp>
      <p:sp>
        <p:nvSpPr>
          <p:cNvPr id="92" name="CustomShape 2"/>
          <p:cNvSpPr/>
          <p:nvPr/>
        </p:nvSpPr>
        <p:spPr>
          <a:xfrm>
            <a:off x="580680" y="1416600"/>
            <a:ext cx="7770240" cy="456984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latin typeface="Arial"/>
                <a:ea typeface="DejaVu Sans"/>
              </a:rPr>
              <a:t>Classification: A classification problem is when the output variable is a category, such as “red” or “blue” or “disease” and “no disease”.</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Regression: A regression problem is when the output variable is a real value, such as “dollars” or “weight”.</a:t>
            </a:r>
            <a:endParaRPr b="0" lang="en-IN" sz="1800" spc="-1" strike="noStrike">
              <a:latin typeface="Arial"/>
            </a:endParaRPr>
          </a:p>
          <a:p>
            <a:pPr>
              <a:lnSpc>
                <a:spcPct val="100000"/>
              </a:lnSpc>
            </a:pPr>
            <a:endParaRPr b="0" lang="en-IN"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914400" y="274680"/>
            <a:ext cx="7770240" cy="1140840"/>
          </a:xfrm>
          <a:prstGeom prst="rect">
            <a:avLst/>
          </a:prstGeom>
          <a:noFill/>
          <a:ln>
            <a:noFill/>
          </a:ln>
        </p:spPr>
        <p:style>
          <a:lnRef idx="0"/>
          <a:fillRef idx="0"/>
          <a:effectRef idx="0"/>
          <a:fontRef idx="minor"/>
        </p:style>
        <p:txBody>
          <a:bodyPr lIns="90000" rIns="90000" tIns="45000" bIns="91440" anchor="b"/>
          <a:p>
            <a:pPr>
              <a:lnSpc>
                <a:spcPct val="100000"/>
              </a:lnSpc>
            </a:pPr>
            <a:r>
              <a:rPr b="0" lang="en-IN" sz="4000" spc="-1" strike="noStrike">
                <a:solidFill>
                  <a:srgbClr val="696464"/>
                </a:solidFill>
                <a:latin typeface="Franklin Gothic Book"/>
                <a:ea typeface="DejaVu Sans"/>
              </a:rPr>
              <a:t>Unsupervised ML</a:t>
            </a:r>
            <a:endParaRPr b="0" lang="en-IN" sz="4000" spc="-1" strike="noStrike">
              <a:latin typeface="Arial"/>
            </a:endParaRPr>
          </a:p>
        </p:txBody>
      </p:sp>
      <p:sp>
        <p:nvSpPr>
          <p:cNvPr id="94" name="CustomShape 2"/>
          <p:cNvSpPr/>
          <p:nvPr/>
        </p:nvSpPr>
        <p:spPr>
          <a:xfrm>
            <a:off x="580680" y="1416600"/>
            <a:ext cx="7770240" cy="456984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Unsupervised learning is where you only have input data (X) and no corresponding output variables.</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The goal for unsupervised learning is to model the underlying structure or distribution in the data in order to learn more about the data.</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These are called unsupervised learning because unlike supervised learning above there is no correct answers and there is no teacher. Algorithms are left to their own devises to discover and present the interesting structure in the data.</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914400" y="274680"/>
            <a:ext cx="7770240" cy="1140840"/>
          </a:xfrm>
          <a:prstGeom prst="rect">
            <a:avLst/>
          </a:prstGeom>
          <a:noFill/>
          <a:ln>
            <a:noFill/>
          </a:ln>
        </p:spPr>
        <p:style>
          <a:lnRef idx="0"/>
          <a:fillRef idx="0"/>
          <a:effectRef idx="0"/>
          <a:fontRef idx="minor"/>
        </p:style>
        <p:txBody>
          <a:bodyPr lIns="90000" rIns="90000" tIns="45000" bIns="91440" anchor="b"/>
          <a:p>
            <a:pPr>
              <a:lnSpc>
                <a:spcPct val="100000"/>
              </a:lnSpc>
            </a:pPr>
            <a:r>
              <a:rPr b="0" lang="en-IN" sz="4000" spc="-1" strike="noStrike">
                <a:solidFill>
                  <a:srgbClr val="696464"/>
                </a:solidFill>
                <a:latin typeface="Franklin Gothic Book"/>
                <a:ea typeface="DejaVu Sans"/>
              </a:rPr>
              <a:t>Unsupervised ML</a:t>
            </a:r>
            <a:endParaRPr b="0" lang="en-IN" sz="4000" spc="-1" strike="noStrike">
              <a:latin typeface="Arial"/>
            </a:endParaRPr>
          </a:p>
        </p:txBody>
      </p:sp>
      <p:sp>
        <p:nvSpPr>
          <p:cNvPr id="96" name="CustomShape 2"/>
          <p:cNvSpPr/>
          <p:nvPr/>
        </p:nvSpPr>
        <p:spPr>
          <a:xfrm>
            <a:off x="580680" y="1416600"/>
            <a:ext cx="7770240" cy="456984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Unsupervised learning problems can be further grouped into clustering and association problems.</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Clustering: A clustering problem is where you want to discover the inherent groupings in the data, such as grouping customers by purchasing behavior.</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914400" y="274680"/>
            <a:ext cx="7770240" cy="1140840"/>
          </a:xfrm>
          <a:prstGeom prst="rect">
            <a:avLst/>
          </a:prstGeom>
          <a:noFill/>
          <a:ln>
            <a:noFill/>
          </a:ln>
        </p:spPr>
        <p:style>
          <a:lnRef idx="0"/>
          <a:fillRef idx="0"/>
          <a:effectRef idx="0"/>
          <a:fontRef idx="minor"/>
        </p:style>
        <p:txBody>
          <a:bodyPr lIns="90000" rIns="90000" tIns="45000" bIns="91440" anchor="b"/>
          <a:p>
            <a:pPr>
              <a:lnSpc>
                <a:spcPct val="100000"/>
              </a:lnSpc>
            </a:pPr>
            <a:r>
              <a:rPr b="0" lang="en-IN" sz="4000" spc="-1" strike="noStrike">
                <a:solidFill>
                  <a:srgbClr val="696464"/>
                </a:solidFill>
                <a:latin typeface="Franklin Gothic Book"/>
                <a:ea typeface="DejaVu Sans"/>
              </a:rPr>
              <a:t>Kmeans</a:t>
            </a:r>
            <a:endParaRPr b="0" lang="en-IN" sz="4000" spc="-1" strike="noStrike">
              <a:latin typeface="Arial"/>
            </a:endParaRPr>
          </a:p>
        </p:txBody>
      </p:sp>
      <p:sp>
        <p:nvSpPr>
          <p:cNvPr id="98" name="CustomShape 2"/>
          <p:cNvSpPr/>
          <p:nvPr/>
        </p:nvSpPr>
        <p:spPr>
          <a:xfrm>
            <a:off x="914400" y="1447920"/>
            <a:ext cx="7770240" cy="4569840"/>
          </a:xfrm>
          <a:prstGeom prst="rect">
            <a:avLst/>
          </a:prstGeom>
          <a:noFill/>
          <a:ln>
            <a:noFill/>
          </a:ln>
        </p:spPr>
        <p:style>
          <a:lnRef idx="0"/>
          <a:fillRef idx="0"/>
          <a:effectRef idx="0"/>
          <a:fontRef idx="minor"/>
        </p:style>
        <p:txBody>
          <a:bodyPr lIns="90000" rIns="90000" tIns="45000" bIns="45000"/>
          <a:p>
            <a:pPr>
              <a:lnSpc>
                <a:spcPct val="100000"/>
              </a:lnSpc>
            </a:pPr>
            <a:r>
              <a:rPr b="0" lang="en-IN" sz="2600" spc="-1" strike="noStrike">
                <a:solidFill>
                  <a:srgbClr val="000000"/>
                </a:solidFill>
                <a:latin typeface="Perpetua"/>
                <a:ea typeface="DejaVu Sans"/>
              </a:rPr>
              <a:t>K means is used to cluster your data.</a:t>
            </a:r>
            <a:endParaRPr b="0" lang="en-IN" sz="2600" spc="-1" strike="noStrike">
              <a:latin typeface="Arial"/>
            </a:endParaRPr>
          </a:p>
          <a:p>
            <a:pPr>
              <a:lnSpc>
                <a:spcPct val="100000"/>
              </a:lnSpc>
            </a:pPr>
            <a:endParaRPr b="0" lang="en-IN" sz="2600" spc="-1" strike="noStrike">
              <a:latin typeface="Arial"/>
            </a:endParaRPr>
          </a:p>
          <a:p>
            <a:pPr>
              <a:lnSpc>
                <a:spcPct val="100000"/>
              </a:lnSpc>
            </a:pPr>
            <a:r>
              <a:rPr b="0" lang="en-IN" sz="2600" spc="-1" strike="noStrike">
                <a:solidFill>
                  <a:srgbClr val="000000"/>
                </a:solidFill>
                <a:latin typeface="Perpetua"/>
                <a:ea typeface="DejaVu Sans"/>
              </a:rPr>
              <a:t>It is mainly used to discover the categories or similar data in our dataset</a:t>
            </a:r>
            <a:endParaRPr b="0" lang="en-IN" sz="2600" spc="-1" strike="noStrike">
              <a:latin typeface="Arial"/>
            </a:endParaRPr>
          </a:p>
          <a:p>
            <a:pPr>
              <a:lnSpc>
                <a:spcPct val="100000"/>
              </a:lnSpc>
            </a:pPr>
            <a:endParaRPr b="0" lang="en-IN" sz="2600" spc="-1" strike="noStrike">
              <a:latin typeface="Arial"/>
            </a:endParaRPr>
          </a:p>
          <a:p>
            <a:pPr>
              <a:lnSpc>
                <a:spcPct val="100000"/>
              </a:lnSpc>
            </a:pPr>
            <a:endParaRPr b="0" lang="en-IN" sz="2600" spc="-1" strike="noStrike">
              <a:latin typeface="Arial"/>
            </a:endParaRPr>
          </a:p>
        </p:txBody>
      </p:sp>
      <p:pic>
        <p:nvPicPr>
          <p:cNvPr id="99" name="" descr=""/>
          <p:cNvPicPr/>
          <p:nvPr/>
        </p:nvPicPr>
        <p:blipFill>
          <a:blip r:embed="rId1"/>
          <a:stretch/>
        </p:blipFill>
        <p:spPr>
          <a:xfrm>
            <a:off x="5135400" y="3035880"/>
            <a:ext cx="3648240" cy="344376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914400" y="274680"/>
            <a:ext cx="7770240" cy="1140840"/>
          </a:xfrm>
          <a:prstGeom prst="rect">
            <a:avLst/>
          </a:prstGeom>
          <a:noFill/>
          <a:ln>
            <a:noFill/>
          </a:ln>
        </p:spPr>
        <p:style>
          <a:lnRef idx="0"/>
          <a:fillRef idx="0"/>
          <a:effectRef idx="0"/>
          <a:fontRef idx="minor"/>
        </p:style>
        <p:txBody>
          <a:bodyPr lIns="90000" rIns="90000" tIns="45000" bIns="91440" anchor="b"/>
          <a:p>
            <a:pPr>
              <a:lnSpc>
                <a:spcPct val="100000"/>
              </a:lnSpc>
            </a:pPr>
            <a:r>
              <a:rPr b="0" lang="en-IN" sz="4000" spc="-1" strike="noStrike">
                <a:solidFill>
                  <a:srgbClr val="696464"/>
                </a:solidFill>
                <a:latin typeface="Franklin Gothic Book"/>
                <a:ea typeface="DejaVu Sans"/>
              </a:rPr>
              <a:t>Kmeans</a:t>
            </a:r>
            <a:endParaRPr b="0" lang="en-IN" sz="4000" spc="-1" strike="noStrike">
              <a:latin typeface="Arial"/>
            </a:endParaRPr>
          </a:p>
        </p:txBody>
      </p:sp>
      <p:sp>
        <p:nvSpPr>
          <p:cNvPr id="101" name="CustomShape 2"/>
          <p:cNvSpPr/>
          <p:nvPr/>
        </p:nvSpPr>
        <p:spPr>
          <a:xfrm>
            <a:off x="914400" y="1447920"/>
            <a:ext cx="7770240" cy="4569840"/>
          </a:xfrm>
          <a:prstGeom prst="rect">
            <a:avLst/>
          </a:prstGeom>
          <a:noFill/>
          <a:ln>
            <a:noFill/>
          </a:ln>
        </p:spPr>
        <p:style>
          <a:lnRef idx="0"/>
          <a:fillRef idx="0"/>
          <a:effectRef idx="0"/>
          <a:fontRef idx="minor"/>
        </p:style>
        <p:txBody>
          <a:bodyPr lIns="90000" rIns="90000" tIns="45000" bIns="45000"/>
          <a:p>
            <a:pPr>
              <a:lnSpc>
                <a:spcPct val="100000"/>
              </a:lnSpc>
            </a:pPr>
            <a:r>
              <a:rPr b="0" lang="en-IN" sz="2600" spc="-1" strike="noStrike">
                <a:solidFill>
                  <a:srgbClr val="000000"/>
                </a:solidFill>
                <a:latin typeface="Perpetua"/>
                <a:ea typeface="DejaVu Sans"/>
              </a:rPr>
              <a:t>How many groups we can dentify by looking at the graph</a:t>
            </a:r>
            <a:endParaRPr b="0" lang="en-IN" sz="2600" spc="-1" strike="noStrike">
              <a:latin typeface="Arial"/>
            </a:endParaRPr>
          </a:p>
          <a:p>
            <a:pPr>
              <a:lnSpc>
                <a:spcPct val="100000"/>
              </a:lnSpc>
            </a:pPr>
            <a:endParaRPr b="0" lang="en-IN" sz="2600" spc="-1" strike="noStrike">
              <a:latin typeface="Arial"/>
            </a:endParaRPr>
          </a:p>
          <a:p>
            <a:pPr>
              <a:lnSpc>
                <a:spcPct val="100000"/>
              </a:lnSpc>
            </a:pPr>
            <a:r>
              <a:rPr b="0" lang="en-IN" sz="2600" spc="-1" strike="noStrike">
                <a:solidFill>
                  <a:srgbClr val="000000"/>
                </a:solidFill>
                <a:latin typeface="Perpetua"/>
                <a:ea typeface="DejaVu Sans"/>
              </a:rPr>
              <a:t>Kmeans takes decisions easily and group similar data which are called as cluster</a:t>
            </a:r>
            <a:endParaRPr b="0" lang="en-IN" sz="2600" spc="-1" strike="noStrike">
              <a:latin typeface="Arial"/>
            </a:endParaRPr>
          </a:p>
          <a:p>
            <a:pPr>
              <a:lnSpc>
                <a:spcPct val="100000"/>
              </a:lnSpc>
            </a:pPr>
            <a:endParaRPr b="0" lang="en-IN" sz="2600" spc="-1" strike="noStrike">
              <a:latin typeface="Arial"/>
            </a:endParaRPr>
          </a:p>
          <a:p>
            <a:pPr>
              <a:lnSpc>
                <a:spcPct val="100000"/>
              </a:lnSpc>
            </a:pPr>
            <a:endParaRPr b="0" lang="en-IN" sz="2600" spc="-1" strike="noStrike">
              <a:latin typeface="Arial"/>
            </a:endParaRPr>
          </a:p>
          <a:p>
            <a:pPr>
              <a:lnSpc>
                <a:spcPct val="100000"/>
              </a:lnSpc>
            </a:pPr>
            <a:endParaRPr b="0" lang="en-IN" sz="2600" spc="-1" strike="noStrike">
              <a:latin typeface="Arial"/>
            </a:endParaRPr>
          </a:p>
          <a:p>
            <a:pPr>
              <a:lnSpc>
                <a:spcPct val="100000"/>
              </a:lnSpc>
            </a:pPr>
            <a:endParaRPr b="0" lang="en-IN" sz="26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914400" y="274680"/>
            <a:ext cx="7770240" cy="1140840"/>
          </a:xfrm>
          <a:prstGeom prst="rect">
            <a:avLst/>
          </a:prstGeom>
          <a:noFill/>
          <a:ln>
            <a:noFill/>
          </a:ln>
        </p:spPr>
        <p:style>
          <a:lnRef idx="0"/>
          <a:fillRef idx="0"/>
          <a:effectRef idx="0"/>
          <a:fontRef idx="minor"/>
        </p:style>
        <p:txBody>
          <a:bodyPr lIns="90000" rIns="90000" tIns="45000" bIns="91440" anchor="b"/>
          <a:p>
            <a:pPr>
              <a:lnSpc>
                <a:spcPct val="100000"/>
              </a:lnSpc>
            </a:pPr>
            <a:r>
              <a:rPr b="0" lang="en-IN" sz="4000" spc="-1" strike="noStrike">
                <a:solidFill>
                  <a:srgbClr val="696464"/>
                </a:solidFill>
                <a:latin typeface="Franklin Gothic Book"/>
                <a:ea typeface="DejaVu Sans"/>
              </a:rPr>
              <a:t>Kmeans</a:t>
            </a:r>
            <a:endParaRPr b="0" lang="en-IN" sz="4000" spc="-1" strike="noStrike">
              <a:latin typeface="Arial"/>
            </a:endParaRPr>
          </a:p>
        </p:txBody>
      </p:sp>
      <p:sp>
        <p:nvSpPr>
          <p:cNvPr id="103" name="CustomShape 2"/>
          <p:cNvSpPr/>
          <p:nvPr/>
        </p:nvSpPr>
        <p:spPr>
          <a:xfrm>
            <a:off x="914400" y="1447920"/>
            <a:ext cx="7770240" cy="456984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pic>
        <p:nvPicPr>
          <p:cNvPr id="104" name="" descr=""/>
          <p:cNvPicPr/>
          <p:nvPr/>
        </p:nvPicPr>
        <p:blipFill>
          <a:blip r:embed="rId1"/>
          <a:stretch/>
        </p:blipFill>
        <p:spPr>
          <a:xfrm>
            <a:off x="21600" y="1556280"/>
            <a:ext cx="9143280" cy="377244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Equity</Template>
  <TotalTime>128</TotalTime>
  <Application>LibreOffice/6.0.7.3$Linux_X86_64 LibreOffice_project/00m0$Build-3</Application>
  <Words>143</Words>
  <Paragraphs>26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Rajesh</dc:creator>
  <dc:description/>
  <dc:language>en-IN</dc:language>
  <cp:lastModifiedBy/>
  <dcterms:modified xsi:type="dcterms:W3CDTF">2019-05-14T11:18:43Z</dcterms:modified>
  <cp:revision>35</cp:revision>
  <dc:subject/>
  <dc:title>Statistics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6</vt:i4>
  </property>
</Properties>
</file>