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000" y="1604520"/>
            <a:ext cx="4984920" cy="3977280"/>
          </a:xfrm>
          <a:prstGeom prst="rect">
            <a:avLst/>
          </a:prstGeom>
          <a:ln>
            <a:noFill/>
          </a:ln>
        </p:spPr>
      </p:pic>
      <p:pic>
        <p:nvPicPr>
          <p:cNvPr id="42"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2079000" y="1604520"/>
            <a:ext cx="4984920" cy="3977280"/>
          </a:xfrm>
          <a:prstGeom prst="rect">
            <a:avLst/>
          </a:prstGeom>
          <a:ln>
            <a:noFill/>
          </a:ln>
        </p:spPr>
      </p:pic>
      <p:pic>
        <p:nvPicPr>
          <p:cNvPr id="80"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38240" cy="68522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07560" cy="66877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38240" cy="68522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07560" cy="668628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CustomShape 5"/>
          <p:cNvSpPr/>
          <p:nvPr/>
        </p:nvSpPr>
        <p:spPr>
          <a:xfrm>
            <a:off x="63000" y="1449360"/>
            <a:ext cx="9015840" cy="152172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63000" y="1396800"/>
            <a:ext cx="9015840" cy="11484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63000" y="2976480"/>
            <a:ext cx="9015840" cy="10476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a:t>
            </a:r>
            <a:r>
              <a:rPr b="0" lang="en-IN" sz="4400" spc="-1" strike="noStrike">
                <a:solidFill>
                  <a:srgbClr val="000000"/>
                </a:solidFill>
                <a:uFill>
                  <a:solidFill>
                    <a:srgbClr val="ffffff"/>
                  </a:solidFill>
                </a:uFill>
                <a:latin typeface="Arial"/>
              </a:rPr>
              <a:t>format</a:t>
            </a:r>
            <a:endParaRPr b="0" lang="en-IN" sz="4400" spc="-1" strike="noStrike">
              <a:solidFill>
                <a:srgbClr val="000000"/>
              </a:solidFill>
              <a:uFill>
                <a:solidFill>
                  <a:srgbClr val="ffffff"/>
                </a:solidFill>
              </a:uFill>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38240" cy="68522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4" name="CustomShape 2"/>
          <p:cNvSpPr/>
          <p:nvPr/>
        </p:nvSpPr>
        <p:spPr>
          <a:xfrm>
            <a:off x="64080" y="69840"/>
            <a:ext cx="9007560" cy="66877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5"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295280" y="3200400"/>
            <a:ext cx="6395040" cy="15944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600" spc="-1" strike="noStrike">
                <a:solidFill>
                  <a:srgbClr val="696464"/>
                </a:solidFill>
                <a:uFill>
                  <a:solidFill>
                    <a:srgbClr val="ffffff"/>
                  </a:solidFill>
                </a:uFill>
                <a:latin typeface="Perpetua"/>
                <a:ea typeface="DejaVu Sans"/>
              </a:rPr>
              <a:t>Decision tree regression</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457200" y="1505880"/>
            <a:ext cx="8223840" cy="1464120"/>
          </a:xfrm>
          <a:prstGeom prst="rect">
            <a:avLst/>
          </a:prstGeom>
          <a:noFill/>
          <a:ln>
            <a:noFill/>
          </a:ln>
        </p:spPr>
        <p:style>
          <a:lnRef idx="0"/>
          <a:fillRef idx="0"/>
          <a:effectRef idx="0"/>
          <a:fontRef idx="minor"/>
        </p:style>
        <p:txBody>
          <a:bodyPr lIns="90000" rIns="90000" tIns="45000" bIns="91440" anchor="ctr"/>
          <a:p>
            <a:pPr algn="ctr">
              <a:lnSpc>
                <a:spcPct val="100000"/>
              </a:lnSpc>
            </a:pPr>
            <a:r>
              <a:rPr b="0" lang="en-IN" sz="4000" spc="-1" strike="noStrike">
                <a:solidFill>
                  <a:srgbClr val="ffffff"/>
                </a:solidFill>
                <a:uFill>
                  <a:solidFill>
                    <a:srgbClr val="ffffff"/>
                  </a:solidFill>
                </a:uFill>
                <a:latin typeface="Franklin Gothic Book"/>
                <a:ea typeface="DejaVu Sans"/>
              </a:rPr>
              <a:t>Machine Learning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a:t>
            </a:r>
            <a:endParaRPr b="0" lang="en-IN" sz="1800" spc="-1" strike="noStrike">
              <a:solidFill>
                <a:srgbClr val="000000"/>
              </a:solidFill>
              <a:uFill>
                <a:solidFill>
                  <a:srgbClr val="ffffff"/>
                </a:solidFill>
              </a:uFill>
              <a:latin typeface="Arial"/>
            </a:endParaRPr>
          </a:p>
        </p:txBody>
      </p:sp>
      <p:sp>
        <p:nvSpPr>
          <p:cNvPr id="104" name="CustomShape 2"/>
          <p:cNvSpPr/>
          <p:nvPr/>
        </p:nvSpPr>
        <p:spPr>
          <a:xfrm>
            <a:off x="914400" y="1447920"/>
            <a:ext cx="7766640" cy="45662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05" name="" descr=""/>
          <p:cNvPicPr/>
          <p:nvPr/>
        </p:nvPicPr>
        <p:blipFill>
          <a:blip r:embed="rId1"/>
          <a:stretch/>
        </p:blipFill>
        <p:spPr>
          <a:xfrm>
            <a:off x="1224000" y="1656000"/>
            <a:ext cx="6257520" cy="318096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a:t>
            </a:r>
            <a:endParaRPr b="0" lang="en-IN" sz="1800" spc="-1" strike="noStrike">
              <a:solidFill>
                <a:srgbClr val="000000"/>
              </a:solidFill>
              <a:uFill>
                <a:solidFill>
                  <a:srgbClr val="ffffff"/>
                </a:solidFill>
              </a:uFill>
              <a:latin typeface="Arial"/>
            </a:endParaRPr>
          </a:p>
        </p:txBody>
      </p:sp>
      <p:sp>
        <p:nvSpPr>
          <p:cNvPr id="107" name="CustomShape 2"/>
          <p:cNvSpPr/>
          <p:nvPr/>
        </p:nvSpPr>
        <p:spPr>
          <a:xfrm>
            <a:off x="914400" y="1447920"/>
            <a:ext cx="7766640" cy="45662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08" name="" descr=""/>
          <p:cNvPicPr/>
          <p:nvPr/>
        </p:nvPicPr>
        <p:blipFill>
          <a:blip r:embed="rId1"/>
          <a:stretch/>
        </p:blipFill>
        <p:spPr>
          <a:xfrm>
            <a:off x="1309680" y="2011320"/>
            <a:ext cx="5962320" cy="302868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a:t>
            </a:r>
            <a:endParaRPr b="0" lang="en-IN" sz="1800" spc="-1" strike="noStrike">
              <a:solidFill>
                <a:srgbClr val="000000"/>
              </a:solidFill>
              <a:uFill>
                <a:solidFill>
                  <a:srgbClr val="ffffff"/>
                </a:solidFill>
              </a:uFill>
              <a:latin typeface="Arial"/>
            </a:endParaRPr>
          </a:p>
        </p:txBody>
      </p:sp>
      <p:sp>
        <p:nvSpPr>
          <p:cNvPr id="110" name="CustomShape 2"/>
          <p:cNvSpPr/>
          <p:nvPr/>
        </p:nvSpPr>
        <p:spPr>
          <a:xfrm>
            <a:off x="914400" y="1447920"/>
            <a:ext cx="7766640" cy="45662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11" name="" descr=""/>
          <p:cNvPicPr/>
          <p:nvPr/>
        </p:nvPicPr>
        <p:blipFill>
          <a:blip r:embed="rId1"/>
          <a:stretch/>
        </p:blipFill>
        <p:spPr>
          <a:xfrm>
            <a:off x="1553040" y="1805040"/>
            <a:ext cx="5790960" cy="301896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a:t>
            </a:r>
            <a:endParaRPr b="0" lang="en-IN" sz="1800" spc="-1" strike="noStrike">
              <a:solidFill>
                <a:srgbClr val="000000"/>
              </a:solidFill>
              <a:uFill>
                <a:solidFill>
                  <a:srgbClr val="ffffff"/>
                </a:solidFill>
              </a:uFill>
              <a:latin typeface="Arial"/>
            </a:endParaRPr>
          </a:p>
        </p:txBody>
      </p:sp>
      <p:sp>
        <p:nvSpPr>
          <p:cNvPr id="113" name="CustomShape 2"/>
          <p:cNvSpPr/>
          <p:nvPr/>
        </p:nvSpPr>
        <p:spPr>
          <a:xfrm>
            <a:off x="914400" y="1447920"/>
            <a:ext cx="7766640" cy="45662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14" name="" descr=""/>
          <p:cNvPicPr/>
          <p:nvPr/>
        </p:nvPicPr>
        <p:blipFill>
          <a:blip r:embed="rId1"/>
          <a:stretch/>
        </p:blipFill>
        <p:spPr>
          <a:xfrm>
            <a:off x="792000" y="1710360"/>
            <a:ext cx="7314840" cy="33145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 Regression</a:t>
            </a:r>
            <a:endParaRPr b="0" lang="en-IN" sz="1800" spc="-1" strike="noStrike">
              <a:solidFill>
                <a:srgbClr val="000000"/>
              </a:solidFill>
              <a:uFill>
                <a:solidFill>
                  <a:srgbClr val="ffffff"/>
                </a:solidFill>
              </a:uFill>
              <a:latin typeface="Arial"/>
            </a:endParaRPr>
          </a:p>
        </p:txBody>
      </p:sp>
      <p:pic>
        <p:nvPicPr>
          <p:cNvPr id="84" name="" descr=""/>
          <p:cNvPicPr/>
          <p:nvPr/>
        </p:nvPicPr>
        <p:blipFill>
          <a:blip r:embed="rId1"/>
          <a:stretch/>
        </p:blipFill>
        <p:spPr>
          <a:xfrm>
            <a:off x="816840" y="2077200"/>
            <a:ext cx="7391160" cy="25808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a:t>
            </a:r>
            <a:endParaRPr b="0" lang="en-IN" sz="1800" spc="-1" strike="noStrike">
              <a:solidFill>
                <a:srgbClr val="000000"/>
              </a:solidFill>
              <a:uFill>
                <a:solidFill>
                  <a:srgbClr val="ffffff"/>
                </a:solidFill>
              </a:uFill>
              <a:latin typeface="Arial"/>
            </a:endParaRPr>
          </a:p>
        </p:txBody>
      </p:sp>
      <p:sp>
        <p:nvSpPr>
          <p:cNvPr id="86" name="CustomShape 2"/>
          <p:cNvSpPr/>
          <p:nvPr/>
        </p:nvSpPr>
        <p:spPr>
          <a:xfrm>
            <a:off x="914400" y="1447920"/>
            <a:ext cx="7766640" cy="45662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Decision tree builds regression or classification models in the form of a tree structure.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It breaks down a dataset into smaller and smaller subsets while at the same time an associated decision tree is incrementally developed. </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final result is a tree with decision nodes and leaf nodes. A decision node  has two or more branches , each representing values for the attribute tested.</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 </a:t>
            </a:r>
            <a:r>
              <a:rPr b="0" lang="en-IN" sz="1800" spc="-1" strike="noStrike">
                <a:solidFill>
                  <a:srgbClr val="000000"/>
                </a:solidFill>
                <a:uFill>
                  <a:solidFill>
                    <a:srgbClr val="ffffff"/>
                  </a:solidFill>
                </a:uFill>
                <a:latin typeface="Arial"/>
                <a:ea typeface="DejaVu Sans"/>
              </a:rPr>
              <a:t>Leaf node  represents a decision on the numerical target. The topmost decision node in a tree which corresponds to the best predictor called root node. Decision trees can handle both categorical and numerical data.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a:t>
            </a:r>
            <a:endParaRPr b="0" lang="en-IN" sz="1800" spc="-1" strike="noStrike">
              <a:solidFill>
                <a:srgbClr val="000000"/>
              </a:solidFill>
              <a:uFill>
                <a:solidFill>
                  <a:srgbClr val="ffffff"/>
                </a:solidFill>
              </a:uFill>
              <a:latin typeface="Arial"/>
            </a:endParaRPr>
          </a:p>
        </p:txBody>
      </p:sp>
      <p:sp>
        <p:nvSpPr>
          <p:cNvPr id="88" name="CustomShape 2"/>
          <p:cNvSpPr/>
          <p:nvPr/>
        </p:nvSpPr>
        <p:spPr>
          <a:xfrm>
            <a:off x="914400" y="1447920"/>
            <a:ext cx="7766640" cy="45662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When to use classification vs regression tree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Classification trees, as the name implies are used to separate the dataset into classes belonging to the response variable. Usually the response variable has two classes: Yes or No (1 or 0). For binary splits however, the standard CART procedure is used. Thus classification trees are used when the response or target variable is categorical in nature.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Regression trees are needed when the response variable is numeric or continuous. For example, the predicted price of a consumer good. Thus regression trees are applicable for prediction type of problems as opposed to classification.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a:t>
            </a:r>
            <a:endParaRPr b="0" lang="en-IN" sz="1800" spc="-1" strike="noStrike">
              <a:solidFill>
                <a:srgbClr val="000000"/>
              </a:solidFill>
              <a:uFill>
                <a:solidFill>
                  <a:srgbClr val="ffffff"/>
                </a:solidFill>
              </a:uFill>
              <a:latin typeface="Arial"/>
            </a:endParaRPr>
          </a:p>
        </p:txBody>
      </p:sp>
      <p:sp>
        <p:nvSpPr>
          <p:cNvPr id="90" name="CustomShape 2"/>
          <p:cNvSpPr/>
          <p:nvPr/>
        </p:nvSpPr>
        <p:spPr>
          <a:xfrm>
            <a:off x="914400" y="1447920"/>
            <a:ext cx="7766640" cy="45662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Decision tree is a 2-D regressor so we use only the independent variables to predict y which we cannot see in the below graph</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1" name="" descr=""/>
          <p:cNvPicPr/>
          <p:nvPr/>
        </p:nvPicPr>
        <p:blipFill>
          <a:blip r:embed="rId1"/>
          <a:stretch/>
        </p:blipFill>
        <p:spPr>
          <a:xfrm>
            <a:off x="975600" y="2608560"/>
            <a:ext cx="6800400" cy="264744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a:t>
            </a:r>
            <a:endParaRPr b="0" lang="en-IN" sz="1800" spc="-1" strike="noStrike">
              <a:solidFill>
                <a:srgbClr val="000000"/>
              </a:solidFill>
              <a:uFill>
                <a:solidFill>
                  <a:srgbClr val="ffffff"/>
                </a:solidFill>
              </a:uFill>
              <a:latin typeface="Arial"/>
            </a:endParaRPr>
          </a:p>
        </p:txBody>
      </p:sp>
      <p:sp>
        <p:nvSpPr>
          <p:cNvPr id="93" name="CustomShape 2"/>
          <p:cNvSpPr/>
          <p:nvPr/>
        </p:nvSpPr>
        <p:spPr>
          <a:xfrm>
            <a:off x="914400" y="1447920"/>
            <a:ext cx="7766640" cy="45662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4" name="" descr=""/>
          <p:cNvPicPr/>
          <p:nvPr/>
        </p:nvPicPr>
        <p:blipFill>
          <a:blip r:embed="rId1"/>
          <a:stretch/>
        </p:blipFill>
        <p:spPr>
          <a:xfrm>
            <a:off x="1735200" y="2448000"/>
            <a:ext cx="5752800" cy="24379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a:t>
            </a:r>
            <a:endParaRPr b="0" lang="en-IN" sz="1800" spc="-1" strike="noStrike">
              <a:solidFill>
                <a:srgbClr val="000000"/>
              </a:solidFill>
              <a:uFill>
                <a:solidFill>
                  <a:srgbClr val="ffffff"/>
                </a:solidFill>
              </a:uFill>
              <a:latin typeface="Arial"/>
            </a:endParaRPr>
          </a:p>
        </p:txBody>
      </p:sp>
      <p:sp>
        <p:nvSpPr>
          <p:cNvPr id="96" name="CustomShape 2"/>
          <p:cNvSpPr/>
          <p:nvPr/>
        </p:nvSpPr>
        <p:spPr>
          <a:xfrm>
            <a:off x="914400" y="1447920"/>
            <a:ext cx="7766640" cy="456624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Splitting is done through informaion entropy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Information entropy is something where the information for a particular group is maximum</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Something which adds value to the group</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Information entropy is the average rate at which information is produced by a stochastic source of data.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Algorithm stops when certain amount of informative data is reached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When the data reaces less than 5% then the algoritm knows that to top splitting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a:t>
            </a:r>
            <a:endParaRPr b="0" lang="en-IN" sz="1800" spc="-1" strike="noStrike">
              <a:solidFill>
                <a:srgbClr val="000000"/>
              </a:solidFill>
              <a:uFill>
                <a:solidFill>
                  <a:srgbClr val="ffffff"/>
                </a:solidFill>
              </a:uFill>
              <a:latin typeface="Arial"/>
            </a:endParaRPr>
          </a:p>
        </p:txBody>
      </p:sp>
      <p:sp>
        <p:nvSpPr>
          <p:cNvPr id="98" name="CustomShape 2"/>
          <p:cNvSpPr/>
          <p:nvPr/>
        </p:nvSpPr>
        <p:spPr>
          <a:xfrm>
            <a:off x="914400" y="1447920"/>
            <a:ext cx="7766640" cy="45662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9" name="" descr=""/>
          <p:cNvPicPr/>
          <p:nvPr/>
        </p:nvPicPr>
        <p:blipFill>
          <a:blip r:embed="rId1"/>
          <a:stretch/>
        </p:blipFill>
        <p:spPr>
          <a:xfrm>
            <a:off x="1800000" y="2068560"/>
            <a:ext cx="5371920" cy="297144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914400" y="274680"/>
            <a:ext cx="7766640" cy="113724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Decision tree</a:t>
            </a:r>
            <a:endParaRPr b="0" lang="en-IN" sz="1800" spc="-1" strike="noStrike">
              <a:solidFill>
                <a:srgbClr val="000000"/>
              </a:solidFill>
              <a:uFill>
                <a:solidFill>
                  <a:srgbClr val="ffffff"/>
                </a:solidFill>
              </a:uFill>
              <a:latin typeface="Arial"/>
            </a:endParaRPr>
          </a:p>
        </p:txBody>
      </p:sp>
      <p:sp>
        <p:nvSpPr>
          <p:cNvPr id="101" name="CustomShape 2"/>
          <p:cNvSpPr/>
          <p:nvPr/>
        </p:nvSpPr>
        <p:spPr>
          <a:xfrm>
            <a:off x="914400" y="1447920"/>
            <a:ext cx="7766640" cy="456624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02" name="" descr=""/>
          <p:cNvPicPr/>
          <p:nvPr/>
        </p:nvPicPr>
        <p:blipFill>
          <a:blip r:embed="rId1"/>
          <a:stretch/>
        </p:blipFill>
        <p:spPr>
          <a:xfrm>
            <a:off x="1846080" y="2396520"/>
            <a:ext cx="5209920" cy="257148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375</TotalTime>
  <Application>LibreOffice/5.1.6.2$Linux_X86_64 LibreOffice_project/10m0$Build-2</Application>
  <Words>143</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Rajesh</dc:creator>
  <dc:description/>
  <dc:language>en-IN</dc:language>
  <cp:lastModifiedBy/>
  <dcterms:modified xsi:type="dcterms:W3CDTF">2018-12-19T19:27:05Z</dcterms:modified>
  <cp:revision>71</cp:revision>
  <dc:subject/>
  <dc:title>Statistics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