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59" r:id="rId4"/>
    <p:sldId id="309" r:id="rId5"/>
    <p:sldId id="300" r:id="rId6"/>
    <p:sldId id="260" r:id="rId7"/>
    <p:sldId id="265" r:id="rId8"/>
    <p:sldId id="263" r:id="rId9"/>
    <p:sldId id="261" r:id="rId10"/>
    <p:sldId id="264" r:id="rId11"/>
    <p:sldId id="267" r:id="rId12"/>
    <p:sldId id="307" r:id="rId13"/>
    <p:sldId id="301" r:id="rId14"/>
    <p:sldId id="302" r:id="rId15"/>
    <p:sldId id="303" r:id="rId16"/>
    <p:sldId id="304" r:id="rId17"/>
    <p:sldId id="305" r:id="rId18"/>
    <p:sldId id="306" r:id="rId19"/>
    <p:sldId id="271" r:id="rId20"/>
    <p:sldId id="262" r:id="rId21"/>
    <p:sldId id="308" r:id="rId22"/>
    <p:sldId id="268" r:id="rId2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A73D51-74DE-458F-8ACD-CCBE765AE312}">
  <a:tblStyle styleId="{6EA73D51-74DE-458F-8ACD-CCBE765AE3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863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178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267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566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182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220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829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368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66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32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2" r:id="rId11"/>
    <p:sldLayoutId id="2147483664" r:id="rId12"/>
    <p:sldLayoutId id="2147483669" r:id="rId13"/>
    <p:sldLayoutId id="2147483670" r:id="rId14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552225" y="178940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}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Sistema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de inventario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Introducción a la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919625" y="234135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dirty="0">
                <a:solidFill>
                  <a:schemeClr val="accent6"/>
                </a:solidFill>
              </a:rPr>
              <a:t>P</a:t>
            </a:r>
            <a:r>
              <a:rPr lang="en" dirty="0">
                <a:solidFill>
                  <a:schemeClr val="accent6"/>
                </a:solidFill>
              </a:rPr>
              <a:t>ara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Gasolinera puma</a:t>
            </a:r>
            <a:r>
              <a:rPr lang="en" dirty="0">
                <a:solidFill>
                  <a:schemeClr val="accent6"/>
                </a:solidFill>
              </a:rPr>
              <a:t>{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 de requerimientos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2359574" y="3594893"/>
            <a:ext cx="6600473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P/E: </a:t>
            </a:r>
            <a:r>
              <a:rPr lang="es-MX" dirty="0"/>
              <a:t>Seguridad básica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Añade una capa de seguridad básica mediante la creación de usuarios y contraseñas para limitar el acceso a usuarios no deseados aumentando la protección del inventario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&gt;</a:t>
            </a:r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4" y="1867846"/>
            <a:ext cx="6101053" cy="7704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dirty="0"/>
              <a:t>&lt; P/E: </a:t>
            </a:r>
            <a:r>
              <a:rPr lang="es-MX" dirty="0"/>
              <a:t>Agregar productos al inventario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sistema debe permitir ingresar nuevos productos al inventario con sus datos básicos (nombre, precio, cantidad, etc.).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Función: </a:t>
            </a:r>
            <a:r>
              <a:rPr lang="es-MX" dirty="0" err="1"/>
              <a:t>AgregarProducto</a:t>
            </a:r>
            <a:r>
              <a:rPr lang="es-MX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dirty="0"/>
              <a:t> &gt;</a:t>
            </a: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Requerimientos Funcionales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2669300" y="3059244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Requerimientos no Funcionales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1862608" y="3084956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1768385" y="3029558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2112395" y="626593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bg2">
                    <a:lumMod val="75000"/>
                  </a:schemeClr>
                </a:solidFill>
              </a:rPr>
              <a:t>Diagrama de Estructura 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02" name="Google Shape;802;p38"/>
          <p:cNvCxnSpPr/>
          <p:nvPr/>
        </p:nvCxnSpPr>
        <p:spPr>
          <a:xfrm>
            <a:off x="1337875" y="1403975"/>
            <a:ext cx="0" cy="2255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Desarrollo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	Grupo 2</a:t>
            </a:r>
            <a:endParaRPr lang="en" sz="1400" dirty="0">
              <a:solidFill>
                <a:schemeClr val="accent3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AA19BD-8E07-480A-9284-E0079CFC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780" y="1264093"/>
            <a:ext cx="4926419" cy="2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Algoritmo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>
                <a:solidFill>
                  <a:schemeClr val="lt1"/>
                </a:solidFill>
              </a:rPr>
              <a:t> 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99" name="Google Shape;799;p38"/>
          <p:cNvSpPr txBox="1">
            <a:spLocks noGrp="1"/>
          </p:cNvSpPr>
          <p:nvPr>
            <p:ph type="subTitle" idx="1"/>
          </p:nvPr>
        </p:nvSpPr>
        <p:spPr>
          <a:xfrm>
            <a:off x="5935772" y="2372400"/>
            <a:ext cx="2085274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Como se muestra se definen las variables y se establecen los arreglos a utilizar</a:t>
            </a:r>
            <a:endParaRPr dirty="0"/>
          </a:p>
        </p:txBody>
      </p:sp>
      <p:cxnSp>
        <p:nvCxnSpPr>
          <p:cNvPr id="802" name="Google Shape;802;p38"/>
          <p:cNvCxnSpPr/>
          <p:nvPr/>
        </p:nvCxnSpPr>
        <p:spPr>
          <a:xfrm>
            <a:off x="1337875" y="1403975"/>
            <a:ext cx="0" cy="2255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Desarrollo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7C16182-4899-4CB1-829B-C510D214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70" y="1417818"/>
            <a:ext cx="4810800" cy="28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85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Algoritmo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>
                <a:solidFill>
                  <a:schemeClr val="lt1"/>
                </a:solidFill>
              </a:rPr>
              <a:t> 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99" name="Google Shape;799;p38"/>
          <p:cNvSpPr txBox="1">
            <a:spLocks noGrp="1"/>
          </p:cNvSpPr>
          <p:nvPr>
            <p:ph type="subTitle" idx="1"/>
          </p:nvPr>
        </p:nvSpPr>
        <p:spPr>
          <a:xfrm>
            <a:off x="5935772" y="2372400"/>
            <a:ext cx="2085274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En esta parte se establece el menu interactivo para el uso del usuario</a:t>
            </a:r>
            <a:endParaRPr dirty="0"/>
          </a:p>
        </p:txBody>
      </p:sp>
      <p:cxnSp>
        <p:nvCxnSpPr>
          <p:cNvPr id="802" name="Google Shape;802;p38"/>
          <p:cNvCxnSpPr/>
          <p:nvPr/>
        </p:nvCxnSpPr>
        <p:spPr>
          <a:xfrm>
            <a:off x="1337875" y="1403975"/>
            <a:ext cx="0" cy="2255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Desarrollo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C2F921-04F8-46D7-A7CB-D0CB42566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232" y="1561175"/>
            <a:ext cx="3975612" cy="22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3433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Algoritmo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>
                <a:solidFill>
                  <a:schemeClr val="lt1"/>
                </a:solidFill>
              </a:rPr>
              <a:t> 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99" name="Google Shape;799;p38"/>
          <p:cNvSpPr txBox="1">
            <a:spLocks noGrp="1"/>
          </p:cNvSpPr>
          <p:nvPr>
            <p:ph type="subTitle" idx="1"/>
          </p:nvPr>
        </p:nvSpPr>
        <p:spPr>
          <a:xfrm>
            <a:off x="4775106" y="2482104"/>
            <a:ext cx="3031019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Se utiliza un segun para indicarle al programa que hacer en base al numero que ingrese el usuario, este sería el bloque de la primera opción</a:t>
            </a:r>
            <a:endParaRPr dirty="0"/>
          </a:p>
        </p:txBody>
      </p:sp>
      <p:cxnSp>
        <p:nvCxnSpPr>
          <p:cNvPr id="802" name="Google Shape;802;p38"/>
          <p:cNvCxnSpPr/>
          <p:nvPr/>
        </p:nvCxnSpPr>
        <p:spPr>
          <a:xfrm>
            <a:off x="1337875" y="1403975"/>
            <a:ext cx="0" cy="2255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Desarrollo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20AC8-D4BE-459B-8A59-EDD7EE123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74" y="1323750"/>
            <a:ext cx="2973377" cy="311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1736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8"/>
          <p:cNvSpPr txBox="1">
            <a:spLocks noGrp="1"/>
          </p:cNvSpPr>
          <p:nvPr>
            <p:ph type="subTitle" idx="1"/>
          </p:nvPr>
        </p:nvSpPr>
        <p:spPr>
          <a:xfrm>
            <a:off x="4830410" y="1447500"/>
            <a:ext cx="3031019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- Al finalizar el </a:t>
            </a:r>
            <a:r>
              <a:rPr lang="es-MX" dirty="0" err="1"/>
              <a:t>segun</a:t>
            </a:r>
            <a:r>
              <a:rPr lang="es-MX" dirty="0"/>
              <a:t>, se pregunta al usuario si desea realizar otra actividad.</a:t>
            </a:r>
          </a:p>
        </p:txBody>
      </p:sp>
      <p:cxnSp>
        <p:nvCxnSpPr>
          <p:cNvPr id="802" name="Google Shape;802;p38"/>
          <p:cNvCxnSpPr/>
          <p:nvPr/>
        </p:nvCxnSpPr>
        <p:spPr>
          <a:xfrm>
            <a:off x="1337875" y="1403975"/>
            <a:ext cx="0" cy="2255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Desarrollo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93EA53-3223-466D-A598-E008FB46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76" y="783066"/>
            <a:ext cx="2968888" cy="17275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3F305B-2D63-4CE4-BEE3-3FC01B9FD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716" y="2561977"/>
            <a:ext cx="3249208" cy="1818338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8E1E1E94-12EB-41F5-B42E-CAFE39742C1B}"/>
              </a:ext>
            </a:extLst>
          </p:cNvPr>
          <p:cNvSpPr txBox="1"/>
          <p:nvPr/>
        </p:nvSpPr>
        <p:spPr>
          <a:xfrm>
            <a:off x="4830410" y="2535736"/>
            <a:ext cx="22558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23B"/>
              </a:buClr>
              <a:buSzPts val="1400"/>
              <a:buFont typeface="Fira Code"/>
              <a:buNone/>
              <a:tabLst/>
              <a:defRPr/>
            </a:pPr>
            <a:r>
              <a:rPr kumimoji="0" lang="es-MX" sz="18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- </a:t>
            </a:r>
            <a:r>
              <a:rPr lang="es-MX" sz="1800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Como se puede observar</a:t>
            </a:r>
            <a:r>
              <a:rPr kumimoji="0" lang="es-MX" sz="18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 se estableció el uso de credenciales para el uso del programa.</a:t>
            </a:r>
          </a:p>
        </p:txBody>
      </p:sp>
    </p:spTree>
    <p:extLst>
      <p:ext uri="{BB962C8B-B14F-4D97-AF65-F5344CB8AC3E}">
        <p14:creationId xmlns:p14="http://schemas.microsoft.com/office/powerpoint/2010/main" val="13071217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Codigo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>
                <a:solidFill>
                  <a:schemeClr val="lt1"/>
                </a:solidFill>
              </a:rPr>
              <a:t> 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99" name="Google Shape;799;p38"/>
          <p:cNvSpPr txBox="1">
            <a:spLocks noGrp="1"/>
          </p:cNvSpPr>
          <p:nvPr>
            <p:ph type="subTitle" idx="1"/>
          </p:nvPr>
        </p:nvSpPr>
        <p:spPr>
          <a:xfrm>
            <a:off x="1337875" y="3578850"/>
            <a:ext cx="6939514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En este codigo se hizo el uso de modulos, por lo tanto en el modulo principal, se importan las funciones. Se da un menu, para que los usuarios ingresen sus credeciales.</a:t>
            </a:r>
            <a:endParaRPr dirty="0"/>
          </a:p>
        </p:txBody>
      </p:sp>
      <p:cxnSp>
        <p:nvCxnSpPr>
          <p:cNvPr id="802" name="Google Shape;802;p38"/>
          <p:cNvCxnSpPr/>
          <p:nvPr/>
        </p:nvCxnSpPr>
        <p:spPr>
          <a:xfrm>
            <a:off x="1337875" y="1403975"/>
            <a:ext cx="0" cy="2255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Desarrollo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03D6B9-BC70-4B86-9E69-801D874C8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26" y="1445947"/>
            <a:ext cx="6138529" cy="17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7970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8"/>
          <p:cNvSpPr txBox="1">
            <a:spLocks noGrp="1"/>
          </p:cNvSpPr>
          <p:nvPr>
            <p:ph type="subTitle" idx="1"/>
          </p:nvPr>
        </p:nvSpPr>
        <p:spPr>
          <a:xfrm>
            <a:off x="5152490" y="2255392"/>
            <a:ext cx="3112551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Como el modulo principal es el encargado de establecer el menú, por cada opcion de este se debe llamar su función correspondiente</a:t>
            </a:r>
            <a:endParaRPr dirty="0"/>
          </a:p>
        </p:txBody>
      </p:sp>
      <p:cxnSp>
        <p:nvCxnSpPr>
          <p:cNvPr id="802" name="Google Shape;802;p38"/>
          <p:cNvCxnSpPr/>
          <p:nvPr/>
        </p:nvCxnSpPr>
        <p:spPr>
          <a:xfrm>
            <a:off x="1337875" y="1403975"/>
            <a:ext cx="0" cy="2255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Desarrollo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F365B0-B20A-41D5-A0A2-D9E3FA645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486" y="594184"/>
            <a:ext cx="3585395" cy="38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5812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8"/>
          <p:cNvSpPr txBox="1">
            <a:spLocks noGrp="1"/>
          </p:cNvSpPr>
          <p:nvPr>
            <p:ph type="subTitle" idx="1"/>
          </p:nvPr>
        </p:nvSpPr>
        <p:spPr>
          <a:xfrm>
            <a:off x="5925123" y="2196520"/>
            <a:ext cx="3112551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Este sería uno de los bloques de codigo de una de las funciones que se utilizan en el modulo main.</a:t>
            </a:r>
            <a:endParaRPr dirty="0"/>
          </a:p>
        </p:txBody>
      </p:sp>
      <p:cxnSp>
        <p:nvCxnSpPr>
          <p:cNvPr id="802" name="Google Shape;802;p38"/>
          <p:cNvCxnSpPr>
            <a:cxnSpLocks/>
          </p:cNvCxnSpPr>
          <p:nvPr/>
        </p:nvCxnSpPr>
        <p:spPr>
          <a:xfrm>
            <a:off x="1139401" y="857693"/>
            <a:ext cx="0" cy="3466214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Desarrollo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0F5CD2-2D0A-4C0D-9610-0CE07E3D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00" y="723014"/>
            <a:ext cx="4547800" cy="33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578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Ejecución del programa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1680175" y="2481369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En la siguiente imagen se puede ver el resultado del junte de todos esos modulos, funcionando de forma correcta &gt;</a:t>
            </a:r>
            <a:endParaRPr dirty="0"/>
          </a:p>
        </p:txBody>
      </p:sp>
      <p:sp>
        <p:nvSpPr>
          <p:cNvPr id="854" name="Google Shape;854;p4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Ejecución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858" name="Google Shape;858;p42"/>
          <p:cNvGrpSpPr/>
          <p:nvPr/>
        </p:nvGrpSpPr>
        <p:grpSpPr>
          <a:xfrm>
            <a:off x="1084825" y="2556550"/>
            <a:ext cx="506100" cy="2013475"/>
            <a:chOff x="1084825" y="2556550"/>
            <a:chExt cx="506100" cy="2013475"/>
          </a:xfrm>
        </p:grpSpPr>
        <p:sp>
          <p:nvSpPr>
            <p:cNvPr id="859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0" name="Google Shape;860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264F603-0ECC-42F3-9F4B-7F71A037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202" y="670311"/>
            <a:ext cx="1924703" cy="38788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270575" y="2091039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336779" y="2066104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706625" y="281397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652912" y="2771863"/>
            <a:ext cx="4505771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Ejecución del Programa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858"/>
                </a:solidFill>
              </a:rPr>
              <a:t>Contenido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2" name="Google Shape;485;p29">
            <a:extLst>
              <a:ext uri="{FF2B5EF4-FFF2-40B4-BE49-F238E27FC236}">
                <a16:creationId xmlns:a16="http://schemas.microsoft.com/office/drawing/2014/main" id="{1DA613D0-2D4D-45AA-AB7C-AA257FFB6FEF}"/>
              </a:ext>
            </a:extLst>
          </p:cNvPr>
          <p:cNvSpPr txBox="1">
            <a:spLocks/>
          </p:cNvSpPr>
          <p:nvPr/>
        </p:nvSpPr>
        <p:spPr>
          <a:xfrm>
            <a:off x="4788550" y="3468797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NI" dirty="0">
                <a:solidFill>
                  <a:schemeClr val="accent2">
                    <a:lumMod val="75000"/>
                  </a:schemeClr>
                </a:solidFill>
              </a:rPr>
              <a:t>Conclusiones</a:t>
            </a:r>
          </a:p>
        </p:txBody>
      </p:sp>
      <p:sp>
        <p:nvSpPr>
          <p:cNvPr id="23" name="Google Shape;483;p29">
            <a:extLst>
              <a:ext uri="{FF2B5EF4-FFF2-40B4-BE49-F238E27FC236}">
                <a16:creationId xmlns:a16="http://schemas.microsoft.com/office/drawing/2014/main" id="{86A1FCFD-F9E8-44AD-9A91-8ABA25B8E727}"/>
              </a:ext>
            </a:extLst>
          </p:cNvPr>
          <p:cNvSpPr txBox="1">
            <a:spLocks/>
          </p:cNvSpPr>
          <p:nvPr/>
        </p:nvSpPr>
        <p:spPr>
          <a:xfrm flipH="1">
            <a:off x="3847201" y="3468797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Conclusiones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6" name="Google Shape;586;p33"/>
          <p:cNvSpPr txBox="1"/>
          <p:nvPr/>
        </p:nvSpPr>
        <p:spPr>
          <a:xfrm>
            <a:off x="1532768" y="2203975"/>
            <a:ext cx="6718093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s-MX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En este proyecto se aplicó lo aprendido en clase de una forma muy real. Se hizo uso de funciones, se organizó bien el código y se aprendió a guardar datos sin que se borren. Se creó una herramienta que podría usarse en una gasolinera de verdad para llevar el control de lo que se vende, como aceites, aditivos o repuestos.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El programa cumple su función, es fácil de usar y se puede seguir mejorando. Ayuda a llevar mejor las cuentas, evitar errores y tomar decisiones con datos claros. Con esto se logro el objetivo de este proyecto.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Conclusion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Recomendaciones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869475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2"/>
                </a:solidFill>
              </a:rPr>
              <a:t>- Crear una interfaz gráfica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1">
                    <a:lumMod val="75000"/>
                  </a:schemeClr>
                </a:solidFill>
              </a:rPr>
              <a:t>- Reemplazar los archivos de texto por una base de datos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bg2">
                    <a:lumMod val="75000"/>
                  </a:schemeClr>
                </a:solidFill>
              </a:rPr>
              <a:t>-Adaptar el sistema para diferentes dispositivos o hacerlo web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Desarrollo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025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Gracias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Por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Su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Atención!!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710125" y="239580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16" name="Google Shape;816;p39"/>
          <p:cNvCxnSpPr>
            <a:endCxn id="815" idx="0"/>
          </p:cNvCxnSpPr>
          <p:nvPr/>
        </p:nvCxnSpPr>
        <p:spPr>
          <a:xfrm>
            <a:off x="963175" y="1954200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827025" y="878670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Introducción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877425" y="2433476"/>
            <a:ext cx="6800295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Este proyecto consiste en el desarrollo de un sistema de inventario para una gasolinera, creado como parte de la materia “Introducción a la Programación”. El sistema, hecho en Python </a:t>
            </a:r>
            <a:r>
              <a:rPr lang="es-MX"/>
              <a:t>y funciona desde </a:t>
            </a:r>
            <a:r>
              <a:rPr lang="es-MX" dirty="0"/>
              <a:t>la consola, permite registrar productos, controlar entradas y salidas del stock, consultar el valor total del inventario y gestionar accesos de usuarios.</a:t>
            </a:r>
            <a:endParaRPr dirty="0"/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877425" y="1567319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Introducción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083556" y="548124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877425" y="1614812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Planteamiento del problema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088520" y="2707826"/>
            <a:ext cx="6800295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Las gasolineras Puma, podrían mejorar el control de su inventario y ventas con un programa sencillo hecho en Python, sin necesidad de internet. Obteniendo una mejor atención al cliente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026975" y="391172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877425" y="1567319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Introducción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671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571360" y="2101916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s-MX" dirty="0"/>
              <a:t>Desarrollar un sistema básico en Python para gestionar el inventario de productos en una gasolinera Puma.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</a:t>
            </a: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14075" y="136491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general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685153" y="2127194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591985" y="2115049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381266" y="2058868"/>
            <a:ext cx="1078604" cy="1041815"/>
            <a:chOff x="1337875" y="3203163"/>
            <a:chExt cx="1078604" cy="1041815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910379" y="3629378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4921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094841" y="2395293"/>
            <a:ext cx="6669933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&lt;</a:t>
            </a:r>
            <a:r>
              <a:rPr lang="es-MX" sz="1300" dirty="0"/>
              <a:t>Analizar y recolectar los datos necesarios para estructurar adecuadamente la información que manejará el sistema de gestión de inventario.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dirty="0"/>
              <a:t>Implementar el programa de gestión de inventario en Python, utilizando archivos para la persistencia y organización clara de los datos registrados.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dirty="0"/>
              <a:t>Presentar la documentación completa del programa, explicando su funcionamiento de forma clara y comprensible para facilitar su uso y mantenimiento.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5" y="869356"/>
            <a:ext cx="673901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Objetivos especificos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684445" y="1632325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Introducción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8" name="Google Shape;548;p31"/>
          <p:cNvGrpSpPr/>
          <p:nvPr/>
        </p:nvGrpSpPr>
        <p:grpSpPr>
          <a:xfrm>
            <a:off x="1595611" y="1553078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8" name="Google Shape;725;p36">
            <a:extLst>
              <a:ext uri="{FF2B5EF4-FFF2-40B4-BE49-F238E27FC236}">
                <a16:creationId xmlns:a16="http://schemas.microsoft.com/office/drawing/2014/main" id="{8B6E080D-ABF3-4E88-9487-8C6AA899468B}"/>
              </a:ext>
            </a:extLst>
          </p:cNvPr>
          <p:cNvSpPr/>
          <p:nvPr/>
        </p:nvSpPr>
        <p:spPr>
          <a:xfrm>
            <a:off x="1703204" y="2422660"/>
            <a:ext cx="351668" cy="214012"/>
          </a:xfrm>
          <a:custGeom>
            <a:avLst/>
            <a:gdLst/>
            <a:ahLst/>
            <a:cxnLst/>
            <a:rect l="l" t="t" r="r" b="b"/>
            <a:pathLst>
              <a:path w="16592" h="10108" extrusionOk="0">
                <a:moveTo>
                  <a:pt x="8998" y="1"/>
                </a:moveTo>
                <a:cubicBezTo>
                  <a:pt x="8970" y="1"/>
                  <a:pt x="8941" y="1"/>
                  <a:pt x="8912" y="1"/>
                </a:cubicBezTo>
                <a:cubicBezTo>
                  <a:pt x="6789" y="20"/>
                  <a:pt x="4911" y="1423"/>
                  <a:pt x="4324" y="3471"/>
                </a:cubicBezTo>
                <a:cubicBezTo>
                  <a:pt x="4039" y="3395"/>
                  <a:pt x="3755" y="3376"/>
                  <a:pt x="3470" y="3376"/>
                </a:cubicBezTo>
                <a:cubicBezTo>
                  <a:pt x="1612" y="3376"/>
                  <a:pt x="0" y="4874"/>
                  <a:pt x="0" y="6752"/>
                </a:cubicBezTo>
                <a:cubicBezTo>
                  <a:pt x="0" y="8610"/>
                  <a:pt x="1612" y="10108"/>
                  <a:pt x="3470" y="10108"/>
                </a:cubicBezTo>
                <a:lnTo>
                  <a:pt x="13122" y="10108"/>
                </a:lnTo>
                <a:cubicBezTo>
                  <a:pt x="14980" y="10108"/>
                  <a:pt x="16592" y="8610"/>
                  <a:pt x="16592" y="6752"/>
                </a:cubicBezTo>
                <a:cubicBezTo>
                  <a:pt x="16592" y="5045"/>
                  <a:pt x="15245" y="3642"/>
                  <a:pt x="13596" y="3395"/>
                </a:cubicBezTo>
                <a:lnTo>
                  <a:pt x="13596" y="3376"/>
                </a:lnTo>
                <a:cubicBezTo>
                  <a:pt x="12960" y="1375"/>
                  <a:pt x="11105" y="1"/>
                  <a:pt x="89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" name="Google Shape;548;p31">
            <a:extLst>
              <a:ext uri="{FF2B5EF4-FFF2-40B4-BE49-F238E27FC236}">
                <a16:creationId xmlns:a16="http://schemas.microsoft.com/office/drawing/2014/main" id="{0DA6A06A-E8E8-4BC6-8F75-5AB882EFE753}"/>
              </a:ext>
            </a:extLst>
          </p:cNvPr>
          <p:cNvGrpSpPr/>
          <p:nvPr/>
        </p:nvGrpSpPr>
        <p:grpSpPr>
          <a:xfrm>
            <a:off x="1618808" y="2380621"/>
            <a:ext cx="506092" cy="426611"/>
            <a:chOff x="1665363" y="1706700"/>
            <a:chExt cx="578325" cy="487500"/>
          </a:xfrm>
        </p:grpSpPr>
        <p:sp>
          <p:nvSpPr>
            <p:cNvPr id="50" name="Google Shape;549;p31">
              <a:extLst>
                <a:ext uri="{FF2B5EF4-FFF2-40B4-BE49-F238E27FC236}">
                  <a16:creationId xmlns:a16="http://schemas.microsoft.com/office/drawing/2014/main" id="{608A363C-551A-405A-984D-FFCB62B07186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50;p31">
              <a:extLst>
                <a:ext uri="{FF2B5EF4-FFF2-40B4-BE49-F238E27FC236}">
                  <a16:creationId xmlns:a16="http://schemas.microsoft.com/office/drawing/2014/main" id="{66200EB1-4229-40D0-8BFD-9EAE28689A16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" name="Google Shape;548;p31">
            <a:extLst>
              <a:ext uri="{FF2B5EF4-FFF2-40B4-BE49-F238E27FC236}">
                <a16:creationId xmlns:a16="http://schemas.microsoft.com/office/drawing/2014/main" id="{432C089E-E38D-4D4D-9084-D8766E0850A4}"/>
              </a:ext>
            </a:extLst>
          </p:cNvPr>
          <p:cNvGrpSpPr/>
          <p:nvPr/>
        </p:nvGrpSpPr>
        <p:grpSpPr>
          <a:xfrm>
            <a:off x="1595611" y="3188505"/>
            <a:ext cx="506092" cy="426611"/>
            <a:chOff x="1665363" y="1706700"/>
            <a:chExt cx="578325" cy="487500"/>
          </a:xfrm>
        </p:grpSpPr>
        <p:sp>
          <p:nvSpPr>
            <p:cNvPr id="56" name="Google Shape;549;p31">
              <a:extLst>
                <a:ext uri="{FF2B5EF4-FFF2-40B4-BE49-F238E27FC236}">
                  <a16:creationId xmlns:a16="http://schemas.microsoft.com/office/drawing/2014/main" id="{946CD07C-B157-4EA3-8EE8-D5B3F6201F7E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50;p31">
              <a:extLst>
                <a:ext uri="{FF2B5EF4-FFF2-40B4-BE49-F238E27FC236}">
                  <a16:creationId xmlns:a16="http://schemas.microsoft.com/office/drawing/2014/main" id="{E6AF299A-B6C2-45CC-9EE9-1A103BCE3642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" name="Google Shape;670;p35">
            <a:extLst>
              <a:ext uri="{FF2B5EF4-FFF2-40B4-BE49-F238E27FC236}">
                <a16:creationId xmlns:a16="http://schemas.microsoft.com/office/drawing/2014/main" id="{962FDCF7-7C85-4834-912F-E22476D7DCA9}"/>
              </a:ext>
            </a:extLst>
          </p:cNvPr>
          <p:cNvGrpSpPr/>
          <p:nvPr/>
        </p:nvGrpSpPr>
        <p:grpSpPr>
          <a:xfrm>
            <a:off x="1645229" y="3203151"/>
            <a:ext cx="365774" cy="320040"/>
            <a:chOff x="5618463" y="1291725"/>
            <a:chExt cx="515175" cy="452225"/>
          </a:xfrm>
        </p:grpSpPr>
        <p:sp>
          <p:nvSpPr>
            <p:cNvPr id="61" name="Google Shape;671;p35">
              <a:extLst>
                <a:ext uri="{FF2B5EF4-FFF2-40B4-BE49-F238E27FC236}">
                  <a16:creationId xmlns:a16="http://schemas.microsoft.com/office/drawing/2014/main" id="{F43CA69A-A77F-44D0-B8E2-A43BE68B4C0A}"/>
                </a:ext>
              </a:extLst>
            </p:cNvPr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72;p35">
              <a:extLst>
                <a:ext uri="{FF2B5EF4-FFF2-40B4-BE49-F238E27FC236}">
                  <a16:creationId xmlns:a16="http://schemas.microsoft.com/office/drawing/2014/main" id="{A479380D-7A88-4699-82F4-2D5D625C7106}"/>
                </a:ext>
              </a:extLst>
            </p:cNvPr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73;p35">
              <a:extLst>
                <a:ext uri="{FF2B5EF4-FFF2-40B4-BE49-F238E27FC236}">
                  <a16:creationId xmlns:a16="http://schemas.microsoft.com/office/drawing/2014/main" id="{657815BC-EF19-466E-BDA5-777096F3EAEB}"/>
                </a:ext>
              </a:extLst>
            </p:cNvPr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74;p35">
              <a:extLst>
                <a:ext uri="{FF2B5EF4-FFF2-40B4-BE49-F238E27FC236}">
                  <a16:creationId xmlns:a16="http://schemas.microsoft.com/office/drawing/2014/main" id="{B71C856B-0E43-4063-B542-09FECD8C4810}"/>
                </a:ext>
              </a:extLst>
            </p:cNvPr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75;p35">
              <a:extLst>
                <a:ext uri="{FF2B5EF4-FFF2-40B4-BE49-F238E27FC236}">
                  <a16:creationId xmlns:a16="http://schemas.microsoft.com/office/drawing/2014/main" id="{4482B105-680F-45EE-A9A3-9F91FEA73719}"/>
                </a:ext>
              </a:extLst>
            </p:cNvPr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76;p35">
              <a:extLst>
                <a:ext uri="{FF2B5EF4-FFF2-40B4-BE49-F238E27FC236}">
                  <a16:creationId xmlns:a16="http://schemas.microsoft.com/office/drawing/2014/main" id="{4D7127A7-9919-48A0-B376-1F545655958D}"/>
                </a:ext>
              </a:extLst>
            </p:cNvPr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7;p35">
              <a:extLst>
                <a:ext uri="{FF2B5EF4-FFF2-40B4-BE49-F238E27FC236}">
                  <a16:creationId xmlns:a16="http://schemas.microsoft.com/office/drawing/2014/main" id="{27015C84-FE1B-4474-9535-6C2AD5464153}"/>
                </a:ext>
              </a:extLst>
            </p:cNvPr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78;p35">
              <a:extLst>
                <a:ext uri="{FF2B5EF4-FFF2-40B4-BE49-F238E27FC236}">
                  <a16:creationId xmlns:a16="http://schemas.microsoft.com/office/drawing/2014/main" id="{030E8D17-21F4-48BB-81D8-B1575FE50033}"/>
                </a:ext>
              </a:extLst>
            </p:cNvPr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79;p35">
              <a:extLst>
                <a:ext uri="{FF2B5EF4-FFF2-40B4-BE49-F238E27FC236}">
                  <a16:creationId xmlns:a16="http://schemas.microsoft.com/office/drawing/2014/main" id="{F96B4A5D-CE11-4A8D-9A7C-359C101C201A}"/>
                </a:ext>
              </a:extLst>
            </p:cNvPr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680;p35">
              <a:extLst>
                <a:ext uri="{FF2B5EF4-FFF2-40B4-BE49-F238E27FC236}">
                  <a16:creationId xmlns:a16="http://schemas.microsoft.com/office/drawing/2014/main" id="{73B01F39-24AA-423E-98FB-6C293AEAA3E4}"/>
                </a:ext>
              </a:extLst>
            </p:cNvPr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1447548" y="1162924"/>
            <a:ext cx="486509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-Datos de entrada requeridos</a:t>
            </a:r>
            <a:endParaRPr dirty="0"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3699324" y="1815014"/>
            <a:ext cx="473452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- Usuario y contraseña para iniciar sesión</a:t>
            </a:r>
            <a:r>
              <a:rPr lang="es-MX" dirty="0"/>
              <a:t>.</a:t>
            </a:r>
            <a:endParaRPr dirty="0"/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855365" y="2809021"/>
            <a:ext cx="616055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- Datos de productos: nombre, cantidad, precio, código.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3839868" y="3600045"/>
            <a:ext cx="503477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s-MX" sz="1600" dirty="0"/>
              <a:t>Opciones del menú seleccionadas por el usuario</a:t>
            </a:r>
            <a:endParaRPr sz="1600" dirty="0"/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Analisis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9" name="Google Shape;729;p36"/>
          <p:cNvGrpSpPr/>
          <p:nvPr/>
        </p:nvGrpSpPr>
        <p:grpSpPr>
          <a:xfrm>
            <a:off x="3166110" y="3600045"/>
            <a:ext cx="365747" cy="365752"/>
            <a:chOff x="2036988" y="4249875"/>
            <a:chExt cx="525725" cy="524300"/>
          </a:xfrm>
        </p:grpSpPr>
        <p:sp>
          <p:nvSpPr>
            <p:cNvPr id="730" name="Google Shape;730;p36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0" name="Google Shape;740;p36"/>
          <p:cNvGrpSpPr/>
          <p:nvPr/>
        </p:nvGrpSpPr>
        <p:grpSpPr>
          <a:xfrm>
            <a:off x="3195900" y="1823065"/>
            <a:ext cx="271150" cy="365781"/>
            <a:chOff x="4786863" y="4248100"/>
            <a:chExt cx="390650" cy="525850"/>
          </a:xfrm>
        </p:grpSpPr>
        <p:sp>
          <p:nvSpPr>
            <p:cNvPr id="741" name="Google Shape;741;p36"/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2255837" y="2689341"/>
            <a:ext cx="365750" cy="302447"/>
            <a:chOff x="4667413" y="5261950"/>
            <a:chExt cx="475000" cy="389200"/>
          </a:xfrm>
        </p:grpSpPr>
        <p:sp>
          <p:nvSpPr>
            <p:cNvPr id="751" name="Google Shape;751;p36"/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3032269" y="1761413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3035059" y="3554177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2157725" y="2641784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Salidas esperadas 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596836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-</a:t>
            </a:r>
            <a:r>
              <a:rPr lang="es-MX" sz="16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Ingresar o generar un usuario de ser necesario para acceder al programa</a:t>
            </a:r>
            <a:endParaRPr sz="16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4" y="1984000"/>
            <a:ext cx="520423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- Visualización de productos en inventario.</a:t>
            </a:r>
            <a:endParaRPr sz="16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4" y="2706550"/>
            <a:ext cx="6935975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 </a:t>
            </a:r>
            <a:r>
              <a:rPr lang="es-MX" sz="16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Generar factura con los productos ingresados al momento del uso del programa</a:t>
            </a:r>
            <a:endParaRPr sz="16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839715" y="3414278"/>
            <a:ext cx="7381718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- </a:t>
            </a:r>
            <a:r>
              <a:rPr lang="es-MX" sz="16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Confirmación de operaciones realizadas</a:t>
            </a:r>
            <a:endParaRPr sz="16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Desarrollo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>
            <a:cxnSpLocks/>
          </p:cNvCxnSpPr>
          <p:nvPr/>
        </p:nvCxnSpPr>
        <p:spPr>
          <a:xfrm>
            <a:off x="1337875" y="1154900"/>
            <a:ext cx="0" cy="336748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5" name="Google Shape;654;p34">
            <a:extLst>
              <a:ext uri="{FF2B5EF4-FFF2-40B4-BE49-F238E27FC236}">
                <a16:creationId xmlns:a16="http://schemas.microsoft.com/office/drawing/2014/main" id="{AB1D74EC-E34C-4C48-81D3-3150D1F0831F}"/>
              </a:ext>
            </a:extLst>
          </p:cNvPr>
          <p:cNvCxnSpPr>
            <a:cxnSpLocks/>
          </p:cNvCxnSpPr>
          <p:nvPr/>
        </p:nvCxnSpPr>
        <p:spPr>
          <a:xfrm>
            <a:off x="1337875" y="4291939"/>
            <a:ext cx="2362255" cy="1378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515;p31">
            <a:extLst>
              <a:ext uri="{FF2B5EF4-FFF2-40B4-BE49-F238E27FC236}">
                <a16:creationId xmlns:a16="http://schemas.microsoft.com/office/drawing/2014/main" id="{D353C7A8-1172-4FC8-8C73-9E845DC806D2}"/>
              </a:ext>
            </a:extLst>
          </p:cNvPr>
          <p:cNvSpPr txBox="1">
            <a:spLocks/>
          </p:cNvSpPr>
          <p:nvPr/>
        </p:nvSpPr>
        <p:spPr>
          <a:xfrm>
            <a:off x="3763102" y="4030100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NI" sz="2000" dirty="0"/>
              <a:t>- </a:t>
            </a:r>
            <a:r>
              <a:rPr lang="es-NI" sz="1600" dirty="0"/>
              <a:t>Valor total del inventario. 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Restricciones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869475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2"/>
                </a:solidFill>
              </a:rPr>
              <a:t>- El sistema es de consola (sin interfaz gráfica).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1">
                    <a:lumMod val="75000"/>
                  </a:schemeClr>
                </a:solidFill>
              </a:rPr>
              <a:t>- No utiliza base de datos, solo archivos planos para persistencia.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bg2">
                    <a:lumMod val="75000"/>
                  </a:schemeClr>
                </a:solidFill>
              </a:rPr>
              <a:t>- Requiere conocimientos básicos de Python para su mantenimiento.</a:t>
            </a:r>
            <a:endParaRPr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Desarrollo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Grupo 2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847</Words>
  <Application>Microsoft Office PowerPoint</Application>
  <PresentationFormat>Presentación en pantalla (16:9)</PresentationFormat>
  <Paragraphs>127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Fira Code</vt:lpstr>
      <vt:lpstr>Arial</vt:lpstr>
      <vt:lpstr>Programming Language Workshop for Beginners by Slidesgo</vt:lpstr>
      <vt:lpstr>}Sistema de inventario</vt:lpstr>
      <vt:lpstr>01</vt:lpstr>
      <vt:lpstr>[Introducción] </vt:lpstr>
      <vt:lpstr>01 {</vt:lpstr>
      <vt:lpstr>Objetivo general { </vt:lpstr>
      <vt:lpstr>Presentación de PowerPoint</vt:lpstr>
      <vt:lpstr>Analisis</vt:lpstr>
      <vt:lpstr>Salidas esperadas  {</vt:lpstr>
      <vt:lpstr>Restricciones {</vt:lpstr>
      <vt:lpstr>Lista de requerimientos {</vt:lpstr>
      <vt:lpstr>Diagrama de Estructura </vt:lpstr>
      <vt:lpstr>Algoritmo {  </vt:lpstr>
      <vt:lpstr>Algoritmo {  </vt:lpstr>
      <vt:lpstr>Algoritmo {  </vt:lpstr>
      <vt:lpstr>Presentación de PowerPoint</vt:lpstr>
      <vt:lpstr>Codigo {  </vt:lpstr>
      <vt:lpstr>Presentación de PowerPoint</vt:lpstr>
      <vt:lpstr>Presentación de PowerPoint</vt:lpstr>
      <vt:lpstr>Ejecución del programa {</vt:lpstr>
      <vt:lpstr>Conclusiones {</vt:lpstr>
      <vt:lpstr>Recomendaciones {</vt:lpstr>
      <vt:lpstr>Gracias Por Su Atención!!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}Sistema de inventario</dc:title>
  <dc:creator>Jesser Rodriguez</dc:creator>
  <cp:lastModifiedBy>jlselvag15@gmail.com</cp:lastModifiedBy>
  <cp:revision>22</cp:revision>
  <dcterms:modified xsi:type="dcterms:W3CDTF">2025-07-08T19:08:22Z</dcterms:modified>
</cp:coreProperties>
</file>