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5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963F7F-3A93-4983-B2CB-79E33D932522}">
  <a:tblStyle styleId="{A4963F7F-3A93-4983-B2CB-79E33D9325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RobotoLight-bold.fntdata"/><Relationship Id="rId12" Type="http://schemas.openxmlformats.org/officeDocument/2006/relationships/slide" Target="slides/slide6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9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7fa8182c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7fa8182c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bc62a7a95_0_2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bc62a7a95_0_2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c62a7a95_0_26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bc62a7a95_0_2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bc62a7a95_0_2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bc62a7a95_0_26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7fa8182cd_1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7fa8182cd_1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d7fa8182cd_1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bc62a7a95_0_25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bc62a7a95_0_25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7bc62a7a95_0_25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c62a7a95_0_2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bc62a7a95_0_2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7bc62a7a95_0_25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bc62a7a95_0_26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bc62a7a95_0_2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7bc62a7a95_0_26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bc62a7a95_0_26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bc62a7a95_0_26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7bc62a7a95_0_26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7d068991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7d068991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Step Recommendations:</a:t>
            </a:r>
            <a:endParaRPr b="1" sz="16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E5E73"/>
              </a:buClr>
              <a:buSzPts val="1600"/>
              <a:buFont typeface="Roboto Light"/>
              <a:buChar char="●"/>
            </a:pPr>
            <a:r>
              <a:rPr lang="en-US" sz="16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Limit data to Heart Failure &amp; Diseases of the Heart (Heart Disease)  - Results i 23k rows</a:t>
            </a:r>
            <a:endParaRPr sz="16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600"/>
              <a:buFont typeface="Roboto Light"/>
              <a:buChar char="●"/>
            </a:pPr>
            <a:r>
              <a:rPr lang="en-US" sz="16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Cardiovascular Disease? It was well correlated but could be considered broader that heart disease.</a:t>
            </a:r>
            <a:endParaRPr sz="16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600"/>
              <a:buFont typeface="Roboto Light"/>
              <a:buChar char="○"/>
            </a:pPr>
            <a:r>
              <a:rPr lang="en-US" sz="16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Following the above results in</a:t>
            </a:r>
            <a:endParaRPr sz="16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600"/>
              <a:buFont typeface="Roboto Light"/>
              <a:buChar char="■"/>
            </a:pPr>
            <a:r>
              <a:rPr lang="en-US" sz="16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23,514 rows remaining the dataset. </a:t>
            </a:r>
            <a:endParaRPr sz="16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600"/>
              <a:buFont typeface="Roboto Light"/>
              <a:buChar char="■"/>
            </a:pPr>
            <a:r>
              <a:rPr lang="en-US" sz="16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If the “Overall” rows are omitted, 20,394 rows.</a:t>
            </a:r>
            <a:endParaRPr sz="16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600"/>
              <a:buFont typeface="Roboto Light"/>
              <a:buChar char="■"/>
            </a:pPr>
            <a:r>
              <a:rPr lang="en-US" sz="16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If only the “Overall” rows are used then 3,120 rows remain</a:t>
            </a:r>
            <a:endParaRPr sz="16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600"/>
              <a:buFont typeface="Roboto Light"/>
              <a:buChar char="●"/>
            </a:pPr>
            <a:r>
              <a:rPr lang="en-US" sz="16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Consider dropping race and overall categories</a:t>
            </a:r>
            <a:endParaRPr sz="16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600"/>
              <a:buFont typeface="Roboto Light"/>
              <a:buChar char="○"/>
            </a:pPr>
            <a:r>
              <a:rPr lang="en-US" sz="16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Results in 8320 rows</a:t>
            </a:r>
            <a:endParaRPr sz="16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d7d068991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bc62a7a95_0_26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bc62a7a95_0_26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7bc62a7a95_0_26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80b0537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80b0537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d80b0537f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665400" y="998400"/>
            <a:ext cx="4861200" cy="48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90600" y="1323600"/>
            <a:ext cx="4210800" cy="421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4128333" y="2169600"/>
            <a:ext cx="3935100" cy="211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128483" y="4355907"/>
            <a:ext cx="3935100" cy="93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415600" y="1644133"/>
            <a:ext cx="11360700" cy="214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415600" y="38926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lnSpcReduction="10000"/>
          </a:bodyPr>
          <a:lstStyle>
            <a:lvl1pPr lvl="0">
              <a:buNone/>
              <a:defRPr sz="1900"/>
            </a:lvl1pPr>
            <a:lvl2pPr lvl="1">
              <a:buNone/>
              <a:defRPr sz="1900"/>
            </a:lvl2pPr>
            <a:lvl3pPr lvl="2">
              <a:buNone/>
              <a:defRPr sz="1900"/>
            </a:lvl3pPr>
            <a:lvl4pPr lvl="3">
              <a:buNone/>
              <a:defRPr sz="1900"/>
            </a:lvl4pPr>
            <a:lvl5pPr lvl="4">
              <a:buNone/>
              <a:defRPr sz="1900"/>
            </a:lvl5pPr>
            <a:lvl6pPr lvl="5">
              <a:buNone/>
              <a:defRPr sz="1900"/>
            </a:lvl6pPr>
            <a:lvl7pPr lvl="6">
              <a:buNone/>
              <a:defRPr sz="1900"/>
            </a:lvl7pPr>
            <a:lvl8pPr lvl="7">
              <a:buNone/>
              <a:defRPr sz="1900"/>
            </a:lvl8pPr>
            <a:lvl9pPr lvl="8">
              <a:buNone/>
              <a:defRPr sz="1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15600" y="185517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54000" y="1477267"/>
            <a:ext cx="5393700" cy="2244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2D4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5695325" y="466435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b="1" lang="en-US" sz="160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b="1" sz="160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646275" y="2634725"/>
            <a:ext cx="6283800" cy="256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0" lang="en-US" sz="5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DISEASE FEATURE PREDICTION</a:t>
            </a:r>
            <a:endParaRPr b="0" sz="5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0" y="600462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ROBERT FERRARI (lead) -  TAMARA FREEMAN - LAETITIA GERME - VINAYAK GROVER</a:t>
            </a:r>
            <a:endParaRPr sz="13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63676" cy="5363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3339700" y="2833275"/>
            <a:ext cx="8282400" cy="348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Age and Physical Health seem to be the most influential factors in determining heart disease. Features correlated to Physical Health supported this such as Pre-Existing Conditions (Stroke, Diabetic, etc.) and activities such as exercise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Features individually do not have relatively high correlations to heart disease prediction but can combine to accuracy above 90%. Principal components with highly weighted features are the most important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Resampling techniques assisted in better tuned models that prioritized higher accuracy on the underrepresented heart disease present population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339700" y="1141400"/>
            <a:ext cx="8518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3339700" y="1032200"/>
            <a:ext cx="85188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alternate 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approaches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to combining datasets at a group level rather than patient level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Select features more judiciously to simplify predictive power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Explore more varied machine learning techniques like gradient boost classifier, 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neural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network, etc.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b="1" sz="24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39700" y="3495675"/>
            <a:ext cx="8518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Identify the most important factors in the development of cardiovascular disease in humans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Accomplish by gathering distinct datasets from unique studies including from Center of Disease Control Division for Heart Disease and Stroke Prevention (DHDSP)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Use anonymous patient attribute measurements including body conditions, habits, and abilities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What features are most correlated with one another?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How accurate can our machine learning models predict </a:t>
            </a:r>
            <a:r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presence of heart disease?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339700" y="27090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b="1" lang="en-US" sz="240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b="1" sz="240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339700" y="3495675"/>
            <a:ext cx="85188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collection from Kaggle and CDC produced well-populated datasets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Cleanup involved encoding categorical variables, populating null values, removing extraneous records outside of scope, scaling, and identifying correlations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Splitting the data into train and test sets produced model scores and resampling facilitated balanced response outcomes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b="1" sz="240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339700" y="3495675"/>
            <a:ext cx="85188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03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Test various machine 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models including KNN, Logistic Regression, 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Support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Vector Machine, and Random Forest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Select the optimal model with high accuracy score that 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performs</a:t>
            </a: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well without overfitting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0340" lvl="0" marL="32004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82D49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Extract features with the most influence on the model scores and compare across the different datasets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0" y="1544283"/>
            <a:ext cx="4648099" cy="488514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5392900" y="2166275"/>
            <a:ext cx="64305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Low Exercise Habits</a:t>
            </a:r>
            <a:r>
              <a:rPr lang="en-US" sz="1100"/>
              <a:t> strongly correlate with </a:t>
            </a:r>
            <a:r>
              <a:rPr b="1" lang="en-US" sz="1100"/>
              <a:t>Low HDL Cholesterol</a:t>
            </a:r>
            <a:r>
              <a:rPr lang="en-US" sz="1100"/>
              <a:t> (-0.49), highlighting the impact of exercise on good cholesterol.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Diabetes</a:t>
            </a:r>
            <a:r>
              <a:rPr lang="en-US" sz="1100"/>
              <a:t> correlates with </a:t>
            </a:r>
            <a:r>
              <a:rPr b="1" lang="en-US" sz="1100"/>
              <a:t>Fasting Blood Sugar</a:t>
            </a:r>
            <a:r>
              <a:rPr lang="en-US" sz="1100"/>
              <a:t>, as expected.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BMI</a:t>
            </a:r>
            <a:r>
              <a:rPr lang="en-US" sz="1100"/>
              <a:t> shows mild positive correlations with </a:t>
            </a:r>
            <a:r>
              <a:rPr b="1" lang="en-US" sz="1100"/>
              <a:t>High LDL Cholesterol</a:t>
            </a:r>
            <a:r>
              <a:rPr lang="en-US" sz="1100"/>
              <a:t> and </a:t>
            </a:r>
            <a:r>
              <a:rPr b="1" lang="en-US" sz="1100"/>
              <a:t>Cholesterol Levels</a:t>
            </a:r>
            <a:r>
              <a:rPr lang="en-US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Other factors, like </a:t>
            </a:r>
            <a:r>
              <a:rPr b="1" lang="en-US" sz="1100"/>
              <a:t>CRP Level</a:t>
            </a:r>
            <a:r>
              <a:rPr lang="en-US" sz="1100"/>
              <a:t> and </a:t>
            </a:r>
            <a:r>
              <a:rPr b="1" lang="en-US" sz="1100"/>
              <a:t>Heart Disease</a:t>
            </a:r>
            <a:r>
              <a:rPr lang="en-US" sz="1100"/>
              <a:t>, show negligible correlations.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/>
              <a:t>Takeaway</a:t>
            </a:r>
            <a:r>
              <a:rPr lang="en-US" sz="1100"/>
              <a:t>: Exercise and BMI are the most actionable factors influencing health outcomes based on these correlations.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426000" y="1619000"/>
            <a:ext cx="11352300" cy="481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162" y="1619000"/>
            <a:ext cx="2846224" cy="23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150" y="4052428"/>
            <a:ext cx="2846224" cy="237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00" y="1669075"/>
            <a:ext cx="5213101" cy="47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8351375" y="1638500"/>
            <a:ext cx="35232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</a:pPr>
            <a:r>
              <a:rPr lang="en-US"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Logistic</a:t>
            </a:r>
            <a:r>
              <a:rPr lang="en-US"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 regression classifier score: 0.93</a:t>
            </a:r>
            <a:endParaRPr sz="24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</a:pPr>
            <a:r>
              <a:rPr lang="en-US"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Highest features are Age, Physical Health, Pre-existing Conditions</a:t>
            </a:r>
            <a:endParaRPr sz="24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</a:pPr>
            <a:r>
              <a:rPr lang="en-US"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Resampling was used for hypertuning</a:t>
            </a:r>
            <a:endParaRPr sz="24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</a:pPr>
            <a:r>
              <a:rPr lang="en-US"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PCA was used for feature reduction</a:t>
            </a:r>
            <a:endParaRPr sz="24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512300" y="789025"/>
            <a:ext cx="6349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CMS Cardiovascular Disease Data Correlation Matrix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875"/>
            <a:ext cx="8318498" cy="553429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18500" y="1356875"/>
            <a:ext cx="3543000" cy="488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Higher positive or negative (&gt;.5 or &lt;-.5)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Data Value and </a:t>
            </a:r>
            <a:r>
              <a:rPr i="1" lang="en-US" sz="1600">
                <a:solidFill>
                  <a:srgbClr val="38761D"/>
                </a:solidFill>
              </a:rPr>
              <a:t>Topic_Heart Failure</a:t>
            </a:r>
            <a:r>
              <a:rPr lang="en-US" sz="1600"/>
              <a:t>  = -0.52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Data Value and </a:t>
            </a:r>
            <a:r>
              <a:rPr i="1" lang="en-US" sz="1600">
                <a:solidFill>
                  <a:srgbClr val="38761D"/>
                </a:solidFill>
              </a:rPr>
              <a:t>Topic_Major Cardiovascular Disease </a:t>
            </a:r>
            <a:r>
              <a:rPr lang="en-US" sz="1600"/>
              <a:t>= 0.76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Age and both 65+ and 75+ = 0.68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Gender and both Female and Male = 0.66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Data Value Alt and Low Confidence = 0.89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Data Value Alt and High Confidence = 0.93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Moderately positive or negative&gt;.4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Data Value and T</a:t>
            </a:r>
            <a:r>
              <a:rPr lang="en-US" sz="1600">
                <a:solidFill>
                  <a:srgbClr val="38761D"/>
                </a:solidFill>
              </a:rPr>
              <a:t>opic_Diseases of the Heart (Heart Disease)</a:t>
            </a:r>
            <a:r>
              <a:rPr lang="en-US" sz="1600">
                <a:solidFill>
                  <a:schemeClr val="dk1"/>
                </a:solidFill>
              </a:rPr>
              <a:t> = 0.48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notable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correlations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Data Value and Low Confidence = 0.35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Data Value and High Confidence = 0.20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419850" y="19645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609600" y="28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{A4963F7F-3A93-4983-B2CB-79E33D932522}</a:tableStyleId>
              </a:tblPr>
              <a:tblGrid>
                <a:gridCol w="1140750"/>
                <a:gridCol w="3255125"/>
              </a:tblGrid>
              <a:tr h="35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DecisionTreeClassifier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Data Shape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42111 rows and 24 columns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 Config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state = 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21"/>
          <p:cNvGraphicFramePr/>
          <p:nvPr/>
        </p:nvGraphicFramePr>
        <p:xfrm>
          <a:off x="6045200" y="4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{A4963F7F-3A93-4983-B2CB-79E33D932522}</a:tableStyleId>
              </a:tblPr>
              <a:tblGrid>
                <a:gridCol w="1412750"/>
                <a:gridCol w="4238550"/>
              </a:tblGrid>
              <a:tr h="407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CMS Cardiovascular Disease Data</a:t>
                      </a:r>
                      <a:endParaRPr sz="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source: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Kaggle copy of CMS CVD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4" name="Google Shape;144;p21"/>
          <p:cNvGraphicFramePr/>
          <p:nvPr/>
        </p:nvGraphicFramePr>
        <p:xfrm>
          <a:off x="5205900" y="28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{A4963F7F-3A93-4983-B2CB-79E33D932522}</a:tableStyleId>
              </a:tblPr>
              <a:tblGrid>
                <a:gridCol w="1109800"/>
                <a:gridCol w="5131675"/>
              </a:tblGrid>
              <a:tr h="38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</a:t>
                      </a:r>
                      <a:r>
                        <a:rPr lang="en-US"/>
                        <a:t>mForestClassifier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Data Shape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42111 rows and 24 columns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 Config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state = 7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/>
                        <a:t>The below were informed by</a:t>
                      </a:r>
                      <a:r>
                        <a:rPr i="1" lang="en-US"/>
                        <a:t> RandomizedSearchCV:</a:t>
                      </a:r>
                      <a:endParaRPr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max_depth = 10, max_features=None, min_samples_leaf = 4, min_samples_split= 11, n_estimators= 122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1"/>
          <p:cNvSpPr txBox="1"/>
          <p:nvPr/>
        </p:nvSpPr>
        <p:spPr>
          <a:xfrm>
            <a:off x="506625" y="1980750"/>
            <a:ext cx="1102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Conclusion: Both classification models are able to predict instances of Heart Disease and Heart </a:t>
            </a:r>
            <a:r>
              <a:rPr lang="en-US" sz="12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Failure with reasonable accuracy. Random Forest Classifier is better. However, I view this dataset as more of a way to capture what CMS has tracked regarding CVD instead of  predicting whether or not someone will get heart disease.</a:t>
            </a:r>
            <a:endParaRPr sz="1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4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392900" y="2179625"/>
            <a:ext cx="64305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SVM Linear Kernel Classification score: 0.92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ECG measurements are very correlated in predicting heart disease presence. 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 sz="1100"/>
              <a:t>Positive features include chest pain, maximum heart rate, </a:t>
            </a:r>
            <a:r>
              <a:rPr lang="en-US" sz="1100"/>
              <a:t>slope of curve, etc.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US" sz="1100"/>
              <a:t>Negative features include exercise induced pain, curve depression, number of colored vessels, etc.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/>
              <a:t>Takeaway</a:t>
            </a:r>
            <a:r>
              <a:rPr lang="en-US" sz="1100"/>
              <a:t>: Routine check ins of heart health with electrocardiograms can lead to profound </a:t>
            </a:r>
            <a:r>
              <a:rPr lang="en-US" sz="1100"/>
              <a:t>early detection of heart disease. Tangible symptoms such as chest and exercise pain can indicate developing disease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0" y="1892650"/>
            <a:ext cx="4966900" cy="44678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2"/>
          <p:cNvGraphicFramePr/>
          <p:nvPr/>
        </p:nvGraphicFramePr>
        <p:xfrm>
          <a:off x="5925475" y="4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{A4963F7F-3A93-4983-B2CB-79E33D932522}</a:tableStyleId>
              </a:tblPr>
              <a:tblGrid>
                <a:gridCol w="1412750"/>
                <a:gridCol w="4238550"/>
              </a:tblGrid>
              <a:tr h="407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Electrocardiogram Data</a:t>
                      </a:r>
                      <a:endParaRPr sz="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source: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Kaggle copy of UC Irivne Study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