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144000"/>
  <p:notesSz cx="6858000" cy="9144000"/>
  <p:embeddedFontLst>
    <p:embeddedFont>
      <p:font typeface="Alexandria Medium"/>
      <p:regular r:id="rId38"/>
      <p:bold r:id="rId39"/>
    </p:embeddedFont>
    <p:embeddedFont>
      <p:font typeface="Constantia"/>
      <p:regular r:id="rId40"/>
      <p:bold r:id="rId41"/>
      <p:italic r:id="rId42"/>
      <p:boldItalic r:id="rId43"/>
    </p:embeddedFont>
    <p:embeddedFont>
      <p:font typeface="Albert Sans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F6E294-3FDB-4C50-A805-E9BE35E1A558}">
  <a:tblStyle styleId="{36F6E294-3FDB-4C50-A805-E9BE35E1A55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nstantia-regular.fntdata"/><Relationship Id="rId20" Type="http://schemas.openxmlformats.org/officeDocument/2006/relationships/slide" Target="slides/slide14.xml"/><Relationship Id="rId42" Type="http://schemas.openxmlformats.org/officeDocument/2006/relationships/font" Target="fonts/Constantia-italic.fntdata"/><Relationship Id="rId41" Type="http://schemas.openxmlformats.org/officeDocument/2006/relationships/font" Target="fonts/Constantia-bold.fntdata"/><Relationship Id="rId22" Type="http://schemas.openxmlformats.org/officeDocument/2006/relationships/slide" Target="slides/slide16.xml"/><Relationship Id="rId44" Type="http://schemas.openxmlformats.org/officeDocument/2006/relationships/font" Target="fonts/AlbertSans-regular.fntdata"/><Relationship Id="rId21" Type="http://schemas.openxmlformats.org/officeDocument/2006/relationships/slide" Target="slides/slide15.xml"/><Relationship Id="rId43" Type="http://schemas.openxmlformats.org/officeDocument/2006/relationships/font" Target="fonts/Constantia-boldItalic.fntdata"/><Relationship Id="rId24" Type="http://schemas.openxmlformats.org/officeDocument/2006/relationships/slide" Target="slides/slide18.xml"/><Relationship Id="rId46" Type="http://schemas.openxmlformats.org/officeDocument/2006/relationships/font" Target="fonts/AlbertSans-italic.fntdata"/><Relationship Id="rId23" Type="http://schemas.openxmlformats.org/officeDocument/2006/relationships/slide" Target="slides/slide17.xml"/><Relationship Id="rId45" Type="http://schemas.openxmlformats.org/officeDocument/2006/relationships/font" Target="fonts/Albert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AlbertSans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AlexandriaMedium-bold.fntdata"/><Relationship Id="rId16" Type="http://schemas.openxmlformats.org/officeDocument/2006/relationships/slide" Target="slides/slide10.xml"/><Relationship Id="rId38" Type="http://schemas.openxmlformats.org/officeDocument/2006/relationships/font" Target="fonts/AlexandriaMedium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71" l="-19689" r="19690" t="41478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711750" y="2611467"/>
            <a:ext cx="4280100" cy="3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572000" y="713333"/>
            <a:ext cx="38604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715100" y="4091467"/>
            <a:ext cx="7713900" cy="20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4572000" y="713333"/>
            <a:ext cx="3856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 rotWithShape="1">
          <a:blip r:embed="rId2">
            <a:alphaModFix/>
          </a:blip>
          <a:srcRect b="-108521" l="-235242" r="44459" t="44962"/>
          <a:stretch/>
        </p:blipFill>
        <p:spPr>
          <a:xfrm rot="10800000">
            <a:off x="-10150" y="0"/>
            <a:ext cx="9154150" cy="68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title"/>
          </p:nvPr>
        </p:nvSpPr>
        <p:spPr>
          <a:xfrm>
            <a:off x="1070650" y="1823100"/>
            <a:ext cx="538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609075" y="1823100"/>
            <a:ext cx="26073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title"/>
          </p:nvPr>
        </p:nvSpPr>
        <p:spPr>
          <a:xfrm>
            <a:off x="715100" y="713333"/>
            <a:ext cx="7713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3" type="title"/>
          </p:nvPr>
        </p:nvSpPr>
        <p:spPr>
          <a:xfrm>
            <a:off x="1070650" y="2804700"/>
            <a:ext cx="538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13"/>
          <p:cNvSpPr txBox="1"/>
          <p:nvPr>
            <p:ph idx="4" type="subTitle"/>
          </p:nvPr>
        </p:nvSpPr>
        <p:spPr>
          <a:xfrm>
            <a:off x="1609075" y="2804699"/>
            <a:ext cx="26073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5" type="title"/>
          </p:nvPr>
        </p:nvSpPr>
        <p:spPr>
          <a:xfrm>
            <a:off x="1070650" y="3786333"/>
            <a:ext cx="538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13"/>
          <p:cNvSpPr txBox="1"/>
          <p:nvPr>
            <p:ph idx="6" type="subTitle"/>
          </p:nvPr>
        </p:nvSpPr>
        <p:spPr>
          <a:xfrm>
            <a:off x="1609075" y="3786331"/>
            <a:ext cx="26073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7" type="title"/>
          </p:nvPr>
        </p:nvSpPr>
        <p:spPr>
          <a:xfrm>
            <a:off x="1070650" y="4767933"/>
            <a:ext cx="538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3"/>
          <p:cNvSpPr txBox="1"/>
          <p:nvPr>
            <p:ph idx="8" type="subTitle"/>
          </p:nvPr>
        </p:nvSpPr>
        <p:spPr>
          <a:xfrm>
            <a:off x="1609075" y="4767930"/>
            <a:ext cx="26073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9" type="title"/>
          </p:nvPr>
        </p:nvSpPr>
        <p:spPr>
          <a:xfrm>
            <a:off x="4927449" y="1823100"/>
            <a:ext cx="538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3"/>
          <p:cNvSpPr txBox="1"/>
          <p:nvPr>
            <p:ph idx="13" type="subTitle"/>
          </p:nvPr>
        </p:nvSpPr>
        <p:spPr>
          <a:xfrm>
            <a:off x="5465950" y="1823100"/>
            <a:ext cx="26073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4" type="title"/>
          </p:nvPr>
        </p:nvSpPr>
        <p:spPr>
          <a:xfrm>
            <a:off x="4927449" y="2804696"/>
            <a:ext cx="538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13"/>
          <p:cNvSpPr txBox="1"/>
          <p:nvPr>
            <p:ph idx="15" type="subTitle"/>
          </p:nvPr>
        </p:nvSpPr>
        <p:spPr>
          <a:xfrm>
            <a:off x="5465950" y="2804692"/>
            <a:ext cx="26073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16" type="title"/>
          </p:nvPr>
        </p:nvSpPr>
        <p:spPr>
          <a:xfrm>
            <a:off x="4927449" y="3786303"/>
            <a:ext cx="538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1" name="Google Shape;81;p13"/>
          <p:cNvSpPr txBox="1"/>
          <p:nvPr>
            <p:ph idx="17" type="subTitle"/>
          </p:nvPr>
        </p:nvSpPr>
        <p:spPr>
          <a:xfrm>
            <a:off x="5465950" y="3786295"/>
            <a:ext cx="26073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8" type="title"/>
          </p:nvPr>
        </p:nvSpPr>
        <p:spPr>
          <a:xfrm>
            <a:off x="4927449" y="4767900"/>
            <a:ext cx="5385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" name="Google Shape;83;p13"/>
          <p:cNvSpPr txBox="1"/>
          <p:nvPr>
            <p:ph idx="19" type="subTitle"/>
          </p:nvPr>
        </p:nvSpPr>
        <p:spPr>
          <a:xfrm>
            <a:off x="5465950" y="4767887"/>
            <a:ext cx="26073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4"/>
          <p:cNvPicPr preferRelativeResize="0"/>
          <p:nvPr/>
        </p:nvPicPr>
        <p:blipFill rotWithShape="1">
          <a:blip r:embed="rId2">
            <a:alphaModFix/>
          </a:blip>
          <a:srcRect b="-35825" l="-6643" r="27548" t="13471"/>
          <a:stretch/>
        </p:blipFill>
        <p:spPr>
          <a:xfrm>
            <a:off x="5819050" y="0"/>
            <a:ext cx="332495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 rotWithShape="1">
          <a:blip r:embed="rId2">
            <a:alphaModFix/>
          </a:blip>
          <a:srcRect b="-108521" l="-235242" r="44459" t="44962"/>
          <a:stretch/>
        </p:blipFill>
        <p:spPr>
          <a:xfrm rot="10800000">
            <a:off x="-10150" y="0"/>
            <a:ext cx="9154150" cy="68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>
            <p:ph idx="1" type="subTitle"/>
          </p:nvPr>
        </p:nvSpPr>
        <p:spPr>
          <a:xfrm>
            <a:off x="715100" y="2004233"/>
            <a:ext cx="5930100" cy="26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9" name="Google Shape;89;p14"/>
          <p:cNvSpPr txBox="1"/>
          <p:nvPr>
            <p:ph idx="2" type="subTitle"/>
          </p:nvPr>
        </p:nvSpPr>
        <p:spPr>
          <a:xfrm>
            <a:off x="715100" y="5287067"/>
            <a:ext cx="5930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2">
            <a:alphaModFix/>
          </a:blip>
          <a:srcRect b="2271" l="-19689" r="19690" t="41478"/>
          <a:stretch/>
        </p:blipFill>
        <p:spPr>
          <a:xfrm flipH="1" rot="10800000">
            <a:off x="0" y="-3048"/>
            <a:ext cx="9144000" cy="686409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>
            <p:ph type="title"/>
          </p:nvPr>
        </p:nvSpPr>
        <p:spPr>
          <a:xfrm>
            <a:off x="715100" y="3012767"/>
            <a:ext cx="4276800" cy="30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4572000" y="713333"/>
            <a:ext cx="38565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 rotWithShape="1">
          <a:blip r:embed="rId2">
            <a:alphaModFix/>
          </a:blip>
          <a:srcRect b="-26994" l="7042" r="-48485" t="47434"/>
          <a:stretch/>
        </p:blipFill>
        <p:spPr>
          <a:xfrm flipH="1" rot="10800000">
            <a:off x="-12" y="-3048"/>
            <a:ext cx="9144000" cy="686409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>
            <p:ph type="title"/>
          </p:nvPr>
        </p:nvSpPr>
        <p:spPr>
          <a:xfrm>
            <a:off x="715100" y="2575800"/>
            <a:ext cx="3704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715100" y="3307400"/>
            <a:ext cx="37044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>
            <p:ph type="title"/>
          </p:nvPr>
        </p:nvSpPr>
        <p:spPr>
          <a:xfrm>
            <a:off x="4302272" y="2575800"/>
            <a:ext cx="3704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4302272" y="3307400"/>
            <a:ext cx="37044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type="title"/>
          </p:nvPr>
        </p:nvSpPr>
        <p:spPr>
          <a:xfrm>
            <a:off x="1545472" y="2575800"/>
            <a:ext cx="37044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1545472" y="3307400"/>
            <a:ext cx="37044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715100" y="2728667"/>
            <a:ext cx="59301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715100" y="713333"/>
            <a:ext cx="7713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19"/>
          <p:cNvSpPr txBox="1"/>
          <p:nvPr>
            <p:ph idx="2" type="subTitle"/>
          </p:nvPr>
        </p:nvSpPr>
        <p:spPr>
          <a:xfrm>
            <a:off x="715100" y="4398667"/>
            <a:ext cx="59301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3" type="subTitle"/>
          </p:nvPr>
        </p:nvSpPr>
        <p:spPr>
          <a:xfrm>
            <a:off x="715100" y="2222267"/>
            <a:ext cx="5930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4" type="subTitle"/>
          </p:nvPr>
        </p:nvSpPr>
        <p:spPr>
          <a:xfrm>
            <a:off x="715100" y="3892267"/>
            <a:ext cx="5930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 rotWithShape="1">
          <a:blip r:embed="rId2">
            <a:alphaModFix/>
          </a:blip>
          <a:srcRect b="-108521" l="-235242" r="44459" t="44962"/>
          <a:stretch/>
        </p:blipFill>
        <p:spPr>
          <a:xfrm rot="10800000">
            <a:off x="-10150" y="0"/>
            <a:ext cx="9154150" cy="68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2">
            <a:alphaModFix/>
          </a:blip>
          <a:srcRect b="-108521" l="-235242" r="44459" t="44962"/>
          <a:stretch/>
        </p:blipFill>
        <p:spPr>
          <a:xfrm flipH="1" rot="10800000">
            <a:off x="-4572" y="-3250"/>
            <a:ext cx="9153145" cy="68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idx="1" type="subTitle"/>
          </p:nvPr>
        </p:nvSpPr>
        <p:spPr>
          <a:xfrm>
            <a:off x="715100" y="3105033"/>
            <a:ext cx="2131800" cy="1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715100" y="713333"/>
            <a:ext cx="7713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0"/>
          <p:cNvSpPr txBox="1"/>
          <p:nvPr>
            <p:ph idx="2" type="subTitle"/>
          </p:nvPr>
        </p:nvSpPr>
        <p:spPr>
          <a:xfrm>
            <a:off x="715100" y="2222267"/>
            <a:ext cx="21318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3" type="subTitle"/>
          </p:nvPr>
        </p:nvSpPr>
        <p:spPr>
          <a:xfrm>
            <a:off x="3506100" y="3105033"/>
            <a:ext cx="2131800" cy="1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4" type="subTitle"/>
          </p:nvPr>
        </p:nvSpPr>
        <p:spPr>
          <a:xfrm>
            <a:off x="3506099" y="2222267"/>
            <a:ext cx="21318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idx="5" type="subTitle"/>
          </p:nvPr>
        </p:nvSpPr>
        <p:spPr>
          <a:xfrm>
            <a:off x="6297202" y="3105033"/>
            <a:ext cx="2131800" cy="1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6" type="subTitle"/>
          </p:nvPr>
        </p:nvSpPr>
        <p:spPr>
          <a:xfrm>
            <a:off x="6297200" y="2222267"/>
            <a:ext cx="21318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47850" l="104756" r="280062" t="-108210"/>
          <a:stretch/>
        </p:blipFill>
        <p:spPr>
          <a:xfrm rot="10800000">
            <a:off x="1325" y="-2182"/>
            <a:ext cx="9141450" cy="686236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715100" y="713333"/>
            <a:ext cx="7713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715100" y="5011483"/>
            <a:ext cx="21318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715100" y="713333"/>
            <a:ext cx="7713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2" type="subTitle"/>
          </p:nvPr>
        </p:nvSpPr>
        <p:spPr>
          <a:xfrm>
            <a:off x="715100" y="4503483"/>
            <a:ext cx="2131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3" type="subTitle"/>
          </p:nvPr>
        </p:nvSpPr>
        <p:spPr>
          <a:xfrm>
            <a:off x="3506099" y="5011483"/>
            <a:ext cx="21318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4" type="subTitle"/>
          </p:nvPr>
        </p:nvSpPr>
        <p:spPr>
          <a:xfrm>
            <a:off x="3506099" y="4503483"/>
            <a:ext cx="2131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7" name="Google Shape;137;p21"/>
          <p:cNvSpPr txBox="1"/>
          <p:nvPr>
            <p:ph idx="5" type="subTitle"/>
          </p:nvPr>
        </p:nvSpPr>
        <p:spPr>
          <a:xfrm>
            <a:off x="6297200" y="5011483"/>
            <a:ext cx="21318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6" type="subTitle"/>
          </p:nvPr>
        </p:nvSpPr>
        <p:spPr>
          <a:xfrm>
            <a:off x="6297200" y="4503483"/>
            <a:ext cx="2131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 rotWithShape="1">
          <a:blip r:embed="rId2">
            <a:alphaModFix/>
          </a:blip>
          <a:srcRect b="47850" l="104756" r="280062" t="-108210"/>
          <a:stretch/>
        </p:blipFill>
        <p:spPr>
          <a:xfrm rot="10800000">
            <a:off x="1325" y="-2182"/>
            <a:ext cx="9141450" cy="686236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715100" y="2728667"/>
            <a:ext cx="37806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715100" y="713333"/>
            <a:ext cx="7713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2" type="subTitle"/>
          </p:nvPr>
        </p:nvSpPr>
        <p:spPr>
          <a:xfrm>
            <a:off x="715100" y="4398667"/>
            <a:ext cx="37806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3" type="subTitle"/>
          </p:nvPr>
        </p:nvSpPr>
        <p:spPr>
          <a:xfrm>
            <a:off x="715100" y="2222267"/>
            <a:ext cx="3780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4" type="subTitle"/>
          </p:nvPr>
        </p:nvSpPr>
        <p:spPr>
          <a:xfrm>
            <a:off x="715100" y="3892267"/>
            <a:ext cx="3780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5" type="subTitle"/>
          </p:nvPr>
        </p:nvSpPr>
        <p:spPr>
          <a:xfrm>
            <a:off x="4648300" y="2728667"/>
            <a:ext cx="37806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6" type="subTitle"/>
          </p:nvPr>
        </p:nvSpPr>
        <p:spPr>
          <a:xfrm>
            <a:off x="4648300" y="4398667"/>
            <a:ext cx="37806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7" type="subTitle"/>
          </p:nvPr>
        </p:nvSpPr>
        <p:spPr>
          <a:xfrm>
            <a:off x="4648300" y="2222267"/>
            <a:ext cx="3780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8" type="subTitle"/>
          </p:nvPr>
        </p:nvSpPr>
        <p:spPr>
          <a:xfrm>
            <a:off x="4648300" y="3892267"/>
            <a:ext cx="3780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idx="1" type="subTitle"/>
          </p:nvPr>
        </p:nvSpPr>
        <p:spPr>
          <a:xfrm>
            <a:off x="715100" y="2506267"/>
            <a:ext cx="24324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715100" y="713333"/>
            <a:ext cx="7713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2" type="subTitle"/>
          </p:nvPr>
        </p:nvSpPr>
        <p:spPr>
          <a:xfrm>
            <a:off x="715100" y="4765867"/>
            <a:ext cx="24324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3" type="subTitle"/>
          </p:nvPr>
        </p:nvSpPr>
        <p:spPr>
          <a:xfrm>
            <a:off x="715100" y="1632667"/>
            <a:ext cx="24324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4" type="subTitle"/>
          </p:nvPr>
        </p:nvSpPr>
        <p:spPr>
          <a:xfrm>
            <a:off x="715100" y="3892267"/>
            <a:ext cx="24324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5" type="subTitle"/>
          </p:nvPr>
        </p:nvSpPr>
        <p:spPr>
          <a:xfrm>
            <a:off x="3355799" y="2506267"/>
            <a:ext cx="24324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6" type="subTitle"/>
          </p:nvPr>
        </p:nvSpPr>
        <p:spPr>
          <a:xfrm>
            <a:off x="3355799" y="4765867"/>
            <a:ext cx="24324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7" type="subTitle"/>
          </p:nvPr>
        </p:nvSpPr>
        <p:spPr>
          <a:xfrm>
            <a:off x="3355800" y="1632667"/>
            <a:ext cx="24324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8" type="subTitle"/>
          </p:nvPr>
        </p:nvSpPr>
        <p:spPr>
          <a:xfrm>
            <a:off x="3355800" y="3892267"/>
            <a:ext cx="24324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62" name="Google Shape;162;p23"/>
          <p:cNvSpPr txBox="1"/>
          <p:nvPr>
            <p:ph idx="9" type="subTitle"/>
          </p:nvPr>
        </p:nvSpPr>
        <p:spPr>
          <a:xfrm>
            <a:off x="5996501" y="2506267"/>
            <a:ext cx="24324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3" type="subTitle"/>
          </p:nvPr>
        </p:nvSpPr>
        <p:spPr>
          <a:xfrm>
            <a:off x="5996501" y="4765867"/>
            <a:ext cx="2432400" cy="1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14" type="subTitle"/>
          </p:nvPr>
        </p:nvSpPr>
        <p:spPr>
          <a:xfrm>
            <a:off x="5996503" y="1632667"/>
            <a:ext cx="24324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15" type="subTitle"/>
          </p:nvPr>
        </p:nvSpPr>
        <p:spPr>
          <a:xfrm>
            <a:off x="5996503" y="3892267"/>
            <a:ext cx="24324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715100" y="1310667"/>
            <a:ext cx="77139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70" name="Google Shape;170;p24"/>
          <p:cNvSpPr txBox="1"/>
          <p:nvPr>
            <p:ph idx="1" type="subTitle"/>
          </p:nvPr>
        </p:nvSpPr>
        <p:spPr>
          <a:xfrm>
            <a:off x="715100" y="2478267"/>
            <a:ext cx="77139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idx="2" type="title"/>
          </p:nvPr>
        </p:nvSpPr>
        <p:spPr>
          <a:xfrm>
            <a:off x="715100" y="3895467"/>
            <a:ext cx="77139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72" name="Google Shape;172;p24"/>
          <p:cNvSpPr txBox="1"/>
          <p:nvPr>
            <p:ph idx="3" type="subTitle"/>
          </p:nvPr>
        </p:nvSpPr>
        <p:spPr>
          <a:xfrm>
            <a:off x="715100" y="5063067"/>
            <a:ext cx="77139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5"/>
          <p:cNvPicPr preferRelativeResize="0"/>
          <p:nvPr/>
        </p:nvPicPr>
        <p:blipFill rotWithShape="1">
          <a:blip r:embed="rId2">
            <a:alphaModFix/>
          </a:blip>
          <a:srcRect b="-108521" l="-235242" r="44459" t="44962"/>
          <a:stretch/>
        </p:blipFill>
        <p:spPr>
          <a:xfrm rot="10800000">
            <a:off x="-10150" y="0"/>
            <a:ext cx="9154150" cy="68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>
            <p:ph type="title"/>
          </p:nvPr>
        </p:nvSpPr>
        <p:spPr>
          <a:xfrm>
            <a:off x="715100" y="713333"/>
            <a:ext cx="7713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idx="2" type="title"/>
          </p:nvPr>
        </p:nvSpPr>
        <p:spPr>
          <a:xfrm>
            <a:off x="715100" y="3376467"/>
            <a:ext cx="3780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715100" y="4389267"/>
            <a:ext cx="37806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25"/>
          <p:cNvSpPr txBox="1"/>
          <p:nvPr>
            <p:ph idx="3" type="subTitle"/>
          </p:nvPr>
        </p:nvSpPr>
        <p:spPr>
          <a:xfrm>
            <a:off x="715100" y="3882867"/>
            <a:ext cx="3780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4" type="subTitle"/>
          </p:nvPr>
        </p:nvSpPr>
        <p:spPr>
          <a:xfrm>
            <a:off x="4648300" y="4389267"/>
            <a:ext cx="37806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5" type="subTitle"/>
          </p:nvPr>
        </p:nvSpPr>
        <p:spPr>
          <a:xfrm>
            <a:off x="4648300" y="3882867"/>
            <a:ext cx="3780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6" type="title"/>
          </p:nvPr>
        </p:nvSpPr>
        <p:spPr>
          <a:xfrm>
            <a:off x="4648300" y="3376467"/>
            <a:ext cx="3780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15100" y="713333"/>
            <a:ext cx="7713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7"/>
          <p:cNvPicPr preferRelativeResize="0"/>
          <p:nvPr/>
        </p:nvPicPr>
        <p:blipFill rotWithShape="1">
          <a:blip r:embed="rId2">
            <a:alphaModFix/>
          </a:blip>
          <a:srcRect b="-108521" l="-235242" r="44459" t="44962"/>
          <a:stretch/>
        </p:blipFill>
        <p:spPr>
          <a:xfrm rot="10800000">
            <a:off x="-10150" y="0"/>
            <a:ext cx="9154150" cy="68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 rotWithShape="1">
          <a:blip r:embed="rId2">
            <a:alphaModFix/>
          </a:blip>
          <a:srcRect b="-108521" l="-235242" r="44459" t="44962"/>
          <a:stretch/>
        </p:blipFill>
        <p:spPr>
          <a:xfrm flipH="1" rot="10800000">
            <a:off x="-4572" y="-3250"/>
            <a:ext cx="9153145" cy="68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>
            <p:ph type="title"/>
          </p:nvPr>
        </p:nvSpPr>
        <p:spPr>
          <a:xfrm>
            <a:off x="715100" y="713333"/>
            <a:ext cx="7713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8"/>
          <p:cNvPicPr preferRelativeResize="0"/>
          <p:nvPr/>
        </p:nvPicPr>
        <p:blipFill rotWithShape="1">
          <a:blip r:embed="rId2">
            <a:alphaModFix/>
          </a:blip>
          <a:srcRect b="-11170" l="-6643" r="27548" t="-11183"/>
          <a:stretch/>
        </p:blipFill>
        <p:spPr>
          <a:xfrm>
            <a:off x="5819050" y="0"/>
            <a:ext cx="33249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>
            <p:ph type="title"/>
          </p:nvPr>
        </p:nvSpPr>
        <p:spPr>
          <a:xfrm>
            <a:off x="715100" y="713333"/>
            <a:ext cx="7713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9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 txBox="1"/>
          <p:nvPr>
            <p:ph type="ctrTitle"/>
          </p:nvPr>
        </p:nvSpPr>
        <p:spPr>
          <a:xfrm>
            <a:off x="715100" y="4440833"/>
            <a:ext cx="38568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0" name="Google Shape;200;p29"/>
          <p:cNvSpPr txBox="1"/>
          <p:nvPr>
            <p:ph idx="1" type="subTitle"/>
          </p:nvPr>
        </p:nvSpPr>
        <p:spPr>
          <a:xfrm>
            <a:off x="4571900" y="713333"/>
            <a:ext cx="2683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1" name="Google Shape;201;p29"/>
          <p:cNvSpPr txBox="1"/>
          <p:nvPr/>
        </p:nvSpPr>
        <p:spPr>
          <a:xfrm>
            <a:off x="4571863" y="3037333"/>
            <a:ext cx="26838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i="0" lang="en-US" sz="900" u="none" cap="none" strike="noStrike">
                <a:solidFill>
                  <a:schemeClr val="hlink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/>
              </a:rPr>
              <a:t>Slidesgo</a:t>
            </a:r>
            <a:r>
              <a:rPr b="0" i="0" lang="en-US" sz="9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i="0" lang="en-US" sz="900" u="none" cap="none" strike="noStrike">
                <a:solidFill>
                  <a:schemeClr val="hlink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/>
              </a:rPr>
              <a:t>Flaticon</a:t>
            </a:r>
            <a:r>
              <a:rPr b="1" i="0" lang="en-US" sz="9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b="0" i="0" lang="en-US" sz="9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i="0" lang="en-US" sz="900" u="none" cap="none" strike="noStrike">
                <a:solidFill>
                  <a:schemeClr val="hlink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/>
              </a:rPr>
              <a:t>Freepik</a:t>
            </a:r>
            <a:endParaRPr b="1" i="0" sz="900" u="none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0"/>
          <p:cNvPicPr preferRelativeResize="0"/>
          <p:nvPr/>
        </p:nvPicPr>
        <p:blipFill rotWithShape="1">
          <a:blip r:embed="rId2">
            <a:alphaModFix/>
          </a:blip>
          <a:srcRect b="-35825" l="-6643" r="27548" t="13471"/>
          <a:stretch/>
        </p:blipFill>
        <p:spPr>
          <a:xfrm flipH="1">
            <a:off x="-10682" y="-3250"/>
            <a:ext cx="332129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0"/>
          <p:cNvPicPr preferRelativeResize="0"/>
          <p:nvPr/>
        </p:nvPicPr>
        <p:blipFill rotWithShape="1">
          <a:blip r:embed="rId2">
            <a:alphaModFix/>
          </a:blip>
          <a:srcRect b="-108521" l="-235242" r="44459" t="44962"/>
          <a:stretch/>
        </p:blipFill>
        <p:spPr>
          <a:xfrm flipH="1" rot="10800000">
            <a:off x="-10680" y="-3250"/>
            <a:ext cx="9144080" cy="68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 b="-39" l="36283" r="-5" t="30"/>
          <a:stretch/>
        </p:blipFill>
        <p:spPr>
          <a:xfrm rot="10800000">
            <a:off x="5864950" y="-4365"/>
            <a:ext cx="3279050" cy="686236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715100" y="4437400"/>
            <a:ext cx="77088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2" type="title"/>
          </p:nvPr>
        </p:nvSpPr>
        <p:spPr>
          <a:xfrm>
            <a:off x="715100" y="2765667"/>
            <a:ext cx="7708800" cy="16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4572000" y="713333"/>
            <a:ext cx="3856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457200" y="1935162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●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○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4" name="Google Shape;214;p3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32"/>
          <p:cNvSpPr txBox="1"/>
          <p:nvPr>
            <p:ph idx="11" type="ftr"/>
          </p:nvPr>
        </p:nvSpPr>
        <p:spPr>
          <a:xfrm>
            <a:off x="2667000" y="63563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7924800" y="63563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41635" l="174697" r="177064" t="-83399"/>
          <a:stretch/>
        </p:blipFill>
        <p:spPr>
          <a:xfrm>
            <a:off x="1325" y="-2183"/>
            <a:ext cx="9141450" cy="686236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715100" y="713333"/>
            <a:ext cx="38568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15100" y="2181733"/>
            <a:ext cx="3856800" cy="2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5"/>
          <p:cNvSpPr/>
          <p:nvPr>
            <p:ph idx="2" type="pic"/>
          </p:nvPr>
        </p:nvSpPr>
        <p:spPr>
          <a:xfrm>
            <a:off x="5715175" y="100"/>
            <a:ext cx="3429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>
            <p:ph idx="1" type="subTitle"/>
          </p:nvPr>
        </p:nvSpPr>
        <p:spPr>
          <a:xfrm>
            <a:off x="1189750" y="2323867"/>
            <a:ext cx="2907600" cy="29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715100" y="713333"/>
            <a:ext cx="7713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subTitle"/>
          </p:nvPr>
        </p:nvSpPr>
        <p:spPr>
          <a:xfrm>
            <a:off x="5046650" y="2323867"/>
            <a:ext cx="2907600" cy="29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 b="34585" l="130683" r="175247" t="-50527"/>
          <a:stretch/>
        </p:blipFill>
        <p:spPr>
          <a:xfrm>
            <a:off x="1325" y="-2183"/>
            <a:ext cx="9141450" cy="686236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>
            <p:ph type="title"/>
          </p:nvPr>
        </p:nvSpPr>
        <p:spPr>
          <a:xfrm>
            <a:off x="715100" y="713333"/>
            <a:ext cx="38568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715100" y="2188533"/>
            <a:ext cx="38568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7"/>
          <p:cNvSpPr/>
          <p:nvPr>
            <p:ph idx="2" type="pic"/>
          </p:nvPr>
        </p:nvSpPr>
        <p:spPr>
          <a:xfrm>
            <a:off x="5714900" y="-100"/>
            <a:ext cx="3429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8"/>
          <p:cNvPicPr preferRelativeResize="0"/>
          <p:nvPr/>
        </p:nvPicPr>
        <p:blipFill rotWithShape="1">
          <a:blip r:embed="rId2">
            <a:alphaModFix/>
          </a:blip>
          <a:srcRect b="2271" l="-19689" r="19690" t="41478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 txBox="1"/>
          <p:nvPr>
            <p:ph type="title"/>
          </p:nvPr>
        </p:nvSpPr>
        <p:spPr>
          <a:xfrm>
            <a:off x="715100" y="713333"/>
            <a:ext cx="7713900" cy="30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b="-26994" l="7042" r="-48485" t="47434"/>
          <a:stretch/>
        </p:blipFill>
        <p:spPr>
          <a:xfrm flipH="1" rot="10800000">
            <a:off x="-12" y="-3048"/>
            <a:ext cx="9144000" cy="686409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/>
          <p:nvPr>
            <p:ph type="title"/>
          </p:nvPr>
        </p:nvSpPr>
        <p:spPr>
          <a:xfrm>
            <a:off x="720000" y="713333"/>
            <a:ext cx="5925300" cy="1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4572000" y="4477467"/>
            <a:ext cx="3856800" cy="1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0"/>
          <p:cNvSpPr txBox="1"/>
          <p:nvPr>
            <p:ph type="title"/>
          </p:nvPr>
        </p:nvSpPr>
        <p:spPr>
          <a:xfrm>
            <a:off x="715100" y="5413067"/>
            <a:ext cx="7713600" cy="7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713333"/>
            <a:ext cx="7713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b="0" i="0" sz="2500" u="none" cap="none" strike="noStrik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444933"/>
            <a:ext cx="7713900" cy="46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transition spd="slow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t94132n@pace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8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30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rjfreaks/Student-Grade-Predictio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1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slide" Target="/ppt/slides/slide1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dipam7/student-grade-prediction/dat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ctrTitle"/>
          </p:nvPr>
        </p:nvSpPr>
        <p:spPr>
          <a:xfrm>
            <a:off x="685800" y="73805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Student Grade Prediction</a:t>
            </a:r>
            <a:endParaRPr b="1" sz="3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3"/>
          <p:cNvSpPr txBox="1"/>
          <p:nvPr>
            <p:ph idx="1" type="subTitle"/>
          </p:nvPr>
        </p:nvSpPr>
        <p:spPr>
          <a:xfrm>
            <a:off x="685800" y="1999050"/>
            <a:ext cx="81423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April 22</a:t>
            </a:r>
            <a:r>
              <a:rPr baseline="30000" lang="en-US" sz="2200"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, 2025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Rajat Tiwari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rt94132n@pace.edu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Name: Practical Data Science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Name: MS in Data Science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Seidenberg School of Computer Science and Information Systems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Pace University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2"/>
          <p:cNvSpPr txBox="1"/>
          <p:nvPr>
            <p:ph type="title"/>
          </p:nvPr>
        </p:nvSpPr>
        <p:spPr>
          <a:xfrm>
            <a:off x="-102350" y="548325"/>
            <a:ext cx="9461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500"/>
              <a:buNone/>
            </a:pPr>
            <a:r>
              <a:rPr b="1" lang="en-US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of Study Time on </a:t>
            </a:r>
            <a:br>
              <a:rPr b="1" lang="en-US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Performance</a:t>
            </a:r>
            <a:endParaRPr b="1" sz="5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42"/>
          <p:cNvSpPr txBox="1"/>
          <p:nvPr/>
        </p:nvSpPr>
        <p:spPr>
          <a:xfrm>
            <a:off x="112400" y="2420875"/>
            <a:ext cx="3185400" cy="3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Keynote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the correlation is clear, other factors (such as the quality of study or distractions) may also influence grades, which means study time alone is not the sole determinant.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42"/>
          <p:cNvSpPr txBox="1"/>
          <p:nvPr/>
        </p:nvSpPr>
        <p:spPr>
          <a:xfrm>
            <a:off x="1018600" y="1260250"/>
            <a:ext cx="7219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❖"/>
            </a:pP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scatter plot shows a 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relationship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study time and final grades, suggesting that encouraging more study time could help boost student performance.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7" name="Google Shape;287;p42" title="study final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7800" y="2420875"/>
            <a:ext cx="5425562" cy="424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/>
        </p:nvSpPr>
        <p:spPr>
          <a:xfrm>
            <a:off x="1077450" y="206125"/>
            <a:ext cx="6989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Absenteeism Effect on Student Grades</a:t>
            </a:r>
            <a:endParaRPr b="1" i="0" sz="7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43"/>
          <p:cNvSpPr txBox="1"/>
          <p:nvPr/>
        </p:nvSpPr>
        <p:spPr>
          <a:xfrm>
            <a:off x="215475" y="2596475"/>
            <a:ext cx="2791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Keynote: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Interventions to reduce absenteeism could lead to improved grades, especially among students with higher absences.</a:t>
            </a:r>
            <a:endParaRPr b="1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43"/>
          <p:cNvSpPr txBox="1"/>
          <p:nvPr/>
        </p:nvSpPr>
        <p:spPr>
          <a:xfrm>
            <a:off x="899425" y="1468225"/>
            <a:ext cx="7476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scatter plot reveals that students with more absences tend to have lower final grades. This reinforces the idea that consistent attendance is crucial for academic success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43" title="absfinal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7275" y="2530875"/>
            <a:ext cx="5422800" cy="42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715050" y="555583"/>
            <a:ext cx="77139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Family Size Affect Student Performance?</a:t>
            </a:r>
            <a:endParaRPr b="1" sz="6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44"/>
          <p:cNvSpPr txBox="1"/>
          <p:nvPr/>
        </p:nvSpPr>
        <p:spPr>
          <a:xfrm>
            <a:off x="226900" y="2496625"/>
            <a:ext cx="2827500" cy="3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Keynote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absence of a significant difference across family sizes suggests that other features (such as parental education or study time) might be more predictive of student performance than family size.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44"/>
          <p:cNvSpPr txBox="1"/>
          <p:nvPr/>
        </p:nvSpPr>
        <p:spPr>
          <a:xfrm>
            <a:off x="1335000" y="1454000"/>
            <a:ext cx="647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box plot shows that there is little to no significant difference in final grades (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G3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between students from larger families and those from smaller families.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p44" title="famsz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7350" y="2446625"/>
            <a:ext cx="5473170" cy="42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title"/>
          </p:nvPr>
        </p:nvSpPr>
        <p:spPr>
          <a:xfrm>
            <a:off x="455850" y="327925"/>
            <a:ext cx="82323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of Students </a:t>
            </a:r>
            <a:endParaRPr b="1" sz="3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School Type</a:t>
            </a:r>
            <a:endParaRPr b="1" sz="6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45"/>
          <p:cNvSpPr txBox="1"/>
          <p:nvPr/>
        </p:nvSpPr>
        <p:spPr>
          <a:xfrm>
            <a:off x="234375" y="2662725"/>
            <a:ext cx="30165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Keynote: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a quick way to visually see which school has more students and understand if there’s any imbalance in the dataset.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45"/>
          <p:cNvSpPr txBox="1"/>
          <p:nvPr/>
        </p:nvSpPr>
        <p:spPr>
          <a:xfrm>
            <a:off x="735150" y="1368000"/>
            <a:ext cx="7673700" cy="18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❖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pie chart shows a significant skew (e.g., most students belong to one school), this could indicate potential biases in the dataset or reflect the actual distribution of students across these schools.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4" name="Google Shape;314;p45" title="piechart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5850" y="2597157"/>
            <a:ext cx="5249600" cy="413406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/>
        </p:nvSpPr>
        <p:spPr>
          <a:xfrm>
            <a:off x="1353750" y="2913300"/>
            <a:ext cx="64365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US" sz="55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Methods</a:t>
            </a:r>
            <a:endParaRPr b="1" i="0" sz="55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/>
        </p:nvSpPr>
        <p:spPr>
          <a:xfrm>
            <a:off x="835500" y="922200"/>
            <a:ext cx="7924500" cy="6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Outcome Variable: Final Grade (G3)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this model is to predict students' final grades (G3), helping schools identify students who need extra support and improve overall results.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Features: What We Use to Make Predictions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Family and Education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Father’s Education (Fedu) &amp; Mother’s Education (Medu): Higher parental education typically means better academic support for students.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Involvement and Time Management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Time (studytime): More study time usually leads to better grades.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Absences (absences): Missing school can lead to lower grades due to missed lessons.</a:t>
            </a:r>
            <a:b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Features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Freetime (freetime): Too much free time may reduce focus on studies.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Grades (G1, G2): Past grades are strong indicators of future performance.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full list of features, see </a:t>
            </a:r>
            <a:r>
              <a:rPr b="1" i="0" lang="en-US" sz="16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3"/>
              </a:rPr>
              <a:t>Appendix (Slide 28)</a:t>
            </a:r>
            <a:r>
              <a:rPr b="1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47"/>
          <p:cNvSpPr txBox="1"/>
          <p:nvPr/>
        </p:nvSpPr>
        <p:spPr>
          <a:xfrm>
            <a:off x="2414550" y="65575"/>
            <a:ext cx="4314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Methods</a:t>
            </a:r>
            <a:endParaRPr b="1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4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/>
        </p:nvSpPr>
        <p:spPr>
          <a:xfrm>
            <a:off x="993150" y="1221400"/>
            <a:ext cx="7157700" cy="5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Type: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Linear Regression?</a:t>
            </a:r>
            <a:br>
              <a:rPr b="1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 is a simple model used to predict a number based on other factors. In our case, it predicts a student’s final grade (G3) using features like study time, absences, and parental education.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Choose Linear Regression?</a:t>
            </a:r>
            <a:endParaRPr b="1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and Effective</a:t>
            </a:r>
            <a:r>
              <a:rPr b="0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It helps us see how factors like study time or absences affect final grades.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b="1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Interpret</a:t>
            </a:r>
            <a:r>
              <a:rPr b="0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model clearly shows how much each factor influences the final grade, making it easy to explain and use for decision-making.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more details</a:t>
            </a:r>
            <a:r>
              <a:rPr b="0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See the </a:t>
            </a:r>
            <a:r>
              <a:rPr b="0" i="0" lang="en-US" sz="19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3"/>
              </a:rPr>
              <a:t>appendix (Slide 30)</a:t>
            </a:r>
            <a:r>
              <a:rPr b="0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48"/>
          <p:cNvSpPr txBox="1"/>
          <p:nvPr/>
        </p:nvSpPr>
        <p:spPr>
          <a:xfrm>
            <a:off x="2337450" y="293050"/>
            <a:ext cx="4469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Methods</a:t>
            </a:r>
            <a:endParaRPr b="1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4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ctrTitle"/>
          </p:nvPr>
        </p:nvSpPr>
        <p:spPr>
          <a:xfrm>
            <a:off x="2784750" y="2405400"/>
            <a:ext cx="35745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5500" u="sng">
                <a:latin typeface="Times New Roman"/>
                <a:ea typeface="Times New Roman"/>
                <a:cs typeface="Times New Roman"/>
                <a:sym typeface="Times New Roman"/>
              </a:rPr>
              <a:t>Findings</a:t>
            </a:r>
            <a:endParaRPr b="1" sz="55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4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/>
        </p:nvSpPr>
        <p:spPr>
          <a:xfrm>
            <a:off x="1167900" y="1063650"/>
            <a:ext cx="6808200" cy="4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Char char="❖"/>
            </a:pPr>
            <a:r>
              <a:rPr b="1" i="0" lang="en-US" sz="2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Adjusted R-squared (Adj R²) = 0.79</a:t>
            </a:r>
            <a:br>
              <a:rPr b="1" i="0" lang="en-US" sz="2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explains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79%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variation in students' final grades (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G3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This is a strong result, showing that the model is effective at predicting students' grades based on the selected factors.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➢"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is reliable and can help schools identify students at risk of low performance, allowing for timely support.</a:t>
            </a:r>
            <a:endParaRPr b="1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50"/>
          <p:cNvSpPr txBox="1"/>
          <p:nvPr/>
        </p:nvSpPr>
        <p:spPr>
          <a:xfrm>
            <a:off x="797700" y="463750"/>
            <a:ext cx="75486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Findings: Model Overview &amp; Results</a:t>
            </a:r>
            <a:endParaRPr b="1" i="0" sz="4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1" i="0" sz="3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5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/>
          <p:nvPr/>
        </p:nvSpPr>
        <p:spPr>
          <a:xfrm>
            <a:off x="0" y="1282050"/>
            <a:ext cx="36165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scatter plot compares actual grades with predicted grades. Most points are close to the line of best fit, meaning the model is predicting grades accurately.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➢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shows that the model is good at predicting students' final grades, helping schools understand which students are likely to succeed and which need more support.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51" title="Scatter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1475" y="1282050"/>
            <a:ext cx="5375100" cy="4293891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1"/>
          <p:cNvSpPr txBox="1"/>
          <p:nvPr/>
        </p:nvSpPr>
        <p:spPr>
          <a:xfrm>
            <a:off x="1322850" y="372450"/>
            <a:ext cx="649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Char char="❖"/>
            </a:pPr>
            <a:r>
              <a:rPr b="1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 vs Predicted Grades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ctrTitle"/>
          </p:nvPr>
        </p:nvSpPr>
        <p:spPr>
          <a:xfrm>
            <a:off x="3043800" y="367625"/>
            <a:ext cx="3056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34"/>
          <p:cNvSpPr txBox="1"/>
          <p:nvPr>
            <p:ph idx="1" type="subTitle"/>
          </p:nvPr>
        </p:nvSpPr>
        <p:spPr>
          <a:xfrm>
            <a:off x="927500" y="1629300"/>
            <a:ext cx="8029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Executive summary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plan recap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Modeling Methods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Findings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mes New Roman"/>
              <a:buChar char="●"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Business Recommendations &amp; Technical Next Steps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/>
          <p:nvPr/>
        </p:nvSpPr>
        <p:spPr>
          <a:xfrm>
            <a:off x="618300" y="1434175"/>
            <a:ext cx="79074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Time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every 1-hour increase in study time, the final grade increases by 2.5 points.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Encouraging students to study more can improve their grades. Schools can provide more study resources to help.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Absences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every 1-day increase in absences, the final grade decreases by 0.5 points.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Reducing absences is important. Schools can focus on improving attendance to boost performance.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Parental Education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every 1-level increase in the mother’s or father’s education, the final grade increases by 1.2 points.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○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educated parents can help students succeed. Schools can involve parents more, especially those with lower education levels.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52"/>
          <p:cNvSpPr txBox="1"/>
          <p:nvPr/>
        </p:nvSpPr>
        <p:spPr>
          <a:xfrm>
            <a:off x="1370100" y="488400"/>
            <a:ext cx="640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 and Their Impact</a:t>
            </a:r>
            <a:endParaRPr b="1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5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/>
          <p:nvPr/>
        </p:nvSpPr>
        <p:spPr>
          <a:xfrm>
            <a:off x="951000" y="1671000"/>
            <a:ext cx="72420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model is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ready for use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 can help predict students' final grades and guide interventions for those who need extra support.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model can be improved with more data or advanced methods, but it already provides valuable insights to improve student performance.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53"/>
          <p:cNvSpPr txBox="1"/>
          <p:nvPr/>
        </p:nvSpPr>
        <p:spPr>
          <a:xfrm>
            <a:off x="1192200" y="529375"/>
            <a:ext cx="675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Verdict: Model Readiness</a:t>
            </a:r>
            <a:endParaRPr b="1" i="0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0" name="Google Shape;370;p5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>
            <p:ph type="ctrTitle"/>
          </p:nvPr>
        </p:nvSpPr>
        <p:spPr>
          <a:xfrm>
            <a:off x="1202100" y="2770950"/>
            <a:ext cx="67398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Business Recommendations &amp; Technical Next Steps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5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5"/>
          <p:cNvSpPr txBox="1"/>
          <p:nvPr/>
        </p:nvSpPr>
        <p:spPr>
          <a:xfrm>
            <a:off x="991375" y="1139150"/>
            <a:ext cx="7689900" cy="5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❖"/>
            </a:pPr>
            <a:r>
              <a:rPr b="1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Absences hurt grades</a:t>
            </a:r>
            <a:br>
              <a:rPr b="1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who miss more school score lower.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➢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Set up an early warning system to flag students with high absences and provide timely support to help them stay on track.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Char char="❖"/>
            </a:pPr>
            <a:r>
              <a:rPr b="1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grades (G1, G2) predict final results</a:t>
            </a:r>
            <a:br>
              <a:rPr b="1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➢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Mid-year performance shows who might struggle later.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➢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 G1/G2 to spot at-risk students early and give extra help like tutoring or mentoring.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55"/>
          <p:cNvSpPr txBox="1"/>
          <p:nvPr/>
        </p:nvSpPr>
        <p:spPr>
          <a:xfrm>
            <a:off x="1371600" y="238650"/>
            <a:ext cx="6400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-US" sz="4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Recommendations</a:t>
            </a:r>
            <a:endParaRPr b="1" i="0" sz="4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5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6"/>
          <p:cNvSpPr txBox="1"/>
          <p:nvPr/>
        </p:nvSpPr>
        <p:spPr>
          <a:xfrm>
            <a:off x="2063400" y="250975"/>
            <a:ext cx="5017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Next Steps</a:t>
            </a:r>
            <a:endParaRPr b="1" i="0" sz="4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56"/>
          <p:cNvSpPr txBox="1"/>
          <p:nvPr/>
        </p:nvSpPr>
        <p:spPr>
          <a:xfrm>
            <a:off x="643950" y="1423150"/>
            <a:ext cx="78561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Advanced Models</a:t>
            </a:r>
            <a:b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Explore models like Random Forest to improve accuracy and capture complex patterns.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More Data</a:t>
            </a:r>
            <a:b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info on parental involvement, mental health, and activities to enhance predictions.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Pilot the Model</a:t>
            </a:r>
            <a:b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current model in few schools to test its real-world impact and effectiveness.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5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7"/>
          <p:cNvSpPr txBox="1"/>
          <p:nvPr/>
        </p:nvSpPr>
        <p:spPr>
          <a:xfrm>
            <a:off x="2977050" y="2829450"/>
            <a:ext cx="31899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US" sz="55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</a:t>
            </a:r>
            <a:endParaRPr b="1" i="0" sz="55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5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 txBox="1"/>
          <p:nvPr/>
        </p:nvSpPr>
        <p:spPr>
          <a:xfrm>
            <a:off x="2090250" y="443850"/>
            <a:ext cx="4963500" cy="11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-US" sz="4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Materials</a:t>
            </a:r>
            <a:endParaRPr b="1" i="0" sz="4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58"/>
          <p:cNvSpPr txBox="1"/>
          <p:nvPr/>
        </p:nvSpPr>
        <p:spPr>
          <a:xfrm>
            <a:off x="640975" y="1636050"/>
            <a:ext cx="7170900" cy="14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Repo:</a:t>
            </a:r>
            <a:b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https://github.com/rjfreaks/Student-Grade-Prediction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5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09" name="Google Shape;409;p59"/>
          <p:cNvSpPr txBox="1"/>
          <p:nvPr/>
        </p:nvSpPr>
        <p:spPr>
          <a:xfrm>
            <a:off x="609000" y="1431400"/>
            <a:ext cx="7926000" cy="3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Data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There are 2 missing entries in the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Mjob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column.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 Variables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Columns like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sex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been encoded for model training.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Info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dataset doesn’t include details on extracurricular activities or parental involvement beyond education.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59"/>
          <p:cNvSpPr txBox="1"/>
          <p:nvPr/>
        </p:nvSpPr>
        <p:spPr>
          <a:xfrm>
            <a:off x="2417100" y="355375"/>
            <a:ext cx="4309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Notes</a:t>
            </a:r>
            <a:endParaRPr b="1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0"/>
          <p:cNvSpPr txBox="1"/>
          <p:nvPr/>
        </p:nvSpPr>
        <p:spPr>
          <a:xfrm>
            <a:off x="59100" y="1372650"/>
            <a:ext cx="9750000" cy="48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Family and Education:</a:t>
            </a:r>
            <a:endParaRPr b="1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(</a:t>
            </a:r>
            <a:r>
              <a:rPr b="1" i="0" lang="en-US" sz="17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Type of school (GP or MS).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Mother’s Education (</a:t>
            </a:r>
            <a:r>
              <a:rPr b="1" i="0" lang="en-US" sz="17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Medu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Mother’s education level (0-4 scale).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Father’s Education (</a:t>
            </a:r>
            <a:r>
              <a:rPr b="1" i="0" lang="en-US" sz="17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Fedu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Father’s education level (0-4 scale).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Family Size (</a:t>
            </a:r>
            <a:r>
              <a:rPr b="1" i="0" lang="en-US" sz="17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famsize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Size of the family (GT3 or LE3).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Parent’s Marital Status (</a:t>
            </a:r>
            <a:r>
              <a:rPr b="1" i="0" lang="en-US" sz="17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Pstatus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Parent’s marital status (T for together, A for separated).</a:t>
            </a:r>
            <a:b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Involvement and Time Management:</a:t>
            </a:r>
            <a:endParaRPr b="1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Travel Time (</a:t>
            </a:r>
            <a:r>
              <a:rPr b="1" i="0" lang="en-US" sz="17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traveltime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Time taken to travel to school (1-4 scale).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Time (</a:t>
            </a:r>
            <a:r>
              <a:rPr b="1" i="0" lang="en-US" sz="17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studytime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Weekly study time (1-4 scale).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Failures (</a:t>
            </a:r>
            <a:r>
              <a:rPr b="1" i="0" lang="en-US" sz="17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failures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Number of past class failures (0-3 scale).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Absences (</a:t>
            </a:r>
            <a:r>
              <a:rPr b="1" i="0" lang="en-US" sz="17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absences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Number of school absences.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Freetime (</a:t>
            </a:r>
            <a:r>
              <a:rPr b="1" i="0" lang="en-US" sz="17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freetime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Free time after school (1-5 scale).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Going Out (</a:t>
            </a:r>
            <a:r>
              <a:rPr b="1" i="0" lang="en-US" sz="17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goout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Going out with friends (1-5 scale).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60"/>
          <p:cNvSpPr txBox="1"/>
          <p:nvPr/>
        </p:nvSpPr>
        <p:spPr>
          <a:xfrm>
            <a:off x="1997700" y="388700"/>
            <a:ext cx="5148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List of Features</a:t>
            </a:r>
            <a:endParaRPr b="1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6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1"/>
          <p:cNvSpPr txBox="1"/>
          <p:nvPr/>
        </p:nvSpPr>
        <p:spPr>
          <a:xfrm>
            <a:off x="0" y="321950"/>
            <a:ext cx="9144000" cy="6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Behavioral and Engagement Information:</a:t>
            </a:r>
            <a:endParaRPr b="1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 (</a:t>
            </a:r>
            <a:r>
              <a:rPr b="1" i="0" lang="en-US" sz="17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Current health status (1-5 scale).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Access (</a:t>
            </a:r>
            <a:r>
              <a:rPr b="1" i="0" lang="en-US" sz="17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Whether the student has access to the internet at home (Yes/No).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Extracurricular Activities (</a:t>
            </a:r>
            <a:r>
              <a:rPr b="1" i="0" lang="en-US" sz="17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ecactivities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Whether the student participates in </a:t>
            </a:r>
            <a:b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extracurricular activities (Yes/No).</a:t>
            </a:r>
            <a:b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Socioeconomic Information:</a:t>
            </a:r>
            <a:endParaRPr b="1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Family Support (</a:t>
            </a:r>
            <a:r>
              <a:rPr b="1" i="0" lang="en-US" sz="17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Fsupport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Family educational support (1-5 scale).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Fees Paid (</a:t>
            </a:r>
            <a:r>
              <a:rPr b="1" i="0" lang="en-US" sz="17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feespaid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Whether school fees are paid (Yes/No).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Guardian (</a:t>
            </a:r>
            <a:r>
              <a:rPr b="1" i="0" lang="en-US" sz="17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guardian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Guardian type (mother, father, or other).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Mother’s Job (</a:t>
            </a:r>
            <a:r>
              <a:rPr b="1" i="0" lang="en-US" sz="17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Mjob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Mother’s job (e.g., at_home, health, teacher, etc.).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Father’s Job (</a:t>
            </a:r>
            <a:r>
              <a:rPr b="1" i="0" lang="en-US" sz="17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Fjob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Father’s job (e.g., at_home, health, teacher, etc.).</a:t>
            </a:r>
            <a:b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Performance-related Features:</a:t>
            </a:r>
            <a:endParaRPr b="1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Grades (</a:t>
            </a:r>
            <a:r>
              <a:rPr b="1" i="0" lang="en-US" sz="17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G1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First-term grades.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Grades (</a:t>
            </a:r>
            <a:r>
              <a:rPr b="1" i="0" lang="en-US" sz="17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G2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Second-term grades.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Grade (</a:t>
            </a:r>
            <a:r>
              <a:rPr b="1" i="0" lang="en-US" sz="17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G3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Target variable, the final grade.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to </a:t>
            </a:r>
            <a:r>
              <a:rPr b="1" i="0" lang="en-US" sz="17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3"/>
              </a:rPr>
              <a:t>Main Slide (Slide 15)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6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ctrTitle"/>
          </p:nvPr>
        </p:nvSpPr>
        <p:spPr>
          <a:xfrm>
            <a:off x="685800" y="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Executive Summary</a:t>
            </a:r>
            <a:endParaRPr b="1" sz="4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35"/>
          <p:cNvSpPr txBox="1"/>
          <p:nvPr>
            <p:ph idx="1" type="subTitle"/>
          </p:nvPr>
        </p:nvSpPr>
        <p:spPr>
          <a:xfrm>
            <a:off x="543150" y="1333150"/>
            <a:ext cx="8057700" cy="53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Problem: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of this project is to predict students' final grades (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G3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based on various attributes such as demographics, school-related information, and prior grades (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G1, G2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This prediction can help in identifying students who may need additional academic support.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At-Risk Students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Predicting grades helps find students who need extra support early.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Targeted Help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Schools can offer personalized help to improve performance.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Informed Decisions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model guides schools in making better decisions about resources and student engagement.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Performance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By understanding what impacts grades, schools can improve teaching and support strategies.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2"/>
          <p:cNvSpPr txBox="1"/>
          <p:nvPr/>
        </p:nvSpPr>
        <p:spPr>
          <a:xfrm>
            <a:off x="651150" y="1599950"/>
            <a:ext cx="7841700" cy="4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Type: Linear Regression</a:t>
            </a:r>
            <a:endParaRPr b="1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supervised machine learning model used for predicting a continuous outcome variable (in this case, the final grade </a:t>
            </a: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G3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It assumes a linear relationship between the input features and the target variable. The general form of the model is: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Y=β0+β1X1+β2X2+⋯+βnXn+ϵY=β0​+β1​X1​+β2​X2​+⋯+βn​Xn​+ϵ</a:t>
            </a:r>
            <a:b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Where: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YY is the target variable (final grade </a:t>
            </a:r>
            <a:r>
              <a:rPr b="0" i="0" lang="en-US" sz="1700" u="none" cap="none" strike="noStrike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G3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X1,X2,…,XnX1​,X2​,…,Xn​ are the features (e.g., study time, absences, parental education),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β0β0​ is the intercept (constant term),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β1,β2,…,βnβ1​,β2​,…,βn​ are the regression coefficients, and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○"/>
            </a:pP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ϵϵ is the error term.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2"/>
          <p:cNvSpPr txBox="1"/>
          <p:nvPr/>
        </p:nvSpPr>
        <p:spPr>
          <a:xfrm>
            <a:off x="196800" y="244100"/>
            <a:ext cx="8750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information about the model </a:t>
            </a:r>
            <a:br>
              <a:rPr b="1" i="0" lang="en-US" sz="3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(Technical Information)</a:t>
            </a:r>
            <a:endParaRPr b="1" i="0" sz="3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6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3"/>
          <p:cNvSpPr txBox="1"/>
          <p:nvPr/>
        </p:nvSpPr>
        <p:spPr>
          <a:xfrm>
            <a:off x="447300" y="371900"/>
            <a:ext cx="8249400" cy="57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Rationale for Choosing Linear Regression:</a:t>
            </a:r>
            <a:endParaRPr b="1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Linearity Assumption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model assumes that the relationship between the features and the target variable is linear. In our case, we hypothesize that variables like </a:t>
            </a: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studytime, absences, and parental education have linear relationships with the final grade (G3).</a:t>
            </a:r>
            <a:b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Interpretability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Linear Regression provides coefficients that quantify the relationship between each feature and the target variable. This allows us to interpret the model easily. For example, if the coefficien</a:t>
            </a: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for studytime is positive, it means that as study time increases, the final grade is expected to increase.</a:t>
            </a:r>
            <a:b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performance of the model is evaluated using metrics like 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Squared Error (MSE)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R-squared (R²)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MSE helps measure the average squared difference between predicted and actual values, while R² measures how well the model explains the variance in the target variable.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to </a:t>
            </a:r>
            <a:r>
              <a:rPr b="1" i="0" lang="en-US" sz="17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action="ppaction://hlinksldjump" r:id="rId3"/>
              </a:rPr>
              <a:t>Main Slide (Slide 16)</a:t>
            </a: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6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/>
        </p:nvSpPr>
        <p:spPr>
          <a:xfrm>
            <a:off x="1585500" y="463525"/>
            <a:ext cx="597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Plan Recap</a:t>
            </a:r>
            <a:endParaRPr b="1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43" name="Google Shape;243;p36"/>
          <p:cNvGraphicFramePr/>
          <p:nvPr/>
        </p:nvGraphicFramePr>
        <p:xfrm>
          <a:off x="526225" y="178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{36F6E294-3FDB-4C50-A805-E9BE35E1A558}</a:tableStyleId>
              </a:tblPr>
              <a:tblGrid>
                <a:gridCol w="2697175"/>
                <a:gridCol w="2697175"/>
                <a:gridCol w="2697175"/>
              </a:tblGrid>
              <a:tr h="80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Deliverable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Due Date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Status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0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&amp; EDA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03/25/25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274E13"/>
                          </a:solidFill>
                          <a:highlight>
                            <a:srgbClr val="B6D7A8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Complete</a:t>
                      </a:r>
                      <a:endParaRPr sz="2000" u="none" cap="none" strike="noStrike">
                        <a:solidFill>
                          <a:srgbClr val="274E13"/>
                        </a:solidFill>
                        <a:highlight>
                          <a:srgbClr val="B6D7A8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123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Methods, Findings &amp; Recommendations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04/01/25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274E13"/>
                          </a:solidFill>
                          <a:highlight>
                            <a:srgbClr val="B6D7A8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Complete</a:t>
                      </a:r>
                      <a:endParaRPr sz="2000" u="none" cap="none" strike="noStrike">
                        <a:solidFill>
                          <a:srgbClr val="BF9000"/>
                        </a:solidFill>
                        <a:highlight>
                          <a:srgbClr val="FFF2CC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BF9000"/>
                        </a:solidFill>
                        <a:highlight>
                          <a:srgbClr val="FFF2CC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800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Presentation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04/22/25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>
                          <a:solidFill>
                            <a:srgbClr val="274E13"/>
                          </a:solidFill>
                          <a:highlight>
                            <a:srgbClr val="B6D7A8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Complete</a:t>
                      </a:r>
                      <a:endParaRPr sz="2000">
                        <a:solidFill>
                          <a:srgbClr val="BF9000"/>
                        </a:solidFill>
                        <a:highlight>
                          <a:srgbClr val="FFF2CC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990000"/>
                        </a:solidFill>
                        <a:highlight>
                          <a:srgbClr val="F4CCCC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4" name="Google Shape;244;p3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/>
        </p:nvSpPr>
        <p:spPr>
          <a:xfrm>
            <a:off x="3693600" y="2890350"/>
            <a:ext cx="1756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US" sz="55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b="1" i="0" sz="55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3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/>
          <p:nvPr/>
        </p:nvSpPr>
        <p:spPr>
          <a:xfrm>
            <a:off x="3648150" y="200875"/>
            <a:ext cx="1847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b="1" i="0" sz="4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8"/>
          <p:cNvSpPr txBox="1"/>
          <p:nvPr/>
        </p:nvSpPr>
        <p:spPr>
          <a:xfrm>
            <a:off x="508350" y="1158600"/>
            <a:ext cx="8127300" cy="4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Details:</a:t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2000" u="none" cap="none" strike="noStrike">
                <a:solidFill>
                  <a:srgbClr val="31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 – “Student Grade Prediction” </a:t>
            </a:r>
            <a:br>
              <a:rPr b="0" i="0" lang="en-US" sz="2000" u="none" cap="none" strike="noStrike">
                <a:solidFill>
                  <a:srgbClr val="31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0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https://www.kaggle.com/datasets/dipam7/student-grade-prediction/data</a:t>
            </a:r>
            <a:br>
              <a:rPr b="0" i="0" lang="en-US" sz="2000" u="none" cap="none" strike="noStrike">
                <a:solidFill>
                  <a:srgbClr val="3131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Size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dataset consists of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395 students.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row includes features such as student demographics (e.g., age, family background), previous grades (G1, G2), and final grade (G3).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Period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particular academic year (2008)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Excluded Data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 additional external data (e.g., school curriculum changes, external academic resources) was included in this analysis.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/>
        </p:nvSpPr>
        <p:spPr>
          <a:xfrm>
            <a:off x="674250" y="1303125"/>
            <a:ext cx="77955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Sample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dataset is assumed to represent a full sample of students from the school or region, and it’s robust enough to predict grades.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Parental Education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education levels of parents (Medu and Fedu) are assumed to significantly impact student performance.</a:t>
            </a:r>
            <a:b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b="1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Attendance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Data on student attendance (e.g., absences) is considered a proxy for engagement and involvement in school.</a:t>
            </a:r>
            <a:endParaRPr b="1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39"/>
          <p:cNvSpPr txBox="1"/>
          <p:nvPr/>
        </p:nvSpPr>
        <p:spPr>
          <a:xfrm>
            <a:off x="2741550" y="296850"/>
            <a:ext cx="366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Assumptions</a:t>
            </a:r>
            <a:endParaRPr b="1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/>
        </p:nvSpPr>
        <p:spPr>
          <a:xfrm>
            <a:off x="576900" y="2382300"/>
            <a:ext cx="9144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US" sz="55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b="1" i="0" sz="55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4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/>
        </p:nvSpPr>
        <p:spPr>
          <a:xfrm>
            <a:off x="921300" y="223800"/>
            <a:ext cx="7301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of Final Grades</a:t>
            </a:r>
            <a:endParaRPr b="1" i="0" sz="4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41"/>
          <p:cNvSpPr txBox="1"/>
          <p:nvPr/>
        </p:nvSpPr>
        <p:spPr>
          <a:xfrm>
            <a:off x="140525" y="2164438"/>
            <a:ext cx="3261900" cy="28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Keynote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will predict middle-range grades more accurately, but predicting extreme grades (very low or very high) may be more challenging.</a:t>
            </a:r>
            <a:endParaRPr b="0" i="0" sz="2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41"/>
          <p:cNvSpPr txBox="1"/>
          <p:nvPr/>
        </p:nvSpPr>
        <p:spPr>
          <a:xfrm>
            <a:off x="1203900" y="953325"/>
            <a:ext cx="6736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❖"/>
            </a:pP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distribution of final grades (</a:t>
            </a:r>
            <a:r>
              <a:rPr b="0" i="0" lang="en-US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G3</a:t>
            </a:r>
            <a:r>
              <a:rPr b="0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shows that most students have grades clustered around the average of 10, with a few students performing exceptionally well or poorly.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8" name="Google Shape;278;p41" title="Unknown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2425" y="2164450"/>
            <a:ext cx="5436776" cy="433366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