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2">
  <p:sldMasterIdLst>
    <p:sldMasterId id="2147483648" r:id="rId1"/>
  </p:sldMasterIdLst>
  <p:notesMasterIdLst>
    <p:notesMasterId r:id="rId16"/>
  </p:notesMasterIdLst>
  <p:sldIdLst>
    <p:sldId id="269" r:id="rId2"/>
    <p:sldId id="268" r:id="rId3"/>
    <p:sldId id="257" r:id="rId4"/>
    <p:sldId id="270" r:id="rId5"/>
    <p:sldId id="271" r:id="rId6"/>
    <p:sldId id="272" r:id="rId7"/>
    <p:sldId id="273" r:id="rId8"/>
    <p:sldId id="274" r:id="rId9"/>
    <p:sldId id="275" r:id="rId10"/>
    <p:sldId id="260" r:id="rId11"/>
    <p:sldId id="262" r:id="rId12"/>
    <p:sldId id="276" r:id="rId13"/>
    <p:sldId id="277" r:id="rId14"/>
    <p:sldId id="266" r:id="rId15"/>
  </p:sldIdLst>
  <p:sldSz cx="12192000" cy="6858000"/>
  <p:notesSz cx="6858000" cy="9144000"/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66" d="100"/>
          <a:sy n="66" d="100"/>
        </p:scale>
        <p:origin x="-864" y="-96"/>
      </p:cViewPr>
      <p:guideLst>
        <p:guide orient="horz" pos="2160"/>
        <p:guide pos="38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5" cy="72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1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 typeface="Arial" panose="020B0604020202020204" pitchFamily="34" charset="0"/>
              <a:buNone/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8C6BA6E-6696-4F1B-91AF-97FEEE1C2C02}" type="datetime1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2017/11/3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2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2053" name="备注占位符 4"/>
          <p:cNvSpPr>
            <a:spLocks noGrp="1" noRot="1" noChangeAspect="1" noChangeArrowheads="1"/>
          </p:cNvSpPr>
          <p:nvPr/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单击此处编辑母版文本样式</a:t>
            </a:r>
          </a:p>
          <a:p>
            <a:pPr marL="0" marR="0" lvl="0" indent="0" algn="l" defTabSz="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第二级</a:t>
            </a:r>
          </a:p>
          <a:p>
            <a:pPr marL="0" marR="0" lvl="0" indent="0" algn="l" defTabSz="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第三级</a:t>
            </a:r>
          </a:p>
          <a:p>
            <a:pPr marL="0" marR="0" lvl="0" indent="0" algn="l" defTabSz="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第四级</a:t>
            </a:r>
          </a:p>
          <a:p>
            <a:pPr marL="0" marR="0" lvl="0" indent="0" algn="l" defTabSz="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第五级</a:t>
            </a:r>
          </a:p>
        </p:txBody>
      </p:sp>
      <p:sp>
        <p:nvSpPr>
          <p:cNvPr id="2054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5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buFont typeface="Arial" panose="020B0604020202020204" pitchFamily="34" charset="0"/>
              <a:buNone/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1C337F9-7905-42D5-A4A0-CF02EE6392E1}" type="slidenum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50243198"/>
      </p:ext>
    </p:extLst>
  </p:cSld>
  <p:clrMap bg1="lt1" tx1="dk1" bg2="lt2" tx2="dk2" accent1="accent1" accent2="accent2" accent3="accent3" accent4="accent4" accent5="accent5" accent6="accent6" hlink="hlink" folHlink="folHlink"/>
  <p:hf sldNum="0"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148" name="日期占位符 3"/>
          <p:cNvSpPr txBox="1">
            <a:spLocks noGrp="1"/>
          </p:cNvSpPr>
          <p:nvPr>
            <p:ph type="dt" sz="half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algn="r" eaLnBrk="1" hangingPunct="1">
              <a:buChar char="•"/>
            </a:pPr>
            <a:fld id="{BB962C8B-B14F-4D97-AF65-F5344CB8AC3E}" type="datetime1">
              <a:rPr lang="zh-CN" altLang="en-US" dirty="0"/>
              <a:t>2017/11/3</a:t>
            </a:fld>
            <a:endParaRPr lang="zh-CN" altLang="en-US" sz="1200" dirty="0"/>
          </a:p>
        </p:txBody>
      </p:sp>
      <p:sp>
        <p:nvSpPr>
          <p:cNvPr id="6149" name="灯片编号占位符 4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buChar char="•"/>
            </a:pPr>
            <a:fld id="{9A0DB2DC-4C9A-4742-B13C-FB6460FD3503}" type="slidenum">
              <a:rPr lang="zh-CN" altLang="en-US" dirty="0"/>
              <a:t>2</a:t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5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18436" name="日期占位符 3"/>
          <p:cNvSpPr txBox="1">
            <a:spLocks noGrp="1"/>
          </p:cNvSpPr>
          <p:nvPr>
            <p:ph type="dt" sz="half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algn="r" eaLnBrk="1" hangingPunct="1">
              <a:buChar char="•"/>
            </a:pPr>
            <a:fld id="{BB962C8B-B14F-4D97-AF65-F5344CB8AC3E}" type="datetime1">
              <a:rPr lang="zh-CN" altLang="en-US" dirty="0"/>
              <a:t>2017/11/3</a:t>
            </a:fld>
            <a:endParaRPr lang="zh-CN" altLang="en-US" sz="1200" dirty="0"/>
          </a:p>
        </p:txBody>
      </p:sp>
      <p:sp>
        <p:nvSpPr>
          <p:cNvPr id="18437" name="灯片编号占位符 4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buChar char="•"/>
            </a:pPr>
            <a:fld id="{9A0DB2DC-4C9A-4742-B13C-FB6460FD3503}" type="slidenum">
              <a:rPr lang="zh-CN" altLang="en-US" dirty="0"/>
              <a:t>11</a:t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5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18436" name="日期占位符 3"/>
          <p:cNvSpPr txBox="1">
            <a:spLocks noGrp="1"/>
          </p:cNvSpPr>
          <p:nvPr>
            <p:ph type="dt" sz="half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algn="r" eaLnBrk="1" hangingPunct="1">
              <a:buChar char="•"/>
            </a:pPr>
            <a:fld id="{BB962C8B-B14F-4D97-AF65-F5344CB8AC3E}" type="datetime1">
              <a:rPr lang="zh-CN" altLang="en-US" dirty="0"/>
              <a:t>2017/11/3</a:t>
            </a:fld>
            <a:endParaRPr lang="zh-CN" altLang="en-US" sz="1200" dirty="0"/>
          </a:p>
        </p:txBody>
      </p:sp>
      <p:sp>
        <p:nvSpPr>
          <p:cNvPr id="18437" name="灯片编号占位符 4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buChar char="•"/>
            </a:pPr>
            <a:fld id="{9A0DB2DC-4C9A-4742-B13C-FB6460FD3503}" type="slidenum">
              <a:rPr lang="zh-CN" altLang="en-US" dirty="0"/>
              <a:t>12</a:t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5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18436" name="日期占位符 3"/>
          <p:cNvSpPr txBox="1">
            <a:spLocks noGrp="1"/>
          </p:cNvSpPr>
          <p:nvPr>
            <p:ph type="dt" sz="half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algn="r" eaLnBrk="1" hangingPunct="1">
              <a:buChar char="•"/>
            </a:pPr>
            <a:fld id="{BB962C8B-B14F-4D97-AF65-F5344CB8AC3E}" type="datetime1">
              <a:rPr lang="zh-CN" altLang="en-US" dirty="0"/>
              <a:t>2017/11/3</a:t>
            </a:fld>
            <a:endParaRPr lang="zh-CN" altLang="en-US" sz="1200" dirty="0"/>
          </a:p>
        </p:txBody>
      </p:sp>
      <p:sp>
        <p:nvSpPr>
          <p:cNvPr id="18437" name="灯片编号占位符 4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buChar char="•"/>
            </a:pPr>
            <a:fld id="{9A0DB2DC-4C9A-4742-B13C-FB6460FD3503}" type="slidenum">
              <a:rPr lang="zh-CN" altLang="en-US" dirty="0"/>
              <a:t>13</a:t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26628" name="日期占位符 3"/>
          <p:cNvSpPr txBox="1">
            <a:spLocks noGrp="1"/>
          </p:cNvSpPr>
          <p:nvPr>
            <p:ph type="dt" sz="half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algn="r" eaLnBrk="1" hangingPunct="1">
              <a:buChar char="•"/>
            </a:pPr>
            <a:fld id="{BB962C8B-B14F-4D97-AF65-F5344CB8AC3E}" type="datetime1">
              <a:rPr lang="zh-CN" altLang="en-US" dirty="0"/>
              <a:t>2017/11/3</a:t>
            </a:fld>
            <a:endParaRPr lang="zh-CN" altLang="en-US" sz="1200" dirty="0"/>
          </a:p>
        </p:txBody>
      </p:sp>
      <p:sp>
        <p:nvSpPr>
          <p:cNvPr id="26629" name="灯片编号占位符 4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buChar char="•"/>
            </a:pPr>
            <a:fld id="{9A0DB2DC-4C9A-4742-B13C-FB6460FD3503}" type="slidenum">
              <a:rPr lang="zh-CN" altLang="en-US" dirty="0"/>
              <a:t>14</a:t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5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8196" name="日期占位符 3"/>
          <p:cNvSpPr txBox="1">
            <a:spLocks noGrp="1"/>
          </p:cNvSpPr>
          <p:nvPr>
            <p:ph type="dt" sz="half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algn="r" eaLnBrk="1" hangingPunct="1">
              <a:buChar char="•"/>
            </a:pPr>
            <a:fld id="{BB962C8B-B14F-4D97-AF65-F5344CB8AC3E}" type="datetime1">
              <a:rPr lang="zh-CN" altLang="en-US" dirty="0"/>
              <a:t>2017/11/3</a:t>
            </a:fld>
            <a:endParaRPr lang="zh-CN" altLang="en-US" sz="1200" dirty="0"/>
          </a:p>
        </p:txBody>
      </p:sp>
      <p:sp>
        <p:nvSpPr>
          <p:cNvPr id="8197" name="灯片编号占位符 4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buChar char="•"/>
            </a:pPr>
            <a:fld id="{9A0DB2DC-4C9A-4742-B13C-FB6460FD3503}" type="slidenum">
              <a:rPr lang="zh-CN" altLang="en-US" dirty="0"/>
              <a:t>3</a:t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5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8196" name="日期占位符 3"/>
          <p:cNvSpPr txBox="1">
            <a:spLocks noGrp="1"/>
          </p:cNvSpPr>
          <p:nvPr>
            <p:ph type="dt" sz="half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algn="r" eaLnBrk="1" hangingPunct="1">
              <a:buChar char="•"/>
            </a:pPr>
            <a:fld id="{BB962C8B-B14F-4D97-AF65-F5344CB8AC3E}" type="datetime1">
              <a:rPr lang="zh-CN" altLang="en-US" dirty="0"/>
              <a:t>2017/11/3</a:t>
            </a:fld>
            <a:endParaRPr lang="zh-CN" altLang="en-US" sz="1200" dirty="0"/>
          </a:p>
        </p:txBody>
      </p:sp>
      <p:sp>
        <p:nvSpPr>
          <p:cNvPr id="8197" name="灯片编号占位符 4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buChar char="•"/>
            </a:pPr>
            <a:fld id="{9A0DB2DC-4C9A-4742-B13C-FB6460FD3503}" type="slidenum">
              <a:rPr lang="zh-CN" altLang="en-US" dirty="0"/>
              <a:t>4</a:t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5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8196" name="日期占位符 3"/>
          <p:cNvSpPr txBox="1">
            <a:spLocks noGrp="1"/>
          </p:cNvSpPr>
          <p:nvPr>
            <p:ph type="dt" sz="half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algn="r" eaLnBrk="1" hangingPunct="1">
              <a:buChar char="•"/>
            </a:pPr>
            <a:fld id="{BB962C8B-B14F-4D97-AF65-F5344CB8AC3E}" type="datetime1">
              <a:rPr lang="zh-CN" altLang="en-US" dirty="0"/>
              <a:t>2017/11/3</a:t>
            </a:fld>
            <a:endParaRPr lang="zh-CN" altLang="en-US" sz="1200" dirty="0"/>
          </a:p>
        </p:txBody>
      </p:sp>
      <p:sp>
        <p:nvSpPr>
          <p:cNvPr id="8197" name="灯片编号占位符 4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buChar char="•"/>
            </a:pPr>
            <a:fld id="{9A0DB2DC-4C9A-4742-B13C-FB6460FD3503}" type="slidenum">
              <a:rPr lang="zh-CN" altLang="en-US" dirty="0"/>
              <a:t>5</a:t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5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8196" name="日期占位符 3"/>
          <p:cNvSpPr txBox="1">
            <a:spLocks noGrp="1"/>
          </p:cNvSpPr>
          <p:nvPr>
            <p:ph type="dt" sz="half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algn="r" eaLnBrk="1" hangingPunct="1">
              <a:buChar char="•"/>
            </a:pPr>
            <a:fld id="{BB962C8B-B14F-4D97-AF65-F5344CB8AC3E}" type="datetime1">
              <a:rPr lang="zh-CN" altLang="en-US" dirty="0"/>
              <a:t>2017/11/3</a:t>
            </a:fld>
            <a:endParaRPr lang="zh-CN" altLang="en-US" sz="1200" dirty="0"/>
          </a:p>
        </p:txBody>
      </p:sp>
      <p:sp>
        <p:nvSpPr>
          <p:cNvPr id="8197" name="灯片编号占位符 4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buChar char="•"/>
            </a:pPr>
            <a:fld id="{9A0DB2DC-4C9A-4742-B13C-FB6460FD3503}" type="slidenum">
              <a:rPr lang="zh-CN" altLang="en-US" dirty="0"/>
              <a:t>6</a:t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5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8196" name="日期占位符 3"/>
          <p:cNvSpPr txBox="1">
            <a:spLocks noGrp="1"/>
          </p:cNvSpPr>
          <p:nvPr>
            <p:ph type="dt" sz="half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algn="r" eaLnBrk="1" hangingPunct="1">
              <a:buChar char="•"/>
            </a:pPr>
            <a:fld id="{BB962C8B-B14F-4D97-AF65-F5344CB8AC3E}" type="datetime1">
              <a:rPr lang="zh-CN" altLang="en-US" dirty="0"/>
              <a:t>2017/11/3</a:t>
            </a:fld>
            <a:endParaRPr lang="zh-CN" altLang="en-US" sz="1200" dirty="0"/>
          </a:p>
        </p:txBody>
      </p:sp>
      <p:sp>
        <p:nvSpPr>
          <p:cNvPr id="8197" name="灯片编号占位符 4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buChar char="•"/>
            </a:pPr>
            <a:fld id="{9A0DB2DC-4C9A-4742-B13C-FB6460FD3503}" type="slidenum">
              <a:rPr lang="zh-CN" altLang="en-US" dirty="0"/>
              <a:t>7</a:t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5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8196" name="日期占位符 3"/>
          <p:cNvSpPr txBox="1">
            <a:spLocks noGrp="1"/>
          </p:cNvSpPr>
          <p:nvPr>
            <p:ph type="dt" sz="half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algn="r" eaLnBrk="1" hangingPunct="1">
              <a:buChar char="•"/>
            </a:pPr>
            <a:fld id="{BB962C8B-B14F-4D97-AF65-F5344CB8AC3E}" type="datetime1">
              <a:rPr lang="zh-CN" altLang="en-US" dirty="0"/>
              <a:t>2017/11/3</a:t>
            </a:fld>
            <a:endParaRPr lang="zh-CN" altLang="en-US" sz="1200" dirty="0"/>
          </a:p>
        </p:txBody>
      </p:sp>
      <p:sp>
        <p:nvSpPr>
          <p:cNvPr id="8197" name="灯片编号占位符 4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buChar char="•"/>
            </a:pPr>
            <a:fld id="{9A0DB2DC-4C9A-4742-B13C-FB6460FD3503}" type="slidenum">
              <a:rPr lang="zh-CN" altLang="en-US" dirty="0"/>
              <a:t>8</a:t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5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8196" name="日期占位符 3"/>
          <p:cNvSpPr txBox="1">
            <a:spLocks noGrp="1"/>
          </p:cNvSpPr>
          <p:nvPr>
            <p:ph type="dt" sz="half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algn="r" eaLnBrk="1" hangingPunct="1">
              <a:buChar char="•"/>
            </a:pPr>
            <a:fld id="{BB962C8B-B14F-4D97-AF65-F5344CB8AC3E}" type="datetime1">
              <a:rPr lang="zh-CN" altLang="en-US" dirty="0"/>
              <a:t>2017/11/3</a:t>
            </a:fld>
            <a:endParaRPr lang="zh-CN" altLang="en-US" sz="1200" dirty="0"/>
          </a:p>
        </p:txBody>
      </p:sp>
      <p:sp>
        <p:nvSpPr>
          <p:cNvPr id="8197" name="灯片编号占位符 4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buChar char="•"/>
            </a:pPr>
            <a:fld id="{9A0DB2DC-4C9A-4742-B13C-FB6460FD3503}" type="slidenum">
              <a:rPr lang="zh-CN" altLang="en-US" dirty="0"/>
              <a:t>9</a:t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14340" name="日期占位符 3"/>
          <p:cNvSpPr txBox="1">
            <a:spLocks noGrp="1"/>
          </p:cNvSpPr>
          <p:nvPr>
            <p:ph type="dt" sz="half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algn="r" eaLnBrk="1" hangingPunct="1">
              <a:buChar char="•"/>
            </a:pPr>
            <a:fld id="{BB962C8B-B14F-4D97-AF65-F5344CB8AC3E}" type="datetime1">
              <a:rPr lang="zh-CN" altLang="en-US" dirty="0"/>
              <a:t>2017/11/3</a:t>
            </a:fld>
            <a:endParaRPr lang="zh-CN" altLang="en-US" sz="1200" dirty="0"/>
          </a:p>
        </p:txBody>
      </p:sp>
      <p:sp>
        <p:nvSpPr>
          <p:cNvPr id="14341" name="灯片编号占位符 4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buChar char="•"/>
            </a:pPr>
            <a:fld id="{9A0DB2DC-4C9A-4742-B13C-FB6460FD3503}" type="slidenum">
              <a:rPr lang="zh-CN" altLang="en-US" dirty="0"/>
              <a:t>10</a:t>
            </a:fld>
            <a:endParaRPr lang="zh-CN" altLang="en-US" sz="1200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2C714A09-A7BE-4B30-8D3E-ADA3FEF1DDB4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2017/11/3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20F1FF03-69A1-4FF7-A9A6-A9DA86F8D45F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slow" advTm="3000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2C714A09-A7BE-4B30-8D3E-ADA3FEF1DDB4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2017/11/3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20F1FF03-69A1-4FF7-A9A6-A9DA86F8D45F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slow" advTm="3000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2C714A09-A7BE-4B30-8D3E-ADA3FEF1DDB4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2017/11/3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20F1FF03-69A1-4FF7-A9A6-A9DA86F8D45F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slow" advTm="3000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2C714A09-A7BE-4B30-8D3E-ADA3FEF1DDB4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2017/11/3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20F1FF03-69A1-4FF7-A9A6-A9DA86F8D45F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slow" advTm="3000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2C714A09-A7BE-4B30-8D3E-ADA3FEF1DDB4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2017/11/3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20F1FF03-69A1-4FF7-A9A6-A9DA86F8D45F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slow" advTm="3000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2C714A09-A7BE-4B30-8D3E-ADA3FEF1DDB4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2017/11/3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20F1FF03-69A1-4FF7-A9A6-A9DA86F8D45F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slow" advTm="3000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2C714A09-A7BE-4B30-8D3E-ADA3FEF1DDB4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2017/11/3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20F1FF03-69A1-4FF7-A9A6-A9DA86F8D45F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slow" advTm="3000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2C714A09-A7BE-4B30-8D3E-ADA3FEF1DDB4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2017/11/3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20F1FF03-69A1-4FF7-A9A6-A9DA86F8D45F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slow" advTm="3000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2C714A09-A7BE-4B30-8D3E-ADA3FEF1DDB4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2017/11/3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20F1FF03-69A1-4FF7-A9A6-A9DA86F8D45F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slow" advTm="3000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2C714A09-A7BE-4B30-8D3E-ADA3FEF1DDB4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2017/11/3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20F1FF03-69A1-4FF7-A9A6-A9DA86F8D45F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slow" advTm="3000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Calibri" panose="020F050202020403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2C714A09-A7BE-4B30-8D3E-ADA3FEF1DDB4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2017/11/3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20F1FF03-69A1-4FF7-A9A6-A9DA86F8D45F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slow" advTm="3000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zh-CN" dirty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zh-CN" dirty="0"/>
              <a:t>单击此处编辑母版文本样式</a:t>
            </a:r>
          </a:p>
          <a:p>
            <a:pPr lvl="1"/>
            <a:r>
              <a:rPr lang="zh-CN" altLang="zh-CN" dirty="0"/>
              <a:t>第二级</a:t>
            </a:r>
          </a:p>
          <a:p>
            <a:pPr lvl="2"/>
            <a:r>
              <a:rPr lang="zh-CN" altLang="zh-CN" dirty="0"/>
              <a:t>第三级</a:t>
            </a:r>
          </a:p>
          <a:p>
            <a:pPr lvl="3"/>
            <a:r>
              <a:rPr lang="zh-CN" altLang="zh-CN" dirty="0"/>
              <a:t>第四级</a:t>
            </a:r>
          </a:p>
          <a:p>
            <a:pPr lvl="4"/>
            <a:r>
              <a:rPr lang="zh-CN" altLang="zh-CN" dirty="0"/>
              <a:t>第五级</a:t>
            </a:r>
          </a:p>
        </p:txBody>
      </p:sp>
      <p:sp>
        <p:nvSpPr>
          <p:cNvPr id="102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2C714A09-A7BE-4B30-8D3E-ADA3FEF1DDB4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2017/11/3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20F1FF03-69A1-4FF7-A9A6-A9DA86F8D45F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 advTm="3000">
    <p:fade/>
  </p:transition>
  <p:hf sldNum="0" hdr="0" ftr="0"/>
  <p:txStyles>
    <p:titleStyle>
      <a:lvl1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 Light" panose="020F0302020204030204" pitchFamily="34" charset="0"/>
        </a:defRPr>
      </a:lvl1pPr>
      <a:lvl2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2pPr>
      <a:lvl3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3pPr>
      <a:lvl4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4pPr>
      <a:lvl5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5pPr>
      <a:lvl6pPr marL="13716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6pPr>
      <a:lvl7pPr marL="18288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7pPr>
      <a:lvl8pPr marL="22860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8pPr>
      <a:lvl9pPr marL="27432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2C714A09-A7BE-4B30-8D3E-ADA3FEF1DDB4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2017/11/3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01484" y="2077998"/>
            <a:ext cx="11596916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b="1" cap="all" dirty="0" smtClean="0"/>
              <a:t>         </a:t>
            </a:r>
            <a:r>
              <a:rPr lang="zh-CN" altLang="zh-CN" sz="6600" b="1" cap="all" dirty="0" smtClean="0"/>
              <a:t>项目开发计划</a:t>
            </a:r>
            <a:endParaRPr lang="en-US" altLang="zh-CN" sz="6600" b="1" cap="all" dirty="0" smtClean="0"/>
          </a:p>
          <a:p>
            <a:r>
              <a:rPr lang="en-US" altLang="zh-CN" sz="4000" b="1" cap="all" dirty="0"/>
              <a:t> </a:t>
            </a:r>
            <a:r>
              <a:rPr lang="en-US" altLang="zh-CN" sz="4000" b="1" cap="all" dirty="0" smtClean="0"/>
              <a:t>                         ——</a:t>
            </a:r>
            <a:r>
              <a:rPr lang="zh-CN" altLang="zh-CN" sz="4000" dirty="0"/>
              <a:t>软件工程教学学习交流网站</a:t>
            </a:r>
            <a:endParaRPr lang="zh-CN" altLang="zh-CN" sz="4000" b="1" cap="all" dirty="0"/>
          </a:p>
        </p:txBody>
      </p:sp>
      <p:pic>
        <p:nvPicPr>
          <p:cNvPr id="6" name="Picture 2" descr="C:\Users\admin\Desktop\srs\logo透明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5134" y="-802604"/>
            <a:ext cx="3063441" cy="3063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6818125"/>
      </p:ext>
    </p:extLst>
  </p:cSld>
  <p:clrMapOvr>
    <a:masterClrMapping/>
  </p:clrMapOvr>
  <p:transition spd="slow" advTm="3000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圆角矩形 3"/>
          <p:cNvSpPr/>
          <p:nvPr/>
        </p:nvSpPr>
        <p:spPr>
          <a:xfrm>
            <a:off x="1479550" y="869950"/>
            <a:ext cx="9174163" cy="914400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FFFFFF">
                <a:alpha val="38823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zh-CN" altLang="zh-CN" sz="18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13315" name="文本框 4"/>
          <p:cNvSpPr/>
          <p:nvPr/>
        </p:nvSpPr>
        <p:spPr>
          <a:xfrm>
            <a:off x="3571875" y="1004888"/>
            <a:ext cx="4991100" cy="7016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Roboto Th" pitchFamily="2" charset="0"/>
              </a:rPr>
              <a:t>支持条件</a:t>
            </a:r>
            <a:r>
              <a:rPr lang="en-US" altLang="zh-CN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Roboto Th" pitchFamily="2" charset="0"/>
              </a:rPr>
              <a:t> </a:t>
            </a:r>
            <a:endParaRPr lang="en-US" altLang="zh-CN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Roboto Th" pitchFamily="2" charset="0"/>
            </a:endParaRPr>
          </a:p>
        </p:txBody>
      </p:sp>
      <p:sp>
        <p:nvSpPr>
          <p:cNvPr id="13317" name="六边形 8"/>
          <p:cNvSpPr/>
          <p:nvPr/>
        </p:nvSpPr>
        <p:spPr>
          <a:xfrm>
            <a:off x="7453313" y="2476500"/>
            <a:ext cx="3714750" cy="3203575"/>
          </a:xfrm>
          <a:prstGeom prst="hexagon">
            <a:avLst>
              <a:gd name="adj" fmla="val 24989"/>
              <a:gd name="vf" fmla="val 115470"/>
            </a:avLst>
          </a:prstGeom>
          <a:noFill/>
          <a:ln w="12700" cap="flat" cmpd="sng">
            <a:solidFill>
              <a:srgbClr val="FFFFFF">
                <a:alpha val="34901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zh-CN" altLang="zh-CN" sz="18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13318" name="六边形 9"/>
          <p:cNvSpPr/>
          <p:nvPr/>
        </p:nvSpPr>
        <p:spPr>
          <a:xfrm>
            <a:off x="1004888" y="2476500"/>
            <a:ext cx="3714750" cy="3203575"/>
          </a:xfrm>
          <a:prstGeom prst="hexagon">
            <a:avLst>
              <a:gd name="adj" fmla="val 24989"/>
              <a:gd name="vf" fmla="val 115470"/>
            </a:avLst>
          </a:prstGeom>
          <a:noFill/>
          <a:ln w="12700" cap="flat" cmpd="sng">
            <a:solidFill>
              <a:srgbClr val="FFFFFF">
                <a:alpha val="34901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zh-CN" altLang="zh-CN" sz="18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13319" name="文本框 10"/>
          <p:cNvSpPr/>
          <p:nvPr/>
        </p:nvSpPr>
        <p:spPr>
          <a:xfrm>
            <a:off x="1479550" y="2861309"/>
            <a:ext cx="2558596" cy="34163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</a:lstStyle>
          <a:p>
            <a:pPr marL="457200" lvl="1" indent="0">
              <a:buNone/>
            </a:pPr>
            <a:r>
              <a:rPr lang="zh-CN" altLang="zh-CN" sz="1800" b="1" dirty="0">
                <a:solidFill>
                  <a:schemeClr val="bg1"/>
                </a:solidFill>
              </a:rPr>
              <a:t>计算机系统支持</a:t>
            </a:r>
          </a:p>
        </p:txBody>
      </p:sp>
      <p:sp>
        <p:nvSpPr>
          <p:cNvPr id="13320" name="文本框 11"/>
          <p:cNvSpPr/>
          <p:nvPr/>
        </p:nvSpPr>
        <p:spPr>
          <a:xfrm>
            <a:off x="1800792" y="3397249"/>
            <a:ext cx="2237354" cy="2010807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</a:lstStyle>
          <a:p>
            <a:pPr marL="0" indent="0">
              <a:buNone/>
            </a:pPr>
            <a:r>
              <a:rPr lang="zh-CN" altLang="zh-CN" sz="2000" dirty="0">
                <a:solidFill>
                  <a:schemeClr val="bg1"/>
                </a:solidFill>
              </a:rPr>
              <a:t>系统：</a:t>
            </a:r>
            <a:r>
              <a:rPr lang="en-US" altLang="zh-CN" sz="2000" dirty="0">
                <a:solidFill>
                  <a:schemeClr val="bg1"/>
                </a:solidFill>
              </a:rPr>
              <a:t>windows7</a:t>
            </a:r>
            <a:r>
              <a:rPr lang="zh-CN" altLang="zh-CN" sz="2000" dirty="0">
                <a:solidFill>
                  <a:schemeClr val="bg1"/>
                </a:solidFill>
              </a:rPr>
              <a:t>以上的系统</a:t>
            </a:r>
          </a:p>
          <a:p>
            <a:pPr marL="0" indent="0">
              <a:buNone/>
            </a:pPr>
            <a:r>
              <a:rPr lang="zh-CN" altLang="zh-CN" sz="2000" dirty="0" smtClean="0">
                <a:solidFill>
                  <a:schemeClr val="bg1"/>
                </a:solidFill>
              </a:rPr>
              <a:t>浏览器</a:t>
            </a:r>
            <a:r>
              <a:rPr lang="zh-CN" altLang="zh-CN" sz="2000" dirty="0">
                <a:solidFill>
                  <a:schemeClr val="bg1"/>
                </a:solidFill>
              </a:rPr>
              <a:t>：</a:t>
            </a:r>
            <a:r>
              <a:rPr lang="en-US" altLang="zh-CN" sz="2000" dirty="0">
                <a:solidFill>
                  <a:schemeClr val="bg1"/>
                </a:solidFill>
              </a:rPr>
              <a:t>IE7.0</a:t>
            </a:r>
            <a:r>
              <a:rPr lang="zh-CN" altLang="zh-CN" sz="2000" dirty="0">
                <a:solidFill>
                  <a:schemeClr val="bg1"/>
                </a:solidFill>
              </a:rPr>
              <a:t>以上版本</a:t>
            </a:r>
          </a:p>
          <a:p>
            <a:pPr marL="0" indent="0">
              <a:buNone/>
            </a:pPr>
            <a:r>
              <a:rPr lang="zh-CN" altLang="zh-CN" sz="2000" dirty="0" smtClean="0">
                <a:solidFill>
                  <a:schemeClr val="bg1"/>
                </a:solidFill>
              </a:rPr>
              <a:t>开发</a:t>
            </a:r>
            <a:r>
              <a:rPr lang="zh-CN" altLang="zh-CN" sz="2000" dirty="0">
                <a:solidFill>
                  <a:schemeClr val="bg1"/>
                </a:solidFill>
              </a:rPr>
              <a:t>软件：</a:t>
            </a:r>
            <a:r>
              <a:rPr lang="en-US" altLang="zh-CN" sz="2000" dirty="0" err="1">
                <a:solidFill>
                  <a:schemeClr val="bg1"/>
                </a:solidFill>
              </a:rPr>
              <a:t>webstorm</a:t>
            </a:r>
            <a:endParaRPr lang="zh-CN" altLang="zh-CN" sz="2000" dirty="0">
              <a:solidFill>
                <a:schemeClr val="bg1"/>
              </a:solidFill>
            </a:endParaRPr>
          </a:p>
        </p:txBody>
      </p:sp>
      <p:sp>
        <p:nvSpPr>
          <p:cNvPr id="13321" name="文本框 12"/>
          <p:cNvSpPr/>
          <p:nvPr/>
        </p:nvSpPr>
        <p:spPr>
          <a:xfrm>
            <a:off x="8160884" y="2833609"/>
            <a:ext cx="2492829" cy="36933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</a:lstStyle>
          <a:p>
            <a:pPr mar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zh-CN" sz="1800" b="1" dirty="0">
                <a:solidFill>
                  <a:schemeClr val="bg1"/>
                </a:solidFill>
              </a:rPr>
              <a:t>需由用户承担的</a:t>
            </a:r>
            <a:r>
              <a:rPr lang="zh-CN" altLang="zh-CN" sz="1800" b="1" dirty="0" smtClean="0">
                <a:solidFill>
                  <a:schemeClr val="bg1"/>
                </a:solidFill>
              </a:rPr>
              <a:t>工作</a:t>
            </a:r>
            <a:endParaRPr lang="zh-CN" altLang="zh-CN" sz="1800" b="1" dirty="0">
              <a:solidFill>
                <a:schemeClr val="bg1"/>
              </a:solidFill>
            </a:endParaRPr>
          </a:p>
        </p:txBody>
      </p:sp>
      <p:sp>
        <p:nvSpPr>
          <p:cNvPr id="13322" name="文本框 13"/>
          <p:cNvSpPr/>
          <p:nvPr/>
        </p:nvSpPr>
        <p:spPr>
          <a:xfrm>
            <a:off x="7861527" y="3203847"/>
            <a:ext cx="3091542" cy="20313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</a:lstStyle>
          <a:p>
            <a:pPr marL="0" indent="0">
              <a:buNone/>
            </a:pPr>
            <a:r>
              <a:rPr lang="en-US" altLang="zh-CN" sz="2000" dirty="0" smtClean="0">
                <a:solidFill>
                  <a:schemeClr val="bg1"/>
                </a:solidFill>
              </a:rPr>
              <a:t>      </a:t>
            </a:r>
            <a:r>
              <a:rPr lang="zh-CN" altLang="zh-CN" sz="2000" dirty="0" smtClean="0">
                <a:solidFill>
                  <a:schemeClr val="bg1"/>
                </a:solidFill>
              </a:rPr>
              <a:t>在</a:t>
            </a:r>
            <a:r>
              <a:rPr lang="zh-CN" altLang="zh-CN" sz="2000" dirty="0">
                <a:solidFill>
                  <a:schemeClr val="bg1"/>
                </a:solidFill>
              </a:rPr>
              <a:t>前几周内用户需要提供所需开发软件的具体需求，中间几周需要用户提供所需更改软件的具体需求，最终阶段用户需要对产品及其各类文档进行审评。</a:t>
            </a:r>
          </a:p>
        </p:txBody>
      </p:sp>
      <p:pic>
        <p:nvPicPr>
          <p:cNvPr id="12" name="Picture 2" descr="C:\Users\admin\Desktop\srs\logo透明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5134" y="-802604"/>
            <a:ext cx="3063441" cy="3063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 advTm="3000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圆角矩形 3"/>
          <p:cNvSpPr/>
          <p:nvPr/>
        </p:nvSpPr>
        <p:spPr>
          <a:xfrm>
            <a:off x="1479550" y="869950"/>
            <a:ext cx="9174163" cy="914400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FFFFFF">
                <a:alpha val="38823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zh-CN" altLang="zh-CN" sz="18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17411" name="文本框 4"/>
          <p:cNvSpPr/>
          <p:nvPr/>
        </p:nvSpPr>
        <p:spPr>
          <a:xfrm>
            <a:off x="3571875" y="1004888"/>
            <a:ext cx="4991100" cy="707886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</a:lstStyle>
          <a:p>
            <a:pPr mar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zh-CN" sz="4000" b="1" dirty="0">
                <a:solidFill>
                  <a:schemeClr val="bg1"/>
                </a:solidFill>
              </a:rPr>
              <a:t>专题计划</a:t>
            </a:r>
            <a:r>
              <a:rPr lang="zh-CN" altLang="zh-CN" sz="4000" b="1" dirty="0" smtClean="0">
                <a:solidFill>
                  <a:schemeClr val="bg1"/>
                </a:solidFill>
              </a:rPr>
              <a:t>要点</a:t>
            </a:r>
            <a:endParaRPr lang="zh-CN" altLang="zh-CN" sz="4000" b="1" dirty="0">
              <a:solidFill>
                <a:schemeClr val="bg1"/>
              </a:solidFill>
            </a:endParaRPr>
          </a:p>
        </p:txBody>
      </p:sp>
      <p:sp>
        <p:nvSpPr>
          <p:cNvPr id="17412" name="圆角矩形 5"/>
          <p:cNvSpPr/>
          <p:nvPr/>
        </p:nvSpPr>
        <p:spPr>
          <a:xfrm>
            <a:off x="654050" y="2212975"/>
            <a:ext cx="10668000" cy="4173538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FFFFFF">
                <a:alpha val="34901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zh-CN" altLang="zh-CN" sz="18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54050" y="3033486"/>
            <a:ext cx="10668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 smtClean="0">
                <a:solidFill>
                  <a:schemeClr val="bg1"/>
                </a:solidFill>
              </a:rPr>
              <a:t>开发人员培训计划：对进行开发的软件有不熟练的地方，进行项目组员进行软件培训</a:t>
            </a:r>
          </a:p>
          <a:p>
            <a:r>
              <a:rPr lang="zh-CN" altLang="zh-CN" dirty="0" smtClean="0">
                <a:solidFill>
                  <a:schemeClr val="bg1"/>
                </a:solidFill>
              </a:rPr>
              <a:t>测试计划：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       </a:t>
            </a:r>
            <a:r>
              <a:rPr lang="zh-CN" altLang="zh-CN" dirty="0" smtClean="0">
                <a:solidFill>
                  <a:schemeClr val="bg1"/>
                </a:solidFill>
              </a:rPr>
              <a:t>单元测试：项目组的测试人员结合详细的计划，对单元模块开始进行测试。通过对设计文档的深入理解，从模块界面开始，对代码进行详细的单元测试。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       </a:t>
            </a:r>
            <a:r>
              <a:rPr lang="zh-CN" altLang="zh-CN" dirty="0" smtClean="0">
                <a:solidFill>
                  <a:schemeClr val="bg1"/>
                </a:solidFill>
              </a:rPr>
              <a:t>集成测试：系统完成模拟数据环境的试运行后，测试人员将进行细致的集成测试。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       </a:t>
            </a:r>
            <a:r>
              <a:rPr lang="zh-CN" altLang="zh-CN" dirty="0" smtClean="0">
                <a:solidFill>
                  <a:schemeClr val="bg1"/>
                </a:solidFill>
              </a:rPr>
              <a:t>系统测试：在项目小组完成全部的开发工作后，测试小组将认真细致的集成测试。</a:t>
            </a:r>
          </a:p>
          <a:p>
            <a:r>
              <a:rPr lang="zh-CN" altLang="zh-CN" dirty="0" smtClean="0">
                <a:solidFill>
                  <a:schemeClr val="bg1"/>
                </a:solidFill>
              </a:rPr>
              <a:t>用户培训计划：当用户对于产品运行有不理解或不会使用的情况，对用户进行培训</a:t>
            </a:r>
            <a:r>
              <a:rPr lang="zh-CN" altLang="en-US" dirty="0" smtClean="0">
                <a:solidFill>
                  <a:schemeClr val="bg1"/>
                </a:solidFill>
              </a:rPr>
              <a:t>。</a:t>
            </a:r>
            <a:endParaRPr lang="zh-CN" altLang="zh-CN" dirty="0" smtClean="0">
              <a:solidFill>
                <a:schemeClr val="bg1"/>
              </a:solidFill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slow" advTm="3000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圆角矩形 3"/>
          <p:cNvSpPr/>
          <p:nvPr/>
        </p:nvSpPr>
        <p:spPr>
          <a:xfrm>
            <a:off x="1479550" y="869950"/>
            <a:ext cx="9174163" cy="914400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FFFFFF">
                <a:alpha val="38823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zh-CN" altLang="zh-CN" sz="18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17411" name="文本框 4"/>
          <p:cNvSpPr/>
          <p:nvPr/>
        </p:nvSpPr>
        <p:spPr>
          <a:xfrm>
            <a:off x="3571875" y="1004888"/>
            <a:ext cx="4991100" cy="707886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</a:lstStyle>
          <a:p>
            <a:pPr mar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4000" b="1" dirty="0">
                <a:solidFill>
                  <a:schemeClr val="bg1"/>
                </a:solidFill>
              </a:rPr>
              <a:t>参考资料</a:t>
            </a:r>
            <a:endParaRPr lang="zh-CN" altLang="zh-CN" sz="4000" b="1" dirty="0">
              <a:solidFill>
                <a:schemeClr val="bg1"/>
              </a:solidFill>
            </a:endParaRPr>
          </a:p>
        </p:txBody>
      </p:sp>
      <p:sp>
        <p:nvSpPr>
          <p:cNvPr id="17412" name="圆角矩形 5"/>
          <p:cNvSpPr/>
          <p:nvPr/>
        </p:nvSpPr>
        <p:spPr>
          <a:xfrm>
            <a:off x="654050" y="2212975"/>
            <a:ext cx="10668000" cy="4173538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FFFFFF">
                <a:alpha val="34901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zh-CN" altLang="zh-CN" sz="18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54050" y="3033486"/>
            <a:ext cx="10668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>
                <a:solidFill>
                  <a:schemeClr val="bg1"/>
                </a:solidFill>
              </a:rPr>
              <a:t>《软件项目管理》原书第</a:t>
            </a:r>
            <a:r>
              <a:rPr lang="en-US" altLang="zh-CN" dirty="0">
                <a:solidFill>
                  <a:schemeClr val="bg1"/>
                </a:solidFill>
              </a:rPr>
              <a:t>5</a:t>
            </a:r>
            <a:r>
              <a:rPr lang="zh-CN" altLang="zh-CN" dirty="0">
                <a:solidFill>
                  <a:schemeClr val="bg1"/>
                </a:solidFill>
              </a:rPr>
              <a:t>版</a:t>
            </a:r>
            <a:r>
              <a:rPr lang="en-US" altLang="zh-CN" dirty="0">
                <a:solidFill>
                  <a:schemeClr val="bg1"/>
                </a:solidFill>
              </a:rPr>
              <a:t>  </a:t>
            </a:r>
            <a:r>
              <a:rPr lang="zh-CN" altLang="zh-CN" dirty="0">
                <a:solidFill>
                  <a:schemeClr val="bg1"/>
                </a:solidFill>
              </a:rPr>
              <a:t>作者：（美）</a:t>
            </a:r>
            <a:r>
              <a:rPr lang="en-US" altLang="zh-CN" dirty="0">
                <a:solidFill>
                  <a:schemeClr val="bg1"/>
                </a:solidFill>
              </a:rPr>
              <a:t>Bob Hughes Mike </a:t>
            </a:r>
            <a:r>
              <a:rPr lang="en-US" altLang="zh-CN" dirty="0" err="1">
                <a:solidFill>
                  <a:schemeClr val="bg1"/>
                </a:solidFill>
              </a:rPr>
              <a:t>Cotterell</a:t>
            </a:r>
            <a:r>
              <a:rPr lang="en-US" altLang="zh-CN" dirty="0">
                <a:solidFill>
                  <a:schemeClr val="bg1"/>
                </a:solidFill>
              </a:rPr>
              <a:t>  </a:t>
            </a:r>
            <a:r>
              <a:rPr lang="zh-CN" altLang="zh-CN" dirty="0">
                <a:solidFill>
                  <a:schemeClr val="bg1"/>
                </a:solidFill>
              </a:rPr>
              <a:t>廖彬山 周卫华译 机械工业出版社</a:t>
            </a:r>
          </a:p>
          <a:p>
            <a:r>
              <a:rPr lang="zh-CN" altLang="zh-CN" dirty="0">
                <a:solidFill>
                  <a:schemeClr val="bg1"/>
                </a:solidFill>
              </a:rPr>
              <a:t>《软件需求》第</a:t>
            </a:r>
            <a:r>
              <a:rPr lang="en-US" altLang="zh-CN" dirty="0">
                <a:solidFill>
                  <a:schemeClr val="bg1"/>
                </a:solidFill>
              </a:rPr>
              <a:t>2</a:t>
            </a:r>
            <a:r>
              <a:rPr lang="zh-CN" altLang="zh-CN" dirty="0">
                <a:solidFill>
                  <a:schemeClr val="bg1"/>
                </a:solidFill>
              </a:rPr>
              <a:t>版</a:t>
            </a:r>
            <a:r>
              <a:rPr lang="en-US" altLang="zh-CN" dirty="0">
                <a:solidFill>
                  <a:schemeClr val="bg1"/>
                </a:solidFill>
              </a:rPr>
              <a:t>  </a:t>
            </a:r>
            <a:r>
              <a:rPr lang="zh-CN" altLang="zh-CN" dirty="0">
                <a:solidFill>
                  <a:schemeClr val="bg1"/>
                </a:solidFill>
              </a:rPr>
              <a:t>（美）</a:t>
            </a:r>
            <a:r>
              <a:rPr lang="en-US" altLang="zh-CN" dirty="0">
                <a:solidFill>
                  <a:schemeClr val="bg1"/>
                </a:solidFill>
              </a:rPr>
              <a:t>Karl </a:t>
            </a:r>
            <a:r>
              <a:rPr lang="en-US" altLang="zh-CN" dirty="0" err="1">
                <a:solidFill>
                  <a:schemeClr val="bg1"/>
                </a:solidFill>
              </a:rPr>
              <a:t>E.Wiegers</a:t>
            </a:r>
            <a:r>
              <a:rPr lang="en-US" altLang="zh-CN" dirty="0">
                <a:solidFill>
                  <a:schemeClr val="bg1"/>
                </a:solidFill>
              </a:rPr>
              <a:t>  </a:t>
            </a:r>
            <a:r>
              <a:rPr lang="zh-CN" altLang="zh-CN" dirty="0">
                <a:solidFill>
                  <a:schemeClr val="bg1"/>
                </a:solidFill>
              </a:rPr>
              <a:t>刘伟琴 刘洪涛译</a:t>
            </a:r>
            <a:r>
              <a:rPr lang="en-US" altLang="zh-CN" dirty="0">
                <a:solidFill>
                  <a:schemeClr val="bg1"/>
                </a:solidFill>
              </a:rPr>
              <a:t>  </a:t>
            </a:r>
            <a:r>
              <a:rPr lang="zh-CN" altLang="zh-CN" dirty="0">
                <a:solidFill>
                  <a:schemeClr val="bg1"/>
                </a:solidFill>
              </a:rPr>
              <a:t>清华大学出版社</a:t>
            </a:r>
          </a:p>
          <a:p>
            <a:r>
              <a:rPr lang="zh-CN" altLang="zh-CN" dirty="0">
                <a:solidFill>
                  <a:schemeClr val="bg1"/>
                </a:solidFill>
              </a:rPr>
              <a:t>《中国软件项目开发标准</a:t>
            </a:r>
            <a:r>
              <a:rPr lang="en-US" altLang="zh-CN" dirty="0">
                <a:solidFill>
                  <a:schemeClr val="bg1"/>
                </a:solidFill>
              </a:rPr>
              <a:t>GB-8567--88</a:t>
            </a:r>
            <a:r>
              <a:rPr lang="zh-CN" altLang="zh-CN" dirty="0">
                <a:solidFill>
                  <a:schemeClr val="bg1"/>
                </a:solidFill>
              </a:rPr>
              <a:t>》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4053586"/>
      </p:ext>
    </p:extLst>
  </p:cSld>
  <p:clrMapOvr>
    <a:masterClrMapping/>
  </p:clrMapOvr>
  <p:transition spd="slow" advTm="3000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圆角矩形 3"/>
          <p:cNvSpPr/>
          <p:nvPr/>
        </p:nvSpPr>
        <p:spPr>
          <a:xfrm>
            <a:off x="1479550" y="869950"/>
            <a:ext cx="9174163" cy="914400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FFFFFF">
                <a:alpha val="38823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zh-CN" altLang="zh-CN" sz="18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17411" name="文本框 4"/>
          <p:cNvSpPr/>
          <p:nvPr/>
        </p:nvSpPr>
        <p:spPr>
          <a:xfrm>
            <a:off x="3571875" y="1004888"/>
            <a:ext cx="4991100" cy="707886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</a:lstStyle>
          <a:p>
            <a:pPr mar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4000" b="1" dirty="0" smtClean="0">
                <a:solidFill>
                  <a:schemeClr val="bg1"/>
                </a:solidFill>
              </a:rPr>
              <a:t>小组成员</a:t>
            </a:r>
            <a:endParaRPr lang="zh-CN" altLang="zh-CN" sz="4000" b="1" dirty="0">
              <a:solidFill>
                <a:schemeClr val="bg1"/>
              </a:solidFill>
            </a:endParaRPr>
          </a:p>
        </p:txBody>
      </p:sp>
      <p:sp>
        <p:nvSpPr>
          <p:cNvPr id="17412" name="圆角矩形 5"/>
          <p:cNvSpPr/>
          <p:nvPr/>
        </p:nvSpPr>
        <p:spPr>
          <a:xfrm>
            <a:off x="654050" y="2212975"/>
            <a:ext cx="10668000" cy="4173538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FFFFFF">
                <a:alpha val="34901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zh-CN" altLang="zh-CN" sz="18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54050" y="3033486"/>
            <a:ext cx="10668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</a:rPr>
              <a:t>陈启强：项目计划文档、制作</a:t>
            </a:r>
            <a:r>
              <a:rPr lang="en-US" altLang="zh-CN" sz="3200" dirty="0" err="1" smtClean="0">
                <a:solidFill>
                  <a:schemeClr val="bg1"/>
                </a:solidFill>
              </a:rPr>
              <a:t>ppt</a:t>
            </a:r>
            <a:r>
              <a:rPr lang="zh-CN" altLang="en-US" sz="3200" dirty="0" smtClean="0">
                <a:solidFill>
                  <a:schemeClr val="bg1"/>
                </a:solidFill>
              </a:rPr>
              <a:t>（</a:t>
            </a:r>
            <a:r>
              <a:rPr lang="en-US" altLang="zh-CN" sz="3200" dirty="0" smtClean="0">
                <a:solidFill>
                  <a:schemeClr val="bg1"/>
                </a:solidFill>
              </a:rPr>
              <a:t>28%</a:t>
            </a:r>
            <a:r>
              <a:rPr lang="zh-CN" altLang="en-US" sz="3200" dirty="0" smtClean="0">
                <a:solidFill>
                  <a:schemeClr val="bg1"/>
                </a:solidFill>
              </a:rPr>
              <a:t>）</a:t>
            </a:r>
            <a:endParaRPr lang="en-US" altLang="zh-CN" sz="3200" dirty="0" smtClean="0">
              <a:solidFill>
                <a:schemeClr val="bg1"/>
              </a:solidFill>
            </a:endParaRPr>
          </a:p>
          <a:p>
            <a:r>
              <a:rPr lang="zh-CN" altLang="en-US" sz="3200" dirty="0">
                <a:solidFill>
                  <a:schemeClr val="bg1"/>
                </a:solidFill>
              </a:rPr>
              <a:t>赵</a:t>
            </a:r>
            <a:r>
              <a:rPr lang="zh-CN" altLang="en-US" sz="3200" dirty="0" smtClean="0">
                <a:solidFill>
                  <a:schemeClr val="bg1"/>
                </a:solidFill>
              </a:rPr>
              <a:t>伟：可行性计划文档（</a:t>
            </a:r>
            <a:r>
              <a:rPr lang="en-US" altLang="zh-CN" sz="3200" dirty="0" smtClean="0">
                <a:solidFill>
                  <a:schemeClr val="bg1"/>
                </a:solidFill>
              </a:rPr>
              <a:t>27%</a:t>
            </a:r>
            <a:r>
              <a:rPr lang="zh-CN" altLang="en-US" sz="3200" dirty="0" smtClean="0">
                <a:solidFill>
                  <a:schemeClr val="bg1"/>
                </a:solidFill>
              </a:rPr>
              <a:t>）</a:t>
            </a:r>
            <a:endParaRPr lang="en-US" altLang="zh-CN" sz="3200" dirty="0" smtClean="0">
              <a:solidFill>
                <a:schemeClr val="bg1"/>
              </a:solidFill>
            </a:endParaRPr>
          </a:p>
          <a:p>
            <a:r>
              <a:rPr lang="zh-CN" altLang="en-US" sz="3200" dirty="0" smtClean="0">
                <a:solidFill>
                  <a:schemeClr val="bg1"/>
                </a:solidFill>
              </a:rPr>
              <a:t>李文杰：绘画</a:t>
            </a:r>
            <a:r>
              <a:rPr lang="en-US" altLang="zh-CN" sz="3200" dirty="0" err="1" smtClean="0">
                <a:solidFill>
                  <a:schemeClr val="bg1"/>
                </a:solidFill>
              </a:rPr>
              <a:t>gantt</a:t>
            </a:r>
            <a:r>
              <a:rPr lang="zh-CN" altLang="en-US" sz="3200" dirty="0" smtClean="0">
                <a:solidFill>
                  <a:schemeClr val="bg1"/>
                </a:solidFill>
              </a:rPr>
              <a:t>（</a:t>
            </a:r>
            <a:r>
              <a:rPr lang="en-US" altLang="zh-CN" sz="3200" dirty="0" smtClean="0">
                <a:solidFill>
                  <a:schemeClr val="bg1"/>
                </a:solidFill>
              </a:rPr>
              <a:t>25%</a:t>
            </a:r>
            <a:r>
              <a:rPr lang="zh-CN" altLang="en-US" sz="3200" dirty="0" smtClean="0">
                <a:solidFill>
                  <a:schemeClr val="bg1"/>
                </a:solidFill>
              </a:rPr>
              <a:t>）</a:t>
            </a:r>
            <a:endParaRPr lang="en-US" altLang="zh-CN" sz="3200" dirty="0" smtClean="0">
              <a:solidFill>
                <a:schemeClr val="bg1"/>
              </a:solidFill>
            </a:endParaRPr>
          </a:p>
          <a:p>
            <a:r>
              <a:rPr lang="zh-CN" altLang="en-US" sz="3200" dirty="0">
                <a:solidFill>
                  <a:schemeClr val="bg1"/>
                </a:solidFill>
              </a:rPr>
              <a:t>余泽</a:t>
            </a:r>
            <a:r>
              <a:rPr lang="zh-CN" altLang="en-US" sz="3200" dirty="0" smtClean="0">
                <a:solidFill>
                  <a:schemeClr val="bg1"/>
                </a:solidFill>
              </a:rPr>
              <a:t>伟：查找材料（</a:t>
            </a:r>
            <a:r>
              <a:rPr lang="en-US" altLang="zh-CN" sz="3200" dirty="0" smtClean="0">
                <a:solidFill>
                  <a:schemeClr val="bg1"/>
                </a:solidFill>
              </a:rPr>
              <a:t>20%</a:t>
            </a:r>
            <a:r>
              <a:rPr lang="zh-CN" altLang="en-US" sz="3200" dirty="0" smtClean="0">
                <a:solidFill>
                  <a:schemeClr val="bg1"/>
                </a:solidFill>
              </a:rPr>
              <a:t>）</a:t>
            </a:r>
            <a:endParaRPr lang="en-US" altLang="zh-CN" sz="3200" dirty="0" smtClean="0">
              <a:solidFill>
                <a:schemeClr val="bg1"/>
              </a:solidFill>
            </a:endParaRPr>
          </a:p>
          <a:p>
            <a:endParaRPr lang="zh-CN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4111426"/>
      </p:ext>
    </p:extLst>
  </p:cSld>
  <p:clrMapOvr>
    <a:masterClrMapping/>
  </p:clrMapOvr>
  <p:transition spd="slow" advTm="3000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02" name="组合 5"/>
          <p:cNvGrpSpPr/>
          <p:nvPr/>
        </p:nvGrpSpPr>
        <p:grpSpPr>
          <a:xfrm>
            <a:off x="3171825" y="1736725"/>
            <a:ext cx="6140450" cy="2617788"/>
            <a:chOff x="0" y="0"/>
            <a:chExt cx="6140925" cy="2618071"/>
          </a:xfrm>
        </p:grpSpPr>
        <p:sp>
          <p:nvSpPr>
            <p:cNvPr id="25605" name="文本框 6"/>
            <p:cNvSpPr/>
            <p:nvPr/>
          </p:nvSpPr>
          <p:spPr>
            <a:xfrm>
              <a:off x="0" y="1510075"/>
              <a:ext cx="4968240" cy="1107996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anose="020F0502020204030204" pitchFamily="34" charset="0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anose="020F0502020204030204" pitchFamily="34" charset="0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anose="020F0502020204030204" pitchFamily="34" charset="0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anose="020F0502020204030204" pitchFamily="34" charset="0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anose="020F0502020204030204" pitchFamily="34" charset="0"/>
                </a:defRPr>
              </a:lvl5pPr>
            </a:lstStyle>
            <a:p>
              <a:pPr marL="0" lvl="0" indent="0" algn="ctr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en-US" altLang="zh-CN" sz="6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Roboto Th" pitchFamily="2" charset="0"/>
                </a:rPr>
                <a:t>THANKS</a:t>
              </a:r>
            </a:p>
          </p:txBody>
        </p:sp>
        <p:sp>
          <p:nvSpPr>
            <p:cNvPr id="25606" name="Freeform 5"/>
            <p:cNvSpPr/>
            <p:nvPr/>
          </p:nvSpPr>
          <p:spPr>
            <a:xfrm>
              <a:off x="4074000" y="0"/>
              <a:ext cx="2066925" cy="1820863"/>
            </a:xfrm>
            <a:custGeom>
              <a:avLst/>
              <a:gdLst>
                <a:gd name="txL" fmla="*/ 0 w 56"/>
                <a:gd name="txT" fmla="*/ 0 h 49"/>
                <a:gd name="txR" fmla="*/ 56 w 56"/>
                <a:gd name="txB" fmla="*/ 49 h 49"/>
              </a:gdLst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txL" t="txT" r="txR" b="txB"/>
              <a:pathLst>
                <a:path w="56" h="49">
                  <a:moveTo>
                    <a:pt x="28" y="44"/>
                  </a:moveTo>
                  <a:cubicBezTo>
                    <a:pt x="24" y="44"/>
                    <a:pt x="21" y="43"/>
                    <a:pt x="18" y="42"/>
                  </a:cubicBezTo>
                  <a:cubicBezTo>
                    <a:pt x="14" y="45"/>
                    <a:pt x="9" y="49"/>
                    <a:pt x="4" y="49"/>
                  </a:cubicBezTo>
                  <a:cubicBezTo>
                    <a:pt x="6" y="46"/>
                    <a:pt x="7" y="41"/>
                    <a:pt x="7" y="37"/>
                  </a:cubicBezTo>
                  <a:cubicBezTo>
                    <a:pt x="3" y="33"/>
                    <a:pt x="0" y="28"/>
                    <a:pt x="0" y="22"/>
                  </a:cubicBezTo>
                  <a:cubicBezTo>
                    <a:pt x="0" y="10"/>
                    <a:pt x="13" y="0"/>
                    <a:pt x="28" y="0"/>
                  </a:cubicBezTo>
                  <a:cubicBezTo>
                    <a:pt x="43" y="0"/>
                    <a:pt x="56" y="10"/>
                    <a:pt x="56" y="22"/>
                  </a:cubicBezTo>
                  <a:cubicBezTo>
                    <a:pt x="56" y="34"/>
                    <a:pt x="43" y="44"/>
                    <a:pt x="28" y="44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FFFFFF">
                  <a:alpha val="34901"/>
                </a:srgb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07" name="文本框 8"/>
            <p:cNvSpPr/>
            <p:nvPr/>
          </p:nvSpPr>
          <p:spPr>
            <a:xfrm>
              <a:off x="4194490" y="556488"/>
              <a:ext cx="1825943" cy="70796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anose="020F0502020204030204" pitchFamily="34" charset="0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anose="020F0502020204030204" pitchFamily="34" charset="0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anose="020F0502020204030204" pitchFamily="34" charset="0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anose="020F0502020204030204" pitchFamily="34" charset="0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anose="020F0502020204030204" pitchFamily="34" charset="0"/>
                </a:defRPr>
              </a:lvl5pPr>
            </a:lstStyle>
            <a:p>
              <a:pPr marL="0" lvl="0" indent="0" algn="ctr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zh-CN" altLang="en-US" sz="2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Roboto Th" pitchFamily="2" charset="0"/>
                </a:rPr>
                <a:t>项目开发计划</a:t>
              </a:r>
              <a:r>
                <a:rPr lang="en-US" altLang="zh-CN" sz="2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Roboto Th" pitchFamily="2" charset="0"/>
                </a:rPr>
                <a:t>PPT</a:t>
              </a:r>
              <a:endPara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Roboto Th" pitchFamily="2" charset="0"/>
              </a:endParaRPr>
            </a:p>
          </p:txBody>
        </p:sp>
      </p:grpSp>
      <p:sp>
        <p:nvSpPr>
          <p:cNvPr id="25603" name="矩形 9"/>
          <p:cNvSpPr/>
          <p:nvPr/>
        </p:nvSpPr>
        <p:spPr>
          <a:xfrm>
            <a:off x="3557588" y="4354513"/>
            <a:ext cx="4195762" cy="46037"/>
          </a:xfrm>
          <a:prstGeom prst="rect">
            <a:avLst/>
          </a:prstGeom>
          <a:solidFill>
            <a:srgbClr val="FFFFFF">
              <a:alpha val="20000"/>
            </a:srgbClr>
          </a:solidFill>
          <a:ln w="9525">
            <a:noFill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zh-CN" altLang="zh-CN" sz="18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pic>
        <p:nvPicPr>
          <p:cNvPr id="7" name="Picture 2" descr="C:\Users\admin\Desktop\srs\logo透明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5134" y="-802604"/>
            <a:ext cx="3063441" cy="3063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 advTm="3000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矩形 3"/>
          <p:cNvSpPr/>
          <p:nvPr/>
        </p:nvSpPr>
        <p:spPr>
          <a:xfrm>
            <a:off x="2304098" y="3052763"/>
            <a:ext cx="1198880" cy="706755"/>
          </a:xfrm>
          <a:prstGeom prst="rect">
            <a:avLst/>
          </a:prstGeom>
          <a:noFill/>
          <a:ln w="9525" cap="flat" cmpd="sng">
            <a:solidFill>
              <a:srgbClr val="FFFFFF">
                <a:alpha val="34901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Roboto Th" pitchFamily="2" charset="0"/>
              </a:rPr>
              <a:t>目录</a:t>
            </a:r>
          </a:p>
        </p:txBody>
      </p:sp>
      <p:grpSp>
        <p:nvGrpSpPr>
          <p:cNvPr id="5123" name="组合 16"/>
          <p:cNvGrpSpPr/>
          <p:nvPr/>
        </p:nvGrpSpPr>
        <p:grpSpPr>
          <a:xfrm>
            <a:off x="5559425" y="1047750"/>
            <a:ext cx="4077969" cy="521970"/>
            <a:chOff x="0" y="-29808"/>
            <a:chExt cx="4078804" cy="521317"/>
          </a:xfrm>
        </p:grpSpPr>
        <p:sp>
          <p:nvSpPr>
            <p:cNvPr id="5134" name="六边形 4"/>
            <p:cNvSpPr/>
            <p:nvPr/>
          </p:nvSpPr>
          <p:spPr>
            <a:xfrm>
              <a:off x="0" y="80686"/>
              <a:ext cx="348342" cy="300294"/>
            </a:xfrm>
            <a:prstGeom prst="hexagon">
              <a:avLst>
                <a:gd name="adj" fmla="val 24999"/>
                <a:gd name="vf" fmla="val 115470"/>
              </a:avLst>
            </a:prstGeom>
            <a:solidFill>
              <a:srgbClr val="FFFFFF">
                <a:alpha val="36078"/>
              </a:srgbClr>
            </a:solidFill>
            <a:ln w="9525">
              <a:noFill/>
            </a:ln>
          </p:spPr>
          <p:txBody>
            <a:bodyPr anchor="ctr"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anose="020F0502020204030204" pitchFamily="34" charset="0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anose="020F0502020204030204" pitchFamily="34" charset="0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anose="020F0502020204030204" pitchFamily="34" charset="0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anose="020F0502020204030204" pitchFamily="34" charset="0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anose="020F0502020204030204" pitchFamily="34" charset="0"/>
                </a:defRPr>
              </a:lvl5pPr>
            </a:lstStyle>
            <a:p>
              <a:pPr marL="0" lvl="0" indent="0" algn="ctr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zh-CN" sz="18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5135" name="文本框 5"/>
            <p:cNvSpPr/>
            <p:nvPr/>
          </p:nvSpPr>
          <p:spPr>
            <a:xfrm>
              <a:off x="290" y="-29808"/>
              <a:ext cx="4078514" cy="52131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anose="020F0502020204030204" pitchFamily="34" charset="0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anose="020F0502020204030204" pitchFamily="34" charset="0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anose="020F0502020204030204" pitchFamily="34" charset="0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anose="020F0502020204030204" pitchFamily="34" charset="0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anose="020F0502020204030204" pitchFamily="34" charset="0"/>
                </a:defRPr>
              </a:lvl5pPr>
            </a:lstStyle>
            <a:p>
              <a:pPr marL="0" lvl="0" indent="0" algn="ctr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Roboto Th" pitchFamily="2" charset="0"/>
                </a:rPr>
                <a:t>1	引言</a:t>
              </a:r>
            </a:p>
          </p:txBody>
        </p:sp>
      </p:grpSp>
      <p:grpSp>
        <p:nvGrpSpPr>
          <p:cNvPr id="5124" name="组合 17"/>
          <p:cNvGrpSpPr/>
          <p:nvPr/>
        </p:nvGrpSpPr>
        <p:grpSpPr>
          <a:xfrm>
            <a:off x="5559425" y="2095184"/>
            <a:ext cx="4425950" cy="521970"/>
            <a:chOff x="0" y="-31170"/>
            <a:chExt cx="4426856" cy="522902"/>
          </a:xfrm>
        </p:grpSpPr>
        <p:sp>
          <p:nvSpPr>
            <p:cNvPr id="5132" name="六边形 18"/>
            <p:cNvSpPr/>
            <p:nvPr/>
          </p:nvSpPr>
          <p:spPr>
            <a:xfrm>
              <a:off x="0" y="80686"/>
              <a:ext cx="348342" cy="300294"/>
            </a:xfrm>
            <a:prstGeom prst="hexagon">
              <a:avLst>
                <a:gd name="adj" fmla="val 24999"/>
                <a:gd name="vf" fmla="val 115470"/>
              </a:avLst>
            </a:prstGeom>
            <a:solidFill>
              <a:srgbClr val="FFFFFF">
                <a:alpha val="36078"/>
              </a:srgbClr>
            </a:solidFill>
            <a:ln w="9525">
              <a:noFill/>
            </a:ln>
          </p:spPr>
          <p:txBody>
            <a:bodyPr anchor="ctr"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anose="020F0502020204030204" pitchFamily="34" charset="0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anose="020F0502020204030204" pitchFamily="34" charset="0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anose="020F0502020204030204" pitchFamily="34" charset="0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anose="020F0502020204030204" pitchFamily="34" charset="0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anose="020F0502020204030204" pitchFamily="34" charset="0"/>
                </a:defRPr>
              </a:lvl5pPr>
            </a:lstStyle>
            <a:p>
              <a:pPr marL="0" lvl="0" indent="0" algn="ctr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zh-CN" sz="18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5133" name="文本框 19"/>
            <p:cNvSpPr/>
            <p:nvPr/>
          </p:nvSpPr>
          <p:spPr>
            <a:xfrm>
              <a:off x="348342" y="-31170"/>
              <a:ext cx="4078514" cy="52290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anose="020F0502020204030204" pitchFamily="34" charset="0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anose="020F0502020204030204" pitchFamily="34" charset="0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anose="020F0502020204030204" pitchFamily="34" charset="0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anose="020F0502020204030204" pitchFamily="34" charset="0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anose="020F0502020204030204" pitchFamily="34" charset="0"/>
                </a:defRPr>
              </a:lvl5pPr>
            </a:lstStyle>
            <a:p>
              <a:pPr marL="0" lvl="0" indent="0" algn="ctr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Roboto Th" pitchFamily="2" charset="0"/>
                </a:rPr>
                <a:t>2	项目概述</a:t>
              </a:r>
            </a:p>
          </p:txBody>
        </p:sp>
      </p:grpSp>
      <p:grpSp>
        <p:nvGrpSpPr>
          <p:cNvPr id="5125" name="组合 20"/>
          <p:cNvGrpSpPr/>
          <p:nvPr/>
        </p:nvGrpSpPr>
        <p:grpSpPr>
          <a:xfrm>
            <a:off x="5559425" y="3168015"/>
            <a:ext cx="4425950" cy="521970"/>
            <a:chOff x="0" y="0"/>
            <a:chExt cx="4426856" cy="521317"/>
          </a:xfrm>
        </p:grpSpPr>
        <p:sp>
          <p:nvSpPr>
            <p:cNvPr id="5130" name="六边形 21"/>
            <p:cNvSpPr/>
            <p:nvPr/>
          </p:nvSpPr>
          <p:spPr>
            <a:xfrm>
              <a:off x="0" y="80686"/>
              <a:ext cx="348342" cy="300294"/>
            </a:xfrm>
            <a:prstGeom prst="hexagon">
              <a:avLst>
                <a:gd name="adj" fmla="val 24999"/>
                <a:gd name="vf" fmla="val 115470"/>
              </a:avLst>
            </a:prstGeom>
            <a:solidFill>
              <a:srgbClr val="FFFFFF">
                <a:alpha val="36078"/>
              </a:srgbClr>
            </a:solidFill>
            <a:ln w="9525">
              <a:noFill/>
            </a:ln>
          </p:spPr>
          <p:txBody>
            <a:bodyPr anchor="ctr"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anose="020F0502020204030204" pitchFamily="34" charset="0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anose="020F0502020204030204" pitchFamily="34" charset="0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anose="020F0502020204030204" pitchFamily="34" charset="0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anose="020F0502020204030204" pitchFamily="34" charset="0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anose="020F0502020204030204" pitchFamily="34" charset="0"/>
                </a:defRPr>
              </a:lvl5pPr>
            </a:lstStyle>
            <a:p>
              <a:pPr marL="0" lvl="0" indent="0" algn="ctr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zh-CN" sz="18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5131" name="文本框 22"/>
            <p:cNvSpPr/>
            <p:nvPr/>
          </p:nvSpPr>
          <p:spPr>
            <a:xfrm>
              <a:off x="348342" y="0"/>
              <a:ext cx="4078514" cy="52131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anose="020F0502020204030204" pitchFamily="34" charset="0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anose="020F0502020204030204" pitchFamily="34" charset="0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anose="020F0502020204030204" pitchFamily="34" charset="0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anose="020F0502020204030204" pitchFamily="34" charset="0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anose="020F0502020204030204" pitchFamily="34" charset="0"/>
                </a:defRPr>
              </a:lvl5pPr>
            </a:lstStyle>
            <a:p>
              <a:pPr marL="0" lvl="0" indent="0" algn="ctr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Roboto Th" pitchFamily="2" charset="0"/>
                </a:rPr>
                <a:t>3	实施计划</a:t>
              </a:r>
            </a:p>
          </p:txBody>
        </p:sp>
      </p:grpSp>
      <p:grpSp>
        <p:nvGrpSpPr>
          <p:cNvPr id="5126" name="组合 23"/>
          <p:cNvGrpSpPr/>
          <p:nvPr/>
        </p:nvGrpSpPr>
        <p:grpSpPr>
          <a:xfrm>
            <a:off x="5559425" y="4180839"/>
            <a:ext cx="4425950" cy="521970"/>
            <a:chOff x="0" y="-30535"/>
            <a:chExt cx="4426856" cy="522901"/>
          </a:xfrm>
        </p:grpSpPr>
        <p:sp>
          <p:nvSpPr>
            <p:cNvPr id="5128" name="六边形 24"/>
            <p:cNvSpPr/>
            <p:nvPr/>
          </p:nvSpPr>
          <p:spPr>
            <a:xfrm>
              <a:off x="0" y="80686"/>
              <a:ext cx="348342" cy="300294"/>
            </a:xfrm>
            <a:prstGeom prst="hexagon">
              <a:avLst>
                <a:gd name="adj" fmla="val 24999"/>
                <a:gd name="vf" fmla="val 115470"/>
              </a:avLst>
            </a:prstGeom>
            <a:solidFill>
              <a:srgbClr val="FFFFFF">
                <a:alpha val="36078"/>
              </a:srgbClr>
            </a:solidFill>
            <a:ln w="9525">
              <a:noFill/>
            </a:ln>
          </p:spPr>
          <p:txBody>
            <a:bodyPr anchor="ctr"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anose="020F0502020204030204" pitchFamily="34" charset="0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anose="020F0502020204030204" pitchFamily="34" charset="0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anose="020F0502020204030204" pitchFamily="34" charset="0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anose="020F0502020204030204" pitchFamily="34" charset="0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anose="020F0502020204030204" pitchFamily="34" charset="0"/>
                </a:defRPr>
              </a:lvl5pPr>
            </a:lstStyle>
            <a:p>
              <a:pPr marL="0" lvl="0" indent="0" algn="ctr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zh-CN" sz="18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5129" name="文本框 25"/>
            <p:cNvSpPr/>
            <p:nvPr/>
          </p:nvSpPr>
          <p:spPr>
            <a:xfrm>
              <a:off x="348342" y="-30535"/>
              <a:ext cx="4078514" cy="52290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anose="020F0502020204030204" pitchFamily="34" charset="0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anose="020F0502020204030204" pitchFamily="34" charset="0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anose="020F0502020204030204" pitchFamily="34" charset="0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anose="020F0502020204030204" pitchFamily="34" charset="0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anose="020F0502020204030204" pitchFamily="34" charset="0"/>
                </a:defRPr>
              </a:lvl5pPr>
            </a:lstStyle>
            <a:p>
              <a:pPr marL="0" lvl="0" indent="0" algn="ctr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Roboto Th" pitchFamily="2" charset="0"/>
                </a:rPr>
                <a:t>4	支持条件</a:t>
              </a:r>
            </a:p>
          </p:txBody>
        </p:sp>
      </p:grpSp>
      <p:grpSp>
        <p:nvGrpSpPr>
          <p:cNvPr id="3" name="组合 23"/>
          <p:cNvGrpSpPr/>
          <p:nvPr/>
        </p:nvGrpSpPr>
        <p:grpSpPr>
          <a:xfrm>
            <a:off x="5559425" y="5197474"/>
            <a:ext cx="4787265" cy="521970"/>
            <a:chOff x="0" y="-30535"/>
            <a:chExt cx="4788245" cy="522901"/>
          </a:xfrm>
        </p:grpSpPr>
        <p:sp>
          <p:nvSpPr>
            <p:cNvPr id="4" name="六边形 24"/>
            <p:cNvSpPr/>
            <p:nvPr/>
          </p:nvSpPr>
          <p:spPr>
            <a:xfrm>
              <a:off x="0" y="80686"/>
              <a:ext cx="348342" cy="300294"/>
            </a:xfrm>
            <a:prstGeom prst="hexagon">
              <a:avLst>
                <a:gd name="adj" fmla="val 24999"/>
                <a:gd name="vf" fmla="val 115470"/>
              </a:avLst>
            </a:prstGeom>
            <a:solidFill>
              <a:srgbClr val="FFFFFF">
                <a:alpha val="36078"/>
              </a:srgbClr>
            </a:solidFill>
            <a:ln w="9525">
              <a:noFill/>
            </a:ln>
          </p:spPr>
          <p:txBody>
            <a:bodyPr anchor="ctr"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anose="020F0502020204030204" pitchFamily="34" charset="0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anose="020F0502020204030204" pitchFamily="34" charset="0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anose="020F0502020204030204" pitchFamily="34" charset="0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anose="020F0502020204030204" pitchFamily="34" charset="0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anose="020F0502020204030204" pitchFamily="34" charset="0"/>
                </a:defRPr>
              </a:lvl5pPr>
            </a:lstStyle>
            <a:p>
              <a:pPr marL="0" lvl="0" indent="0" algn="ctr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zh-CN" sz="18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5" name="文本框 25"/>
            <p:cNvSpPr/>
            <p:nvPr/>
          </p:nvSpPr>
          <p:spPr>
            <a:xfrm>
              <a:off x="709731" y="-30535"/>
              <a:ext cx="4078514" cy="52290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anose="020F0502020204030204" pitchFamily="34" charset="0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anose="020F0502020204030204" pitchFamily="34" charset="0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anose="020F0502020204030204" pitchFamily="34" charset="0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anose="020F0502020204030204" pitchFamily="34" charset="0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anose="020F0502020204030204" pitchFamily="34" charset="0"/>
                </a:defRPr>
              </a:lvl5pPr>
            </a:lstStyle>
            <a:p>
              <a:pPr marL="0" lvl="0" indent="0" algn="ctr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Roboto Th" pitchFamily="2" charset="0"/>
                </a:rPr>
                <a:t>5	专题计划要点</a:t>
              </a:r>
            </a:p>
          </p:txBody>
        </p:sp>
      </p:grpSp>
      <p:pic>
        <p:nvPicPr>
          <p:cNvPr id="19" name="Picture 2" descr="C:\Users\admin\Desktop\srs\logo透明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5134" y="-802604"/>
            <a:ext cx="3063441" cy="3063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 advTm="3000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圆角矩形 3"/>
          <p:cNvSpPr/>
          <p:nvPr/>
        </p:nvSpPr>
        <p:spPr>
          <a:xfrm>
            <a:off x="1479550" y="869950"/>
            <a:ext cx="9174163" cy="914400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FFFFFF">
                <a:alpha val="38823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zh-CN" altLang="zh-CN" sz="18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7171" name="文本框 4"/>
          <p:cNvSpPr/>
          <p:nvPr/>
        </p:nvSpPr>
        <p:spPr>
          <a:xfrm>
            <a:off x="3571875" y="1004888"/>
            <a:ext cx="4991100" cy="70675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Roboto Th" pitchFamily="2" charset="0"/>
              </a:rPr>
              <a:t>引言 </a:t>
            </a:r>
          </a:p>
        </p:txBody>
      </p:sp>
      <p:sp>
        <p:nvSpPr>
          <p:cNvPr id="7172" name="圆角矩形 6"/>
          <p:cNvSpPr/>
          <p:nvPr/>
        </p:nvSpPr>
        <p:spPr>
          <a:xfrm>
            <a:off x="1479551" y="1870492"/>
            <a:ext cx="9174162" cy="4521654"/>
          </a:xfrm>
          <a:prstGeom prst="roundRect">
            <a:avLst>
              <a:gd name="adj" fmla="val 6667"/>
            </a:avLst>
          </a:prstGeom>
          <a:noFill/>
          <a:ln w="12700" cap="flat" cmpd="sng">
            <a:solidFill>
              <a:srgbClr val="FFFFFF">
                <a:alpha val="34901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zh-CN" altLang="zh-CN" sz="18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7173" name="圆角矩形 7"/>
          <p:cNvSpPr/>
          <p:nvPr/>
        </p:nvSpPr>
        <p:spPr>
          <a:xfrm>
            <a:off x="1479551" y="1870492"/>
            <a:ext cx="9174162" cy="1262499"/>
          </a:xfrm>
          <a:prstGeom prst="roundRect">
            <a:avLst>
              <a:gd name="adj" fmla="val 6667"/>
            </a:avLst>
          </a:prstGeom>
          <a:solidFill>
            <a:srgbClr val="FFFFFF">
              <a:alpha val="20000"/>
            </a:srgbClr>
          </a:solidFill>
          <a:ln w="9525">
            <a:noFill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zh-CN" altLang="zh-CN" sz="18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7180" name="文本框 17"/>
          <p:cNvSpPr/>
          <p:nvPr/>
        </p:nvSpPr>
        <p:spPr>
          <a:xfrm>
            <a:off x="1861380" y="2326379"/>
            <a:ext cx="8085020" cy="36933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Roboto Th" pitchFamily="2" charset="0"/>
              </a:rPr>
              <a:t>编写目的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480344" y="3481333"/>
            <a:ext cx="917416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      </a:t>
            </a:r>
            <a:r>
              <a:rPr lang="zh-CN" altLang="zh-CN" dirty="0" smtClean="0">
                <a:solidFill>
                  <a:schemeClr val="bg1"/>
                </a:solidFill>
              </a:rPr>
              <a:t>为了</a:t>
            </a:r>
            <a:r>
              <a:rPr lang="zh-CN" altLang="zh-CN" dirty="0">
                <a:solidFill>
                  <a:schemeClr val="bg1"/>
                </a:solidFill>
              </a:rPr>
              <a:t>使这门课上的出色，使学生能够获得最多的资料，使学生及时的了解世界需求工程的最新动态，以及学生和教师的有效地沟通，老师提出了这么一个设想；作为他的学生也需要一个与教师及同学之间相互交流，及获取资料的平台；还有一些同学并没有选这几门课，但是也想了解项目管理，需求工程，统一建模的相关知识，以备到时决定该选不选这门课程。通过这三方提出的需求考虑，我们构思做一个软件工程教学、学习、交流的网站。</a:t>
            </a:r>
          </a:p>
          <a:p>
            <a:endParaRPr lang="zh-CN" altLang="en-US" dirty="0"/>
          </a:p>
        </p:txBody>
      </p:sp>
      <p:pic>
        <p:nvPicPr>
          <p:cNvPr id="20" name="Picture 2" descr="C:\Users\admin\Desktop\srs\logo透明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5134" y="-802604"/>
            <a:ext cx="3063441" cy="3063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 advTm="3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2" grpId="0" animBg="1"/>
      <p:bldP spid="7173" grpId="0" animBg="1"/>
      <p:bldP spid="718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圆角矩形 3"/>
          <p:cNvSpPr/>
          <p:nvPr/>
        </p:nvSpPr>
        <p:spPr>
          <a:xfrm>
            <a:off x="1479550" y="869950"/>
            <a:ext cx="9174163" cy="914400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FFFFFF">
                <a:alpha val="38823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zh-CN" altLang="zh-CN" sz="18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7171" name="文本框 4"/>
          <p:cNvSpPr/>
          <p:nvPr/>
        </p:nvSpPr>
        <p:spPr>
          <a:xfrm>
            <a:off x="3571875" y="1004888"/>
            <a:ext cx="4991100" cy="70675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Roboto Th" pitchFamily="2" charset="0"/>
              </a:rPr>
              <a:t>引言 </a:t>
            </a:r>
          </a:p>
        </p:txBody>
      </p:sp>
      <p:sp>
        <p:nvSpPr>
          <p:cNvPr id="7172" name="圆角矩形 6"/>
          <p:cNvSpPr/>
          <p:nvPr/>
        </p:nvSpPr>
        <p:spPr>
          <a:xfrm>
            <a:off x="1479551" y="1870492"/>
            <a:ext cx="9174162" cy="4521654"/>
          </a:xfrm>
          <a:prstGeom prst="roundRect">
            <a:avLst>
              <a:gd name="adj" fmla="val 6667"/>
            </a:avLst>
          </a:prstGeom>
          <a:noFill/>
          <a:ln w="12700" cap="flat" cmpd="sng">
            <a:solidFill>
              <a:srgbClr val="FFFFFF">
                <a:alpha val="34901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zh-CN" altLang="zh-CN" sz="18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7173" name="圆角矩形 7"/>
          <p:cNvSpPr/>
          <p:nvPr/>
        </p:nvSpPr>
        <p:spPr>
          <a:xfrm>
            <a:off x="1479551" y="1870492"/>
            <a:ext cx="9174162" cy="1262499"/>
          </a:xfrm>
          <a:prstGeom prst="roundRect">
            <a:avLst>
              <a:gd name="adj" fmla="val 6667"/>
            </a:avLst>
          </a:prstGeom>
          <a:solidFill>
            <a:srgbClr val="FFFFFF">
              <a:alpha val="20000"/>
            </a:srgbClr>
          </a:solidFill>
          <a:ln w="9525">
            <a:noFill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zh-CN" altLang="zh-CN" sz="18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7180" name="文本框 17"/>
          <p:cNvSpPr/>
          <p:nvPr/>
        </p:nvSpPr>
        <p:spPr>
          <a:xfrm>
            <a:off x="1861380" y="2326379"/>
            <a:ext cx="8085020" cy="36933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Roboto Th" pitchFamily="2" charset="0"/>
              </a:rPr>
              <a:t>背景</a:t>
            </a:r>
            <a:endParaRPr lang="en-US" altLang="zh-CN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Roboto Th" pitchFamily="2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79550" y="3159924"/>
            <a:ext cx="9174162" cy="33316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      </a:t>
            </a:r>
            <a:r>
              <a:rPr lang="en-US" altLang="zh-CN" sz="1750" dirty="0" smtClean="0">
                <a:solidFill>
                  <a:schemeClr val="bg1"/>
                </a:solidFill>
              </a:rPr>
              <a:t>21</a:t>
            </a:r>
            <a:r>
              <a:rPr lang="zh-CN" altLang="zh-CN" sz="1750" dirty="0">
                <a:solidFill>
                  <a:schemeClr val="bg1"/>
                </a:solidFill>
              </a:rPr>
              <a:t>世纪是以网络的全面深入运用为特征的世纪。</a:t>
            </a:r>
            <a:r>
              <a:rPr lang="zh-CN" altLang="zh-CN" sz="1750" dirty="0">
                <a:solidFill>
                  <a:srgbClr val="FF0000"/>
                </a:solidFill>
              </a:rPr>
              <a:t>网络环境下的教育不仅是教育信息化的必然产物，也是教育改革发展的必然走向</a:t>
            </a:r>
            <a:r>
              <a:rPr lang="zh-CN" altLang="zh-CN" sz="1750" dirty="0">
                <a:solidFill>
                  <a:schemeClr val="bg1"/>
                </a:solidFill>
              </a:rPr>
              <a:t>。通过因特网或其他数字化内容进行学习交流与教学的活动即网络化</a:t>
            </a:r>
            <a:r>
              <a:rPr lang="zh-CN" altLang="zh-CN" sz="1750" dirty="0" smtClean="0">
                <a:solidFill>
                  <a:schemeClr val="bg1"/>
                </a:solidFill>
              </a:rPr>
              <a:t>学习，</a:t>
            </a:r>
            <a:r>
              <a:rPr lang="zh-CN" altLang="zh-CN" sz="1750" dirty="0">
                <a:solidFill>
                  <a:schemeClr val="bg1"/>
                </a:solidFill>
              </a:rPr>
              <a:t>可以充分利用现代信息技术所提供的、具有全新沟通机制与丰富资源的学习环境，实现一种全新的学习交流方式；这种学习交流方式将改变传统教学中教师的作用和师生之间的关系，从而根本改变教学结构和教育</a:t>
            </a:r>
            <a:r>
              <a:rPr lang="zh-CN" altLang="zh-CN" sz="1750" dirty="0" smtClean="0">
                <a:solidFill>
                  <a:schemeClr val="bg1"/>
                </a:solidFill>
              </a:rPr>
              <a:t>本质。</a:t>
            </a:r>
            <a:r>
              <a:rPr lang="zh-CN" altLang="zh-CN" sz="1750" dirty="0">
                <a:solidFill>
                  <a:schemeClr val="bg1"/>
                </a:solidFill>
              </a:rPr>
              <a:t>美国教育部</a:t>
            </a:r>
            <a:r>
              <a:rPr lang="en-US" altLang="zh-CN" sz="1750" dirty="0">
                <a:solidFill>
                  <a:schemeClr val="bg1"/>
                </a:solidFill>
              </a:rPr>
              <a:t>2000</a:t>
            </a:r>
            <a:r>
              <a:rPr lang="zh-CN" altLang="zh-CN" sz="1750" dirty="0">
                <a:solidFill>
                  <a:schemeClr val="bg1"/>
                </a:solidFill>
              </a:rPr>
              <a:t>年</a:t>
            </a:r>
            <a:r>
              <a:rPr lang="en-US" altLang="zh-CN" sz="1750" dirty="0">
                <a:solidFill>
                  <a:schemeClr val="bg1"/>
                </a:solidFill>
              </a:rPr>
              <a:t>12</a:t>
            </a:r>
            <a:r>
              <a:rPr lang="zh-CN" altLang="zh-CN" sz="1750" dirty="0">
                <a:solidFill>
                  <a:schemeClr val="bg1"/>
                </a:solidFill>
              </a:rPr>
              <a:t>月向国会递交的</a:t>
            </a:r>
            <a:r>
              <a:rPr lang="en-US" altLang="zh-CN" sz="1750" dirty="0">
                <a:solidFill>
                  <a:schemeClr val="bg1"/>
                </a:solidFill>
              </a:rPr>
              <a:t>"</a:t>
            </a:r>
            <a:r>
              <a:rPr lang="zh-CN" altLang="zh-CN" sz="1750" dirty="0">
                <a:solidFill>
                  <a:schemeClr val="bg1"/>
                </a:solidFill>
              </a:rPr>
              <a:t>国家教育技术计划</a:t>
            </a:r>
            <a:r>
              <a:rPr lang="en-US" altLang="zh-CN" sz="1750" dirty="0">
                <a:solidFill>
                  <a:schemeClr val="bg1"/>
                </a:solidFill>
              </a:rPr>
              <a:t>"</a:t>
            </a:r>
            <a:r>
              <a:rPr lang="zh-CN" altLang="zh-CN" sz="1750" dirty="0">
                <a:solidFill>
                  <a:schemeClr val="bg1"/>
                </a:solidFill>
              </a:rPr>
              <a:t>中打算以网络化学习作为提高年青一代</a:t>
            </a:r>
            <a:r>
              <a:rPr lang="en-US" altLang="zh-CN" sz="1750" dirty="0">
                <a:solidFill>
                  <a:schemeClr val="bg1"/>
                </a:solidFill>
              </a:rPr>
              <a:t>"21</a:t>
            </a:r>
            <a:r>
              <a:rPr lang="zh-CN" altLang="zh-CN" sz="1750" dirty="0">
                <a:solidFill>
                  <a:schemeClr val="bg1"/>
                </a:solidFill>
              </a:rPr>
              <a:t>世纪能力素质</a:t>
            </a:r>
            <a:r>
              <a:rPr lang="en-US" altLang="zh-CN" sz="1750" dirty="0">
                <a:solidFill>
                  <a:schemeClr val="bg1"/>
                </a:solidFill>
              </a:rPr>
              <a:t>"</a:t>
            </a:r>
            <a:r>
              <a:rPr lang="zh-CN" altLang="zh-CN" sz="1750" dirty="0">
                <a:solidFill>
                  <a:schemeClr val="bg1"/>
                </a:solidFill>
              </a:rPr>
              <a:t>的根本措施。技术的教育应用成为教育改革和人才培养的重要途径之一。</a:t>
            </a:r>
          </a:p>
          <a:p>
            <a:r>
              <a:rPr lang="en-US" altLang="zh-CN" sz="1750" dirty="0" smtClean="0">
                <a:solidFill>
                  <a:schemeClr val="bg1"/>
                </a:solidFill>
              </a:rPr>
              <a:t>      </a:t>
            </a:r>
            <a:r>
              <a:rPr lang="zh-CN" altLang="zh-CN" sz="1750" dirty="0" smtClean="0">
                <a:solidFill>
                  <a:schemeClr val="bg1"/>
                </a:solidFill>
              </a:rPr>
              <a:t>在</a:t>
            </a:r>
            <a:r>
              <a:rPr lang="zh-CN" altLang="zh-CN" sz="1750" dirty="0">
                <a:solidFill>
                  <a:schemeClr val="bg1"/>
                </a:solidFill>
              </a:rPr>
              <a:t>这一大背景下教学、学习、交流网站应运而生。超文本特性可实现对教学信息最有效的组织与管理。网络化的学习有利于充分实现交互与共享，有利于激发学生的学习兴趣和充分体现学习主体作用，有利于培养学习者的信息素养和信息能力。另一方面教师利用教学、学习、交流网站可以充分发挥网络特性，对学生，教学进行更为有效的管理，同时也有了更为便利的信息发布手段</a:t>
            </a:r>
            <a:r>
              <a:rPr lang="zh-CN" altLang="zh-CN" sz="1750" dirty="0" smtClean="0">
                <a:solidFill>
                  <a:schemeClr val="bg1"/>
                </a:solidFill>
              </a:rPr>
              <a:t>。</a:t>
            </a:r>
            <a:endParaRPr lang="zh-CN" altLang="zh-CN" sz="1750" dirty="0">
              <a:solidFill>
                <a:schemeClr val="bg1"/>
              </a:solidFill>
            </a:endParaRPr>
          </a:p>
        </p:txBody>
      </p:sp>
      <p:pic>
        <p:nvPicPr>
          <p:cNvPr id="8" name="Picture 2" descr="C:\Users\admin\Desktop\srs\logo透明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5134" y="-802604"/>
            <a:ext cx="3063441" cy="3063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785927"/>
      </p:ext>
    </p:extLst>
  </p:cSld>
  <p:clrMapOvr>
    <a:masterClrMapping/>
  </p:clrMapOvr>
  <p:transition spd="slow" advTm="3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2" grpId="0" animBg="1"/>
      <p:bldP spid="7173" grpId="0" animBg="1"/>
      <p:bldP spid="718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圆角矩形 3"/>
          <p:cNvSpPr/>
          <p:nvPr/>
        </p:nvSpPr>
        <p:spPr>
          <a:xfrm>
            <a:off x="1479550" y="869950"/>
            <a:ext cx="9174163" cy="914400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FFFFFF">
                <a:alpha val="38823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zh-CN" altLang="zh-CN" sz="18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7171" name="文本框 4"/>
          <p:cNvSpPr/>
          <p:nvPr/>
        </p:nvSpPr>
        <p:spPr>
          <a:xfrm>
            <a:off x="3571875" y="1004888"/>
            <a:ext cx="4991100" cy="70675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Roboto Th" pitchFamily="2" charset="0"/>
              </a:rPr>
              <a:t>项目概述</a:t>
            </a:r>
            <a:endParaRPr lang="en-US" altLang="zh-CN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Roboto Th" pitchFamily="2" charset="0"/>
            </a:endParaRPr>
          </a:p>
        </p:txBody>
      </p:sp>
      <p:sp>
        <p:nvSpPr>
          <p:cNvPr id="7172" name="圆角矩形 6"/>
          <p:cNvSpPr/>
          <p:nvPr/>
        </p:nvSpPr>
        <p:spPr>
          <a:xfrm>
            <a:off x="1479551" y="1870491"/>
            <a:ext cx="9174162" cy="4791565"/>
          </a:xfrm>
          <a:prstGeom prst="roundRect">
            <a:avLst>
              <a:gd name="adj" fmla="val 6667"/>
            </a:avLst>
          </a:prstGeom>
          <a:noFill/>
          <a:ln w="12700" cap="flat" cmpd="sng">
            <a:solidFill>
              <a:srgbClr val="FFFFFF">
                <a:alpha val="34901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zh-CN" altLang="zh-CN" sz="18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7173" name="圆角矩形 7"/>
          <p:cNvSpPr/>
          <p:nvPr/>
        </p:nvSpPr>
        <p:spPr>
          <a:xfrm>
            <a:off x="1479551" y="1870493"/>
            <a:ext cx="9174162" cy="785622"/>
          </a:xfrm>
          <a:prstGeom prst="roundRect">
            <a:avLst>
              <a:gd name="adj" fmla="val 6667"/>
            </a:avLst>
          </a:prstGeom>
          <a:solidFill>
            <a:srgbClr val="FFFFFF">
              <a:alpha val="20000"/>
            </a:srgbClr>
          </a:solidFill>
          <a:ln w="9525">
            <a:noFill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zh-CN" altLang="zh-CN" sz="18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7180" name="文本框 17"/>
          <p:cNvSpPr/>
          <p:nvPr/>
        </p:nvSpPr>
        <p:spPr>
          <a:xfrm>
            <a:off x="1861380" y="2141713"/>
            <a:ext cx="8085020" cy="36933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Roboto Th" pitchFamily="2" charset="0"/>
              </a:rPr>
              <a:t>工作内容</a:t>
            </a:r>
            <a:endParaRPr lang="en-US" altLang="zh-CN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Roboto Th" pitchFamily="2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9551" y="2656116"/>
            <a:ext cx="9174162" cy="40059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 descr="C:\Users\admin\Desktop\srs\logo透明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5134" y="-802604"/>
            <a:ext cx="3063441" cy="3063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6915568"/>
      </p:ext>
    </p:extLst>
  </p:cSld>
  <p:clrMapOvr>
    <a:masterClrMapping/>
  </p:clrMapOvr>
  <p:transition spd="slow" advTm="3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2" grpId="0" animBg="1"/>
      <p:bldP spid="7173" grpId="0" animBg="1"/>
      <p:bldP spid="718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圆角矩形 3"/>
          <p:cNvSpPr/>
          <p:nvPr/>
        </p:nvSpPr>
        <p:spPr>
          <a:xfrm>
            <a:off x="1479550" y="869950"/>
            <a:ext cx="9174163" cy="914400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FFFFFF">
                <a:alpha val="38823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zh-CN" altLang="zh-CN" sz="18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7171" name="文本框 4"/>
          <p:cNvSpPr/>
          <p:nvPr/>
        </p:nvSpPr>
        <p:spPr>
          <a:xfrm>
            <a:off x="3571875" y="1004888"/>
            <a:ext cx="4991100" cy="70675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Roboto Th" pitchFamily="2" charset="0"/>
              </a:rPr>
              <a:t>项目概述</a:t>
            </a:r>
            <a:endParaRPr lang="en-US" altLang="zh-CN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Roboto Th" pitchFamily="2" charset="0"/>
            </a:endParaRPr>
          </a:p>
        </p:txBody>
      </p:sp>
      <p:sp>
        <p:nvSpPr>
          <p:cNvPr id="7172" name="圆角矩形 6"/>
          <p:cNvSpPr/>
          <p:nvPr/>
        </p:nvSpPr>
        <p:spPr>
          <a:xfrm>
            <a:off x="1479551" y="1870491"/>
            <a:ext cx="9174162" cy="4791565"/>
          </a:xfrm>
          <a:prstGeom prst="roundRect">
            <a:avLst>
              <a:gd name="adj" fmla="val 6667"/>
            </a:avLst>
          </a:prstGeom>
          <a:noFill/>
          <a:ln w="12700" cap="flat" cmpd="sng">
            <a:solidFill>
              <a:srgbClr val="FFFFFF">
                <a:alpha val="34901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zh-CN" altLang="zh-CN" sz="18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7173" name="圆角矩形 7"/>
          <p:cNvSpPr/>
          <p:nvPr/>
        </p:nvSpPr>
        <p:spPr>
          <a:xfrm>
            <a:off x="1479551" y="1870493"/>
            <a:ext cx="9174162" cy="785622"/>
          </a:xfrm>
          <a:prstGeom prst="roundRect">
            <a:avLst>
              <a:gd name="adj" fmla="val 6667"/>
            </a:avLst>
          </a:prstGeom>
          <a:solidFill>
            <a:srgbClr val="FFFFFF">
              <a:alpha val="20000"/>
            </a:srgbClr>
          </a:solidFill>
          <a:ln w="9525">
            <a:noFill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zh-CN" altLang="zh-CN" sz="18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7180" name="文本框 17"/>
          <p:cNvSpPr/>
          <p:nvPr/>
        </p:nvSpPr>
        <p:spPr>
          <a:xfrm>
            <a:off x="1861380" y="2141713"/>
            <a:ext cx="8085020" cy="36933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Roboto Th" pitchFamily="2" charset="0"/>
              </a:rPr>
              <a:t>工作内容</a:t>
            </a:r>
            <a:endParaRPr lang="en-US" altLang="zh-CN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Roboto Th" pitchFamily="2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9550" y="2604160"/>
            <a:ext cx="9174163" cy="40578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 descr="C:\Users\admin\Desktop\srs\logo透明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5134" y="-802604"/>
            <a:ext cx="3063441" cy="3063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5593436"/>
      </p:ext>
    </p:extLst>
  </p:cSld>
  <p:clrMapOvr>
    <a:masterClrMapping/>
  </p:clrMapOvr>
  <p:transition spd="slow" advTm="3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2" grpId="0" animBg="1"/>
      <p:bldP spid="7173" grpId="0" animBg="1"/>
      <p:bldP spid="718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圆角矩形 3"/>
          <p:cNvSpPr/>
          <p:nvPr/>
        </p:nvSpPr>
        <p:spPr>
          <a:xfrm>
            <a:off x="1479550" y="869950"/>
            <a:ext cx="9174163" cy="914400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FFFFFF">
                <a:alpha val="38823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zh-CN" altLang="zh-CN" sz="18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7171" name="文本框 4"/>
          <p:cNvSpPr/>
          <p:nvPr/>
        </p:nvSpPr>
        <p:spPr>
          <a:xfrm>
            <a:off x="3571875" y="1004888"/>
            <a:ext cx="4991100" cy="70675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Roboto Th" pitchFamily="2" charset="0"/>
              </a:rPr>
              <a:t>项目概述</a:t>
            </a:r>
            <a:endParaRPr lang="en-US" altLang="zh-CN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Roboto Th" pitchFamily="2" charset="0"/>
            </a:endParaRPr>
          </a:p>
        </p:txBody>
      </p:sp>
      <p:sp>
        <p:nvSpPr>
          <p:cNvPr id="7172" name="圆角矩形 6"/>
          <p:cNvSpPr/>
          <p:nvPr/>
        </p:nvSpPr>
        <p:spPr>
          <a:xfrm>
            <a:off x="1479551" y="1870491"/>
            <a:ext cx="9174162" cy="4791565"/>
          </a:xfrm>
          <a:prstGeom prst="roundRect">
            <a:avLst>
              <a:gd name="adj" fmla="val 6667"/>
            </a:avLst>
          </a:prstGeom>
          <a:noFill/>
          <a:ln w="12700" cap="flat" cmpd="sng">
            <a:solidFill>
              <a:srgbClr val="FFFFFF">
                <a:alpha val="34901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zh-CN" altLang="zh-CN" sz="18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7173" name="圆角矩形 7"/>
          <p:cNvSpPr/>
          <p:nvPr/>
        </p:nvSpPr>
        <p:spPr>
          <a:xfrm>
            <a:off x="1479551" y="1870493"/>
            <a:ext cx="9174162" cy="785622"/>
          </a:xfrm>
          <a:prstGeom prst="roundRect">
            <a:avLst>
              <a:gd name="adj" fmla="val 6667"/>
            </a:avLst>
          </a:prstGeom>
          <a:solidFill>
            <a:srgbClr val="FFFFFF">
              <a:alpha val="20000"/>
            </a:srgbClr>
          </a:solidFill>
          <a:ln w="9525">
            <a:noFill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zh-CN" altLang="zh-CN" sz="18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7180" name="文本框 17"/>
          <p:cNvSpPr/>
          <p:nvPr/>
        </p:nvSpPr>
        <p:spPr>
          <a:xfrm>
            <a:off x="1861380" y="2141713"/>
            <a:ext cx="8085020" cy="36933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Roboto Th" pitchFamily="2" charset="0"/>
              </a:rPr>
              <a:t>产品</a:t>
            </a:r>
            <a:endParaRPr lang="en-US" altLang="zh-CN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Roboto Th" pitchFamily="2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480344" y="2656189"/>
            <a:ext cx="917416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>
                <a:solidFill>
                  <a:schemeClr val="bg1"/>
                </a:solidFill>
              </a:rPr>
              <a:t>程序名称：</a:t>
            </a:r>
            <a:r>
              <a:rPr lang="zh-CN" altLang="zh-CN" dirty="0" smtClean="0">
                <a:solidFill>
                  <a:schemeClr val="bg1"/>
                </a:solidFill>
              </a:rPr>
              <a:t>“</a:t>
            </a:r>
            <a:r>
              <a:rPr lang="zh-CN" altLang="zh-CN" dirty="0">
                <a:solidFill>
                  <a:schemeClr val="bg1"/>
                </a:solidFill>
              </a:rPr>
              <a:t>软件工程系列课程教学辅助网站</a:t>
            </a:r>
            <a:r>
              <a:rPr lang="zh-CN" altLang="zh-CN" dirty="0" smtClean="0">
                <a:solidFill>
                  <a:schemeClr val="bg1"/>
                </a:solidFill>
              </a:rPr>
              <a:t>”</a:t>
            </a:r>
            <a:endParaRPr lang="zh-CN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	</a:t>
            </a:r>
            <a:r>
              <a:rPr lang="en-US" altLang="zh-CN" dirty="0" smtClean="0">
                <a:solidFill>
                  <a:schemeClr val="bg1"/>
                </a:solidFill>
              </a:rPr>
              <a:t> </a:t>
            </a:r>
            <a:r>
              <a:rPr lang="zh-CN" altLang="zh-CN" dirty="0" smtClean="0">
                <a:solidFill>
                  <a:schemeClr val="bg1"/>
                </a:solidFill>
              </a:rPr>
              <a:t>程序</a:t>
            </a:r>
            <a:r>
              <a:rPr lang="zh-CN" altLang="zh-CN" dirty="0">
                <a:solidFill>
                  <a:schemeClr val="bg1"/>
                </a:solidFill>
              </a:rPr>
              <a:t>语言：</a:t>
            </a:r>
            <a:r>
              <a:rPr lang="en-US" altLang="zh-CN" dirty="0">
                <a:solidFill>
                  <a:schemeClr val="bg1"/>
                </a:solidFill>
              </a:rPr>
              <a:t>HTML5</a:t>
            </a:r>
            <a:endParaRPr lang="zh-CN" altLang="zh-CN" dirty="0">
              <a:solidFill>
                <a:schemeClr val="bg1"/>
              </a:solidFill>
            </a:endParaRPr>
          </a:p>
          <a:p>
            <a:r>
              <a:rPr lang="zh-CN" altLang="zh-CN" dirty="0">
                <a:solidFill>
                  <a:schemeClr val="bg1"/>
                </a:solidFill>
              </a:rPr>
              <a:t>存储方式：服务器硬盘存储</a:t>
            </a:r>
          </a:p>
          <a:p>
            <a:r>
              <a:rPr lang="zh-CN" altLang="zh-CN" dirty="0">
                <a:solidFill>
                  <a:schemeClr val="bg1"/>
                </a:solidFill>
              </a:rPr>
              <a:t>功能</a:t>
            </a:r>
            <a:r>
              <a:rPr lang="zh-CN" altLang="zh-CN" dirty="0" smtClean="0">
                <a:solidFill>
                  <a:schemeClr val="bg1"/>
                </a:solidFill>
              </a:rPr>
              <a:t>：这个</a:t>
            </a:r>
            <a:r>
              <a:rPr lang="zh-CN" altLang="zh-CN" dirty="0">
                <a:solidFill>
                  <a:schemeClr val="bg1"/>
                </a:solidFill>
              </a:rPr>
              <a:t>网站的主要目的就是为教师和学生提供交流的平台，方便教师，方便学生。这个网站还为一些对这门课程感兴趣的人士提供一个了解的机会。</a:t>
            </a:r>
          </a:p>
          <a:p>
            <a:r>
              <a:rPr lang="zh-CN" altLang="zh-CN" dirty="0" smtClean="0">
                <a:solidFill>
                  <a:schemeClr val="bg1"/>
                </a:solidFill>
              </a:rPr>
              <a:t>•教师</a:t>
            </a:r>
            <a:r>
              <a:rPr lang="zh-CN" altLang="zh-CN" dirty="0">
                <a:solidFill>
                  <a:schemeClr val="bg1"/>
                </a:solidFill>
              </a:rPr>
              <a:t>能够更好，更容易地得到学生的反馈，调整自己的进度或方法</a:t>
            </a:r>
          </a:p>
          <a:p>
            <a:r>
              <a:rPr lang="zh-CN" altLang="zh-CN" dirty="0" smtClean="0">
                <a:solidFill>
                  <a:schemeClr val="bg1"/>
                </a:solidFill>
              </a:rPr>
              <a:t>•教师</a:t>
            </a:r>
            <a:r>
              <a:rPr lang="zh-CN" altLang="zh-CN" dirty="0">
                <a:solidFill>
                  <a:schemeClr val="bg1"/>
                </a:solidFill>
              </a:rPr>
              <a:t>可以方便地点评学生作业</a:t>
            </a:r>
          </a:p>
          <a:p>
            <a:r>
              <a:rPr lang="zh-CN" altLang="zh-CN" dirty="0" smtClean="0">
                <a:solidFill>
                  <a:schemeClr val="bg1"/>
                </a:solidFill>
              </a:rPr>
              <a:t>•有助于</a:t>
            </a:r>
            <a:r>
              <a:rPr lang="zh-CN" altLang="zh-CN" dirty="0">
                <a:solidFill>
                  <a:schemeClr val="bg1"/>
                </a:solidFill>
              </a:rPr>
              <a:t>提高教师知名度和影响力，方便同学了解教师</a:t>
            </a:r>
          </a:p>
          <a:p>
            <a:r>
              <a:rPr lang="zh-CN" altLang="zh-CN" dirty="0" smtClean="0">
                <a:solidFill>
                  <a:schemeClr val="bg1"/>
                </a:solidFill>
              </a:rPr>
              <a:t>•学生</a:t>
            </a:r>
            <a:r>
              <a:rPr lang="zh-CN" altLang="zh-CN" dirty="0">
                <a:solidFill>
                  <a:schemeClr val="bg1"/>
                </a:solidFill>
              </a:rPr>
              <a:t>的获得资料更加容易，更加丰富</a:t>
            </a:r>
          </a:p>
          <a:p>
            <a:r>
              <a:rPr lang="zh-CN" altLang="zh-CN" dirty="0" smtClean="0">
                <a:solidFill>
                  <a:schemeClr val="bg1"/>
                </a:solidFill>
              </a:rPr>
              <a:t>•学生</a:t>
            </a:r>
            <a:r>
              <a:rPr lang="zh-CN" altLang="zh-CN" dirty="0">
                <a:solidFill>
                  <a:schemeClr val="bg1"/>
                </a:solidFill>
              </a:rPr>
              <a:t>能够有针对性地进行补课，如果有缺课的话</a:t>
            </a:r>
          </a:p>
          <a:p>
            <a:r>
              <a:rPr lang="zh-CN" altLang="zh-CN" dirty="0" smtClean="0">
                <a:solidFill>
                  <a:schemeClr val="bg1"/>
                </a:solidFill>
              </a:rPr>
              <a:t>•学生</a:t>
            </a:r>
            <a:r>
              <a:rPr lang="zh-CN" altLang="zh-CN" dirty="0">
                <a:solidFill>
                  <a:schemeClr val="bg1"/>
                </a:solidFill>
              </a:rPr>
              <a:t>可以方便地向老师提出疑问 并且可以迅速的得到解答</a:t>
            </a:r>
          </a:p>
          <a:p>
            <a:r>
              <a:rPr lang="zh-CN" altLang="zh-CN" dirty="0" smtClean="0">
                <a:solidFill>
                  <a:schemeClr val="bg1"/>
                </a:solidFill>
              </a:rPr>
              <a:t>•游客</a:t>
            </a:r>
            <a:r>
              <a:rPr lang="zh-CN" altLang="zh-CN" dirty="0">
                <a:solidFill>
                  <a:schemeClr val="bg1"/>
                </a:solidFill>
              </a:rPr>
              <a:t>可以有机会了解这门课的情况，教师的情况</a:t>
            </a:r>
          </a:p>
        </p:txBody>
      </p:sp>
      <p:pic>
        <p:nvPicPr>
          <p:cNvPr id="9" name="Picture 2" descr="C:\Users\admin\Desktop\srs\logo透明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5134" y="-802604"/>
            <a:ext cx="3063441" cy="3063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9452757"/>
      </p:ext>
    </p:extLst>
  </p:cSld>
  <p:clrMapOvr>
    <a:masterClrMapping/>
  </p:clrMapOvr>
  <p:transition spd="slow" advTm="3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2" grpId="0" animBg="1"/>
      <p:bldP spid="7173" grpId="0" animBg="1"/>
      <p:bldP spid="718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圆角矩形 3"/>
          <p:cNvSpPr/>
          <p:nvPr/>
        </p:nvSpPr>
        <p:spPr>
          <a:xfrm>
            <a:off x="1479550" y="869950"/>
            <a:ext cx="9174163" cy="914400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FFFFFF">
                <a:alpha val="38823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zh-CN" altLang="zh-CN" sz="18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7171" name="文本框 4"/>
          <p:cNvSpPr/>
          <p:nvPr/>
        </p:nvSpPr>
        <p:spPr>
          <a:xfrm>
            <a:off x="3571875" y="1004888"/>
            <a:ext cx="4991100" cy="70675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Roboto Th" pitchFamily="2" charset="0"/>
              </a:rPr>
              <a:t>实施计划</a:t>
            </a:r>
            <a:endParaRPr lang="en-US" altLang="zh-CN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Roboto Th" pitchFamily="2" charset="0"/>
            </a:endParaRPr>
          </a:p>
        </p:txBody>
      </p:sp>
      <p:sp>
        <p:nvSpPr>
          <p:cNvPr id="7172" name="圆角矩形 6"/>
          <p:cNvSpPr/>
          <p:nvPr/>
        </p:nvSpPr>
        <p:spPr>
          <a:xfrm>
            <a:off x="1479551" y="1870491"/>
            <a:ext cx="9174162" cy="4791565"/>
          </a:xfrm>
          <a:prstGeom prst="roundRect">
            <a:avLst>
              <a:gd name="adj" fmla="val 6667"/>
            </a:avLst>
          </a:prstGeom>
          <a:noFill/>
          <a:ln w="12700" cap="flat" cmpd="sng">
            <a:solidFill>
              <a:srgbClr val="FFFFFF">
                <a:alpha val="34901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zh-CN" altLang="zh-CN" sz="18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7173" name="圆角矩形 7"/>
          <p:cNvSpPr/>
          <p:nvPr/>
        </p:nvSpPr>
        <p:spPr>
          <a:xfrm>
            <a:off x="1479551" y="1870493"/>
            <a:ext cx="9174162" cy="785622"/>
          </a:xfrm>
          <a:prstGeom prst="roundRect">
            <a:avLst>
              <a:gd name="adj" fmla="val 6667"/>
            </a:avLst>
          </a:prstGeom>
          <a:solidFill>
            <a:srgbClr val="FFFFFF">
              <a:alpha val="20000"/>
            </a:srgbClr>
          </a:solidFill>
          <a:ln w="9525">
            <a:noFill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zh-CN" altLang="zh-CN" sz="18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7180" name="文本框 17"/>
          <p:cNvSpPr/>
          <p:nvPr/>
        </p:nvSpPr>
        <p:spPr>
          <a:xfrm>
            <a:off x="1861380" y="2141713"/>
            <a:ext cx="8085020" cy="36933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Roboto Th" pitchFamily="2" charset="0"/>
              </a:rPr>
              <a:t>文件</a:t>
            </a:r>
            <a:endParaRPr lang="en-US" altLang="zh-CN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Roboto Th" pitchFamily="2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480344" y="2656189"/>
            <a:ext cx="917416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</a:rPr>
              <a:t>      </a:t>
            </a:r>
            <a:r>
              <a:rPr lang="zh-CN" altLang="zh-CN" b="1" dirty="0" smtClean="0">
                <a:solidFill>
                  <a:schemeClr val="bg1"/>
                </a:solidFill>
              </a:rPr>
              <a:t>用户</a:t>
            </a:r>
            <a:r>
              <a:rPr lang="zh-CN" altLang="zh-CN" b="1" dirty="0">
                <a:solidFill>
                  <a:schemeClr val="bg1"/>
                </a:solidFill>
              </a:rPr>
              <a:t>操作手册</a:t>
            </a:r>
            <a:r>
              <a:rPr lang="zh-CN" altLang="zh-CN" dirty="0">
                <a:solidFill>
                  <a:schemeClr val="bg1"/>
                </a:solidFill>
              </a:rPr>
              <a:t>：本手册详细描述软件的功能、性能和用户界面，使用户对如何使用该软件得到具体的了解</a:t>
            </a:r>
            <a:r>
              <a:rPr lang="en-US" altLang="zh-CN" dirty="0">
                <a:solidFill>
                  <a:schemeClr val="bg1"/>
                </a:solidFill>
              </a:rPr>
              <a:t>,</a:t>
            </a:r>
            <a:r>
              <a:rPr lang="zh-CN" altLang="zh-CN" dirty="0">
                <a:solidFill>
                  <a:schemeClr val="bg1"/>
                </a:solidFill>
              </a:rPr>
              <a:t>为操作人员提供该软件各种运行情况的有关知识，特别是操作方法的具体细节。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endParaRPr lang="zh-CN" altLang="zh-CN" dirty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  </a:t>
            </a:r>
            <a:r>
              <a:rPr lang="zh-CN" altLang="zh-CN" b="1" dirty="0" smtClean="0">
                <a:solidFill>
                  <a:schemeClr val="bg1"/>
                </a:solidFill>
              </a:rPr>
              <a:t>软件维护</a:t>
            </a:r>
            <a:r>
              <a:rPr lang="zh-CN" altLang="zh-CN" b="1" dirty="0">
                <a:solidFill>
                  <a:schemeClr val="bg1"/>
                </a:solidFill>
              </a:rPr>
              <a:t>手册</a:t>
            </a:r>
            <a:r>
              <a:rPr lang="zh-CN" altLang="zh-CN" dirty="0">
                <a:solidFill>
                  <a:schemeClr val="bg1"/>
                </a:solidFill>
              </a:rPr>
              <a:t>：主要包括软件系统说明、程序模块说明、操作环境、支持软件的说明、维护过程的说明，便于软件的维护。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    </a:t>
            </a:r>
            <a:r>
              <a:rPr lang="zh-CN" altLang="zh-CN" dirty="0" smtClean="0">
                <a:solidFill>
                  <a:schemeClr val="bg1"/>
                </a:solidFill>
              </a:rPr>
              <a:t>该</a:t>
            </a:r>
            <a:r>
              <a:rPr lang="zh-CN" altLang="zh-CN" dirty="0">
                <a:solidFill>
                  <a:schemeClr val="bg1"/>
                </a:solidFill>
              </a:rPr>
              <a:t>系统为一个网站，还有需要移交给用户的是网站上面的资源文件。</a:t>
            </a:r>
          </a:p>
        </p:txBody>
      </p:sp>
      <p:pic>
        <p:nvPicPr>
          <p:cNvPr id="8" name="Picture 2" descr="C:\Users\admin\Desktop\srs\logo透明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5134" y="-802604"/>
            <a:ext cx="3063441" cy="3063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3054570"/>
      </p:ext>
    </p:extLst>
  </p:cSld>
  <p:clrMapOvr>
    <a:masterClrMapping/>
  </p:clrMapOvr>
  <p:transition spd="slow" advTm="3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2" grpId="0" animBg="1"/>
      <p:bldP spid="7173" grpId="0" animBg="1"/>
      <p:bldP spid="718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圆角矩形 3"/>
          <p:cNvSpPr/>
          <p:nvPr/>
        </p:nvSpPr>
        <p:spPr>
          <a:xfrm>
            <a:off x="1479550" y="869950"/>
            <a:ext cx="9174163" cy="914400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FFFFFF">
                <a:alpha val="38823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zh-CN" altLang="zh-CN" sz="18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7171" name="文本框 4"/>
          <p:cNvSpPr/>
          <p:nvPr/>
        </p:nvSpPr>
        <p:spPr>
          <a:xfrm>
            <a:off x="3571875" y="1004888"/>
            <a:ext cx="4991100" cy="70675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Roboto Th" pitchFamily="2" charset="0"/>
              </a:rPr>
              <a:t>实施计划</a:t>
            </a:r>
            <a:endParaRPr lang="en-US" altLang="zh-CN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Roboto Th" pitchFamily="2" charset="0"/>
            </a:endParaRPr>
          </a:p>
        </p:txBody>
      </p:sp>
      <p:sp>
        <p:nvSpPr>
          <p:cNvPr id="7172" name="圆角矩形 6"/>
          <p:cNvSpPr/>
          <p:nvPr/>
        </p:nvSpPr>
        <p:spPr>
          <a:xfrm>
            <a:off x="1479551" y="1870491"/>
            <a:ext cx="9174162" cy="4791565"/>
          </a:xfrm>
          <a:prstGeom prst="roundRect">
            <a:avLst>
              <a:gd name="adj" fmla="val 6667"/>
            </a:avLst>
          </a:prstGeom>
          <a:noFill/>
          <a:ln w="12700" cap="flat" cmpd="sng">
            <a:solidFill>
              <a:srgbClr val="FFFFFF">
                <a:alpha val="34901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zh-CN" altLang="zh-CN" sz="18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80343" y="1885005"/>
            <a:ext cx="9174163" cy="6309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b="1" dirty="0" smtClean="0">
                <a:solidFill>
                  <a:schemeClr val="bg1"/>
                </a:solidFill>
              </a:rPr>
              <a:t>预算</a:t>
            </a:r>
            <a:r>
              <a:rPr lang="zh-CN" altLang="en-US" sz="2800" b="1" dirty="0" smtClean="0">
                <a:solidFill>
                  <a:schemeClr val="bg1"/>
                </a:solidFill>
              </a:rPr>
              <a:t>：</a:t>
            </a:r>
            <a:r>
              <a:rPr lang="zh-CN" altLang="zh-CN" sz="2400" dirty="0">
                <a:solidFill>
                  <a:schemeClr val="bg1"/>
                </a:solidFill>
              </a:rPr>
              <a:t>本小组共</a:t>
            </a:r>
            <a:r>
              <a:rPr lang="en-US" altLang="zh-CN" sz="2400" dirty="0">
                <a:solidFill>
                  <a:schemeClr val="bg1"/>
                </a:solidFill>
              </a:rPr>
              <a:t>4</a:t>
            </a:r>
            <a:r>
              <a:rPr lang="zh-CN" altLang="zh-CN" sz="2400" dirty="0">
                <a:solidFill>
                  <a:schemeClr val="bg1"/>
                </a:solidFill>
              </a:rPr>
              <a:t>位人员，由于是制作静态网页，可用开发软件可选开源软件，没有成本，小组人员每人日费用</a:t>
            </a:r>
            <a:r>
              <a:rPr lang="en-US" altLang="zh-CN" sz="2400" dirty="0">
                <a:solidFill>
                  <a:schemeClr val="bg1"/>
                </a:solidFill>
              </a:rPr>
              <a:t>25</a:t>
            </a:r>
            <a:r>
              <a:rPr lang="zh-CN" altLang="zh-CN" sz="2400" dirty="0">
                <a:solidFill>
                  <a:schemeClr val="bg1"/>
                </a:solidFill>
              </a:rPr>
              <a:t>元，共开发软件</a:t>
            </a:r>
            <a:r>
              <a:rPr lang="en-US" altLang="zh-CN" sz="2400" dirty="0">
                <a:solidFill>
                  <a:schemeClr val="bg1"/>
                </a:solidFill>
              </a:rPr>
              <a:t>15</a:t>
            </a:r>
            <a:r>
              <a:rPr lang="zh-CN" altLang="zh-CN" sz="2400" dirty="0">
                <a:solidFill>
                  <a:schemeClr val="bg1"/>
                </a:solidFill>
              </a:rPr>
              <a:t>周，算出所需费用为</a:t>
            </a:r>
            <a:r>
              <a:rPr lang="en-US" altLang="zh-CN" sz="2400" dirty="0">
                <a:solidFill>
                  <a:schemeClr val="bg1"/>
                </a:solidFill>
              </a:rPr>
              <a:t>10500</a:t>
            </a:r>
            <a:r>
              <a:rPr lang="zh-CN" altLang="zh-CN" sz="2400" dirty="0">
                <a:solidFill>
                  <a:schemeClr val="bg1"/>
                </a:solidFill>
              </a:rPr>
              <a:t>元。</a:t>
            </a:r>
          </a:p>
          <a:p>
            <a:endParaRPr lang="en-US" altLang="zh-CN" sz="2400" b="1" dirty="0" smtClean="0">
              <a:solidFill>
                <a:schemeClr val="bg1"/>
              </a:solidFill>
            </a:endParaRPr>
          </a:p>
          <a:p>
            <a:endParaRPr lang="en-US" altLang="zh-CN" b="1" dirty="0">
              <a:solidFill>
                <a:schemeClr val="bg1"/>
              </a:solidFill>
            </a:endParaRPr>
          </a:p>
          <a:p>
            <a:endParaRPr lang="en-US" altLang="zh-CN" b="1" dirty="0" smtClean="0">
              <a:solidFill>
                <a:schemeClr val="bg1"/>
              </a:solidFill>
            </a:endParaRPr>
          </a:p>
          <a:p>
            <a:r>
              <a:rPr lang="zh-CN" altLang="zh-CN" sz="2800" b="1" dirty="0" smtClean="0">
                <a:solidFill>
                  <a:schemeClr val="bg1"/>
                </a:solidFill>
              </a:rPr>
              <a:t>关键问题</a:t>
            </a:r>
            <a:r>
              <a:rPr lang="zh-CN" altLang="en-US" sz="2800" b="1" dirty="0" smtClean="0">
                <a:solidFill>
                  <a:schemeClr val="bg1"/>
                </a:solidFill>
              </a:rPr>
              <a:t>：</a:t>
            </a:r>
            <a:r>
              <a:rPr lang="zh-CN" altLang="zh-CN" sz="2400" dirty="0" smtClean="0">
                <a:solidFill>
                  <a:schemeClr val="bg1"/>
                </a:solidFill>
              </a:rPr>
              <a:t>技术</a:t>
            </a:r>
            <a:r>
              <a:rPr lang="zh-CN" altLang="zh-CN" sz="2400" dirty="0">
                <a:solidFill>
                  <a:schemeClr val="bg1"/>
                </a:solidFill>
              </a:rPr>
              <a:t>难点：对软件的不熟练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   </a:t>
            </a:r>
            <a:r>
              <a:rPr lang="en-US" altLang="zh-CN" sz="2400" dirty="0" smtClean="0">
                <a:solidFill>
                  <a:schemeClr val="bg1"/>
                </a:solidFill>
              </a:rPr>
              <a:t>                  </a:t>
            </a:r>
            <a:endParaRPr lang="zh-CN" altLang="zh-CN" b="1" dirty="0">
              <a:solidFill>
                <a:schemeClr val="bg1"/>
              </a:solidFill>
            </a:endParaRPr>
          </a:p>
          <a:p>
            <a:pPr marL="0" lvl="1"/>
            <a:endParaRPr lang="en-US" altLang="zh-CN" dirty="0" smtClean="0">
              <a:solidFill>
                <a:schemeClr val="bg1"/>
              </a:solidFill>
            </a:endParaRPr>
          </a:p>
          <a:p>
            <a:pPr marL="0" lvl="1"/>
            <a:endParaRPr lang="en-US" altLang="zh-CN" dirty="0">
              <a:solidFill>
                <a:schemeClr val="bg1"/>
              </a:solidFill>
            </a:endParaRPr>
          </a:p>
          <a:p>
            <a:pPr marL="0" lvl="1"/>
            <a:endParaRPr lang="en-US" altLang="zh-CN" dirty="0" smtClean="0">
              <a:solidFill>
                <a:schemeClr val="bg1"/>
              </a:solidFill>
            </a:endParaRPr>
          </a:p>
          <a:p>
            <a:pPr marL="0" lvl="1"/>
            <a:endParaRPr lang="en-US" altLang="zh-CN" dirty="0">
              <a:solidFill>
                <a:schemeClr val="bg1"/>
              </a:solidFill>
            </a:endParaRPr>
          </a:p>
          <a:p>
            <a:pPr marL="0" lvl="1"/>
            <a:endParaRPr lang="en-US" altLang="zh-CN" dirty="0" smtClean="0">
              <a:solidFill>
                <a:schemeClr val="bg1"/>
              </a:solidFill>
            </a:endParaRPr>
          </a:p>
          <a:p>
            <a:pPr marL="0" lvl="1"/>
            <a:endParaRPr lang="en-US" altLang="zh-CN" dirty="0">
              <a:solidFill>
                <a:schemeClr val="bg1"/>
              </a:solidFill>
            </a:endParaRPr>
          </a:p>
          <a:p>
            <a:pPr marL="0" lvl="1"/>
            <a:endParaRPr lang="en-US" altLang="zh-CN" dirty="0" smtClean="0">
              <a:solidFill>
                <a:schemeClr val="bg1"/>
              </a:solidFill>
            </a:endParaRPr>
          </a:p>
          <a:p>
            <a:pPr marL="0" lvl="1"/>
            <a:endParaRPr lang="en-US" altLang="zh-CN" dirty="0">
              <a:solidFill>
                <a:schemeClr val="bg1"/>
              </a:solidFill>
            </a:endParaRPr>
          </a:p>
          <a:p>
            <a:pPr marL="0" lvl="1"/>
            <a:endParaRPr lang="en-US" altLang="zh-CN" dirty="0" smtClean="0">
              <a:solidFill>
                <a:schemeClr val="bg1"/>
              </a:solidFill>
            </a:endParaRPr>
          </a:p>
          <a:p>
            <a:pPr marL="0" lvl="1"/>
            <a:endParaRPr lang="zh-CN" altLang="zh-CN" dirty="0">
              <a:solidFill>
                <a:schemeClr val="bg1"/>
              </a:solidFill>
            </a:endParaRPr>
          </a:p>
          <a:p>
            <a:pPr marL="0" lvl="1"/>
            <a:endParaRPr lang="zh-CN" altLang="zh-CN" b="1" dirty="0"/>
          </a:p>
          <a:p>
            <a:endParaRPr lang="zh-CN" altLang="en-US" dirty="0"/>
          </a:p>
        </p:txBody>
      </p:sp>
      <p:pic>
        <p:nvPicPr>
          <p:cNvPr id="4098" name="Picture 2" descr="C:\Users\admin\Desktop\srs\logo透明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5134" y="-802604"/>
            <a:ext cx="3063441" cy="3063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3281034"/>
      </p:ext>
    </p:extLst>
  </p:cSld>
  <p:clrMapOvr>
    <a:masterClrMapping/>
  </p:clrMapOvr>
  <p:transition spd="slow" advTm="3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2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914</Words>
  <Application>Microsoft Office PowerPoint</Application>
  <PresentationFormat>自定义</PresentationFormat>
  <Paragraphs>106</Paragraphs>
  <Slides>14</Slides>
  <Notes>13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黎石林</dc:creator>
  <cp:lastModifiedBy>admin</cp:lastModifiedBy>
  <cp:revision>36</cp:revision>
  <dcterms:created xsi:type="dcterms:W3CDTF">2014-07-22T14:15:00Z</dcterms:created>
  <dcterms:modified xsi:type="dcterms:W3CDTF">2017-11-03T09:25:40Z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2052-10.1.0.6875</vt:lpwstr>
  </property>
</Properties>
</file>