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7" r:id="rId2"/>
    <p:sldId id="259" r:id="rId3"/>
    <p:sldId id="260" r:id="rId4"/>
    <p:sldId id="261" r:id="rId5"/>
    <p:sldId id="263" r:id="rId6"/>
    <p:sldId id="262" r:id="rId7"/>
    <p:sldId id="264" r:id="rId8"/>
    <p:sldId id="265" r:id="rId9"/>
    <p:sldId id="266" r:id="rId10"/>
    <p:sldId id="267" r:id="rId11"/>
    <p:sldId id="268" r:id="rId12"/>
    <p:sldId id="270" r:id="rId13"/>
    <p:sldId id="269" r:id="rId14"/>
    <p:sldId id="273" r:id="rId15"/>
    <p:sldId id="272" r:id="rId16"/>
    <p:sldId id="274" r:id="rId17"/>
    <p:sldId id="275" r:id="rId18"/>
    <p:sldId id="276" r:id="rId19"/>
    <p:sldId id="277" r:id="rId20"/>
    <p:sldId id="278" r:id="rId21"/>
    <p:sldId id="279" r:id="rId22"/>
    <p:sldId id="280" r:id="rId23"/>
    <p:sldId id="281" r:id="rId24"/>
    <p:sldId id="282" r:id="rId25"/>
    <p:sldId id="258" r:id="rId26"/>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480" y="-72"/>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79853A-915E-4948-A131-970AEABDCEF7}" type="datetimeFigureOut">
              <a:rPr lang="zh-CN" altLang="en-US" smtClean="0"/>
              <a:t>2017/11/2</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F6DF6A-3DDF-44F3-9AB2-25D5E5CC27BF}" type="slidenum">
              <a:rPr lang="zh-CN" altLang="en-US" smtClean="0"/>
              <a:t>‹#›</a:t>
            </a:fld>
            <a:endParaRPr lang="zh-CN" altLang="en-US"/>
          </a:p>
        </p:txBody>
      </p:sp>
    </p:spTree>
    <p:extLst>
      <p:ext uri="{BB962C8B-B14F-4D97-AF65-F5344CB8AC3E}">
        <p14:creationId xmlns:p14="http://schemas.microsoft.com/office/powerpoint/2010/main" val="1321245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F6DF6A-3DDF-44F3-9AB2-25D5E5CC27BF}" type="slidenum">
              <a:rPr lang="zh-CN" altLang="en-US" smtClean="0"/>
              <a:t>1</a:t>
            </a:fld>
            <a:endParaRPr lang="zh-CN" altLang="en-US"/>
          </a:p>
        </p:txBody>
      </p:sp>
    </p:spTree>
    <p:extLst>
      <p:ext uri="{BB962C8B-B14F-4D97-AF65-F5344CB8AC3E}">
        <p14:creationId xmlns:p14="http://schemas.microsoft.com/office/powerpoint/2010/main" val="820600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1389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5926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90500"/>
            <a:ext cx="2057400" cy="4064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90500"/>
            <a:ext cx="6019800" cy="4064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12937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3258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264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35234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4921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77743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67846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33206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34239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3118019A-1CBF-4367-A204-C5C922A58000}" type="datetimeFigureOut">
              <a:rPr lang="zh-CN" altLang="en-US">
                <a:solidFill>
                  <a:prstClr val="black">
                    <a:tint val="75000"/>
                  </a:prstClr>
                </a:solidFill>
              </a:rPr>
              <a:pPr/>
              <a:t>2017/11/2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03734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4" y="0"/>
            <a:ext cx="9139126" cy="5715000"/>
          </a:xfrm>
          <a:prstGeom prst="rect">
            <a:avLst/>
          </a:prstGeom>
        </p:spPr>
      </p:pic>
      <p:sp>
        <p:nvSpPr>
          <p:cNvPr id="18" name="标题 1"/>
          <p:cNvSpPr txBox="1">
            <a:spLocks/>
          </p:cNvSpPr>
          <p:nvPr/>
        </p:nvSpPr>
        <p:spPr>
          <a:xfrm>
            <a:off x="4139952" y="1645014"/>
            <a:ext cx="4608512" cy="69678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4000" b="1" noProof="0" dirty="0" smtClean="0">
                <a:ln w="12700">
                  <a:solidFill>
                    <a:srgbClr val="1F497D">
                      <a:tint val="1000"/>
                    </a:srgbClr>
                  </a:solidFill>
                  <a:prstDash val="solid"/>
                </a:ln>
                <a:solidFill>
                  <a:sysClr val="windowText" lastClr="000000"/>
                </a:solidFill>
                <a:effectLst>
                  <a:outerShdw blurRad="50000" dist="50800" dir="7500000" algn="tl">
                    <a:srgbClr val="000000">
                      <a:shade val="5000"/>
                      <a:alpha val="35000"/>
                    </a:srgbClr>
                  </a:outerShdw>
                </a:effectLst>
                <a:latin typeface="微软雅黑" pitchFamily="34" charset="-122"/>
                <a:ea typeface="微软雅黑" pitchFamily="34" charset="-122"/>
              </a:rPr>
              <a:t>需求</a:t>
            </a:r>
            <a:r>
              <a:rPr lang="zh-CN" altLang="en-US" sz="4000" b="1" noProof="0" dirty="0" smtClean="0">
                <a:ln w="12700">
                  <a:solidFill>
                    <a:srgbClr val="1F497D">
                      <a:tint val="1000"/>
                    </a:srgbClr>
                  </a:solidFill>
                  <a:prstDash val="solid"/>
                </a:ln>
                <a:solidFill>
                  <a:sysClr val="windowText" lastClr="000000"/>
                </a:solidFill>
                <a:effectLst>
                  <a:outerShdw blurRad="50000" dist="50800" dir="7500000" algn="tl">
                    <a:srgbClr val="000000">
                      <a:shade val="5000"/>
                      <a:alpha val="35000"/>
                    </a:srgbClr>
                  </a:outerShdw>
                </a:effectLst>
                <a:latin typeface="微软雅黑" pitchFamily="34" charset="-122"/>
                <a:ea typeface="微软雅黑" pitchFamily="34" charset="-122"/>
              </a:rPr>
              <a:t>工程</a:t>
            </a:r>
            <a:r>
              <a:rPr lang="zh-CN" altLang="en-US" sz="4000" b="1" dirty="0">
                <a:ln w="12700">
                  <a:solidFill>
                    <a:srgbClr val="1F497D">
                      <a:tint val="1000"/>
                    </a:srgbClr>
                  </a:solidFill>
                  <a:prstDash val="solid"/>
                </a:ln>
                <a:solidFill>
                  <a:sysClr val="windowText" lastClr="000000"/>
                </a:solidFill>
                <a:effectLst>
                  <a:outerShdw blurRad="50000" dist="50800" dir="7500000" algn="tl">
                    <a:srgbClr val="000000">
                      <a:shade val="5000"/>
                      <a:alpha val="35000"/>
                    </a:srgbClr>
                  </a:outerShdw>
                </a:effectLst>
                <a:latin typeface="微软雅黑" pitchFamily="34" charset="-122"/>
                <a:ea typeface="微软雅黑" pitchFamily="34" charset="-122"/>
              </a:rPr>
              <a:t>项目</a:t>
            </a:r>
            <a:r>
              <a:rPr lang="zh-CN" altLang="en-US" sz="4000" b="1" noProof="0" dirty="0" smtClean="0">
                <a:ln w="12700">
                  <a:solidFill>
                    <a:srgbClr val="1F497D">
                      <a:tint val="1000"/>
                    </a:srgbClr>
                  </a:solidFill>
                  <a:prstDash val="solid"/>
                </a:ln>
                <a:solidFill>
                  <a:sysClr val="windowText" lastClr="000000"/>
                </a:solidFill>
                <a:effectLst>
                  <a:outerShdw blurRad="50000" dist="50800" dir="7500000" algn="tl">
                    <a:srgbClr val="000000">
                      <a:shade val="5000"/>
                      <a:alpha val="35000"/>
                    </a:srgbClr>
                  </a:outerShdw>
                </a:effectLst>
                <a:latin typeface="微软雅黑" pitchFamily="34" charset="-122"/>
                <a:ea typeface="微软雅黑" pitchFamily="34" charset="-122"/>
              </a:rPr>
              <a:t>计划</a:t>
            </a:r>
            <a:endParaRPr kumimoji="0" lang="en-US" altLang="zh-CN" sz="4000" b="1" i="0" u="none" strike="noStrike" kern="1200" cap="none" spc="0" normalizeH="0" baseline="0" noProof="0" dirty="0" smtClean="0">
              <a:ln w="12700">
                <a:solidFill>
                  <a:srgbClr val="1F497D">
                    <a:tint val="1000"/>
                  </a:srgbClr>
                </a:solidFill>
                <a:prstDash val="solid"/>
              </a:ln>
              <a:solidFill>
                <a:sysClr val="windowText" lastClr="000000"/>
              </a:solidFill>
              <a:effectLst>
                <a:outerShdw blurRad="50000" dist="50800" dir="7500000" algn="tl">
                  <a:srgbClr val="000000">
                    <a:shade val="5000"/>
                    <a:alpha val="35000"/>
                  </a:srgbClr>
                </a:outerShdw>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53820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范围管理计划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2" name="矩形 1"/>
          <p:cNvSpPr/>
          <p:nvPr/>
        </p:nvSpPr>
        <p:spPr>
          <a:xfrm>
            <a:off x="3418771" y="1849388"/>
            <a:ext cx="1095172" cy="369332"/>
          </a:xfrm>
          <a:prstGeom prst="rect">
            <a:avLst/>
          </a:prstGeom>
        </p:spPr>
        <p:txBody>
          <a:bodyPr wrap="none">
            <a:spAutoFit/>
          </a:bodyPr>
          <a:lstStyle/>
          <a:p>
            <a:pPr lvl="1"/>
            <a:r>
              <a:rPr lang="en-US" altLang="zh-CN" b="1" dirty="0"/>
              <a:t>WBS</a:t>
            </a:r>
            <a:endParaRPr lang="zh-CN" altLang="zh-CN" b="1" dirty="0"/>
          </a:p>
        </p:txBody>
      </p:sp>
      <p:pic>
        <p:nvPicPr>
          <p:cNvPr id="7" name="图片 6"/>
          <p:cNvPicPr/>
          <p:nvPr/>
        </p:nvPicPr>
        <p:blipFill>
          <a:blip r:embed="rId3"/>
          <a:stretch>
            <a:fillRect/>
          </a:stretch>
        </p:blipFill>
        <p:spPr>
          <a:xfrm>
            <a:off x="179512" y="2191286"/>
            <a:ext cx="3932294" cy="2919998"/>
          </a:xfrm>
          <a:prstGeom prst="rect">
            <a:avLst/>
          </a:prstGeom>
        </p:spPr>
      </p:pic>
      <p:pic>
        <p:nvPicPr>
          <p:cNvPr id="8" name="图片 7"/>
          <p:cNvPicPr/>
          <p:nvPr/>
        </p:nvPicPr>
        <p:blipFill>
          <a:blip r:embed="rId4"/>
          <a:stretch>
            <a:fillRect/>
          </a:stretch>
        </p:blipFill>
        <p:spPr>
          <a:xfrm>
            <a:off x="4513943" y="2569468"/>
            <a:ext cx="4392488" cy="2685832"/>
          </a:xfrm>
          <a:prstGeom prst="rect">
            <a:avLst/>
          </a:prstGeom>
        </p:spPr>
      </p:pic>
    </p:spTree>
    <p:extLst>
      <p:ext uri="{BB962C8B-B14F-4D97-AF65-F5344CB8AC3E}">
        <p14:creationId xmlns:p14="http://schemas.microsoft.com/office/powerpoint/2010/main" val="345009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9" name="圆角矩形 8"/>
          <p:cNvSpPr/>
          <p:nvPr/>
        </p:nvSpPr>
        <p:spPr>
          <a:xfrm>
            <a:off x="611560" y="2353444"/>
            <a:ext cx="7907163" cy="2304256"/>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1"/>
            <a:endParaRPr lang="zh-CN" altLang="zh-CN" b="1" dirty="0">
              <a:solidFill>
                <a:schemeClr val="tx1"/>
              </a:solidFill>
            </a:endParaRPr>
          </a:p>
        </p:txBody>
      </p:sp>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范围管理计划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2" name="矩形 1"/>
          <p:cNvSpPr/>
          <p:nvPr/>
        </p:nvSpPr>
        <p:spPr>
          <a:xfrm>
            <a:off x="3418771" y="1849388"/>
            <a:ext cx="2273379" cy="369332"/>
          </a:xfrm>
          <a:prstGeom prst="rect">
            <a:avLst/>
          </a:prstGeom>
        </p:spPr>
        <p:txBody>
          <a:bodyPr wrap="none">
            <a:spAutoFit/>
          </a:bodyPr>
          <a:lstStyle/>
          <a:p>
            <a:pPr lvl="1"/>
            <a:r>
              <a:rPr lang="zh-CN" altLang="zh-CN" b="1" dirty="0"/>
              <a:t>主要可交付成果</a:t>
            </a:r>
          </a:p>
        </p:txBody>
      </p:sp>
      <p:sp>
        <p:nvSpPr>
          <p:cNvPr id="5" name="矩形 4"/>
          <p:cNvSpPr/>
          <p:nvPr/>
        </p:nvSpPr>
        <p:spPr>
          <a:xfrm>
            <a:off x="1475656" y="3136240"/>
            <a:ext cx="7907162" cy="369332"/>
          </a:xfrm>
          <a:prstGeom prst="rect">
            <a:avLst/>
          </a:prstGeom>
        </p:spPr>
        <p:txBody>
          <a:bodyPr wrap="square">
            <a:spAutoFit/>
          </a:bodyPr>
          <a:lstStyle/>
          <a:p>
            <a:r>
              <a:rPr lang="zh-CN" altLang="zh-CN" dirty="0"/>
              <a:t>相关的需求文档，原型设计、设计文档和</a:t>
            </a:r>
            <a:r>
              <a:rPr lang="zh-CN" altLang="zh-CN" dirty="0" smtClean="0"/>
              <a:t>《项目总结报告》</a:t>
            </a:r>
            <a:r>
              <a:rPr lang="zh-CN" altLang="en-US" dirty="0" smtClean="0"/>
              <a:t>。</a:t>
            </a:r>
            <a:endParaRPr lang="zh-CN" altLang="zh-CN" dirty="0"/>
          </a:p>
        </p:txBody>
      </p:sp>
    </p:spTree>
    <p:extLst>
      <p:ext uri="{BB962C8B-B14F-4D97-AF65-F5344CB8AC3E}">
        <p14:creationId xmlns:p14="http://schemas.microsoft.com/office/powerpoint/2010/main" val="260665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8" name="Text Box 11"/>
          <p:cNvSpPr txBox="1">
            <a:spLocks noChangeArrowheads="1"/>
          </p:cNvSpPr>
          <p:nvPr/>
        </p:nvSpPr>
        <p:spPr bwMode="auto">
          <a:xfrm>
            <a:off x="-217083" y="2388001"/>
            <a:ext cx="2376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zh-CN" altLang="zh-CN" b="1" dirty="0"/>
              <a:t>成本管理目标</a:t>
            </a:r>
          </a:p>
        </p:txBody>
      </p:sp>
      <p:cxnSp>
        <p:nvCxnSpPr>
          <p:cNvPr id="11" name="直接连接符 10"/>
          <p:cNvCxnSpPr/>
          <p:nvPr/>
        </p:nvCxnSpPr>
        <p:spPr>
          <a:xfrm>
            <a:off x="2159181" y="2281436"/>
            <a:ext cx="0" cy="219641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defRPr/>
            </a:pP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成本管理计划</a:t>
            </a:r>
            <a:endPar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7" name="TextBox 6"/>
          <p:cNvSpPr txBox="1"/>
          <p:nvPr/>
        </p:nvSpPr>
        <p:spPr>
          <a:xfrm>
            <a:off x="2843808" y="2370243"/>
            <a:ext cx="1728192" cy="369332"/>
          </a:xfrm>
          <a:prstGeom prst="rect">
            <a:avLst/>
          </a:prstGeom>
          <a:noFill/>
        </p:spPr>
        <p:txBody>
          <a:bodyPr wrap="square" rtlCol="0">
            <a:spAutoFit/>
          </a:bodyPr>
          <a:lstStyle/>
          <a:p>
            <a:pPr lvl="1"/>
            <a:r>
              <a:rPr lang="zh-CN" altLang="zh-CN" b="1" dirty="0"/>
              <a:t>成本预算</a:t>
            </a:r>
          </a:p>
        </p:txBody>
      </p:sp>
      <p:cxnSp>
        <p:nvCxnSpPr>
          <p:cNvPr id="12" name="直接连接符 11"/>
          <p:cNvCxnSpPr/>
          <p:nvPr/>
        </p:nvCxnSpPr>
        <p:spPr>
          <a:xfrm>
            <a:off x="5796136" y="2214682"/>
            <a:ext cx="0" cy="219641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156176" y="2305447"/>
            <a:ext cx="2304256" cy="369332"/>
          </a:xfrm>
          <a:prstGeom prst="rect">
            <a:avLst/>
          </a:prstGeom>
          <a:noFill/>
        </p:spPr>
        <p:txBody>
          <a:bodyPr wrap="square" rtlCol="0">
            <a:spAutoFit/>
          </a:bodyPr>
          <a:lstStyle/>
          <a:p>
            <a:pPr lvl="1"/>
            <a:r>
              <a:rPr lang="zh-CN" altLang="zh-CN" b="1" dirty="0" smtClean="0"/>
              <a:t>成本控制方法</a:t>
            </a:r>
            <a:endParaRPr lang="zh-CN" altLang="zh-CN" b="1" dirty="0"/>
          </a:p>
        </p:txBody>
      </p:sp>
      <p:sp>
        <p:nvSpPr>
          <p:cNvPr id="2" name="矩形 1"/>
          <p:cNvSpPr/>
          <p:nvPr/>
        </p:nvSpPr>
        <p:spPr>
          <a:xfrm>
            <a:off x="251520" y="2979073"/>
            <a:ext cx="1763645" cy="646331"/>
          </a:xfrm>
          <a:prstGeom prst="rect">
            <a:avLst/>
          </a:prstGeom>
        </p:spPr>
        <p:txBody>
          <a:bodyPr wrap="square">
            <a:spAutoFit/>
          </a:bodyPr>
          <a:lstStyle/>
          <a:p>
            <a:r>
              <a:rPr lang="zh-CN" altLang="zh-CN" dirty="0"/>
              <a:t>适当降低项目开发的成本</a:t>
            </a:r>
          </a:p>
        </p:txBody>
      </p:sp>
      <p:graphicFrame>
        <p:nvGraphicFramePr>
          <p:cNvPr id="3" name="表格 2"/>
          <p:cNvGraphicFramePr>
            <a:graphicFrameLocks noGrp="1"/>
          </p:cNvGraphicFramePr>
          <p:nvPr>
            <p:extLst>
              <p:ext uri="{D42A27DB-BD31-4B8C-83A1-F6EECF244321}">
                <p14:modId xmlns:p14="http://schemas.microsoft.com/office/powerpoint/2010/main" val="163829919"/>
              </p:ext>
            </p:extLst>
          </p:nvPr>
        </p:nvGraphicFramePr>
        <p:xfrm>
          <a:off x="2332598" y="2979073"/>
          <a:ext cx="3321050" cy="1097280"/>
        </p:xfrm>
        <a:graphic>
          <a:graphicData uri="http://schemas.openxmlformats.org/drawingml/2006/table">
            <a:tbl>
              <a:tblPr firstRow="1" firstCol="1" bandRow="1">
                <a:tableStyleId>{5C22544A-7EE6-4342-B048-85BDC9FD1C3A}</a:tableStyleId>
              </a:tblPr>
              <a:tblGrid>
                <a:gridCol w="1655445"/>
                <a:gridCol w="1665605"/>
              </a:tblGrid>
              <a:tr h="0">
                <a:tc>
                  <a:txBody>
                    <a:bodyPr/>
                    <a:lstStyle/>
                    <a:p>
                      <a:pPr marL="266700" algn="just">
                        <a:spcAft>
                          <a:spcPts val="0"/>
                        </a:spcAft>
                      </a:pPr>
                      <a:r>
                        <a:rPr lang="zh-CN" sz="1200" kern="100" dirty="0">
                          <a:effectLst/>
                        </a:rPr>
                        <a:t>活动</a:t>
                      </a:r>
                      <a:endParaRPr lang="zh-CN" sz="1050" kern="100" dirty="0">
                        <a:effectLst/>
                        <a:latin typeface="等线"/>
                        <a:ea typeface="等线"/>
                        <a:cs typeface="Times New Roman"/>
                      </a:endParaRPr>
                    </a:p>
                  </a:txBody>
                  <a:tcPr marL="68580" marR="68580" marT="0" marB="0"/>
                </a:tc>
                <a:tc>
                  <a:txBody>
                    <a:bodyPr/>
                    <a:lstStyle/>
                    <a:p>
                      <a:pPr marL="266700" algn="just">
                        <a:spcAft>
                          <a:spcPts val="0"/>
                        </a:spcAft>
                      </a:pPr>
                      <a:r>
                        <a:rPr lang="zh-CN" sz="1200" kern="100">
                          <a:effectLst/>
                        </a:rPr>
                        <a:t>预算</a:t>
                      </a:r>
                      <a:endParaRPr lang="zh-CN" sz="1050" kern="100">
                        <a:effectLst/>
                        <a:latin typeface="等线"/>
                        <a:ea typeface="等线"/>
                        <a:cs typeface="Times New Roman"/>
                      </a:endParaRPr>
                    </a:p>
                  </a:txBody>
                  <a:tcPr marL="68580" marR="68580" marT="0" marB="0"/>
                </a:tc>
              </a:tr>
              <a:tr h="0">
                <a:tc>
                  <a:txBody>
                    <a:bodyPr/>
                    <a:lstStyle/>
                    <a:p>
                      <a:pPr marL="266700" algn="just">
                        <a:spcAft>
                          <a:spcPts val="0"/>
                        </a:spcAft>
                      </a:pPr>
                      <a:r>
                        <a:rPr lang="zh-CN" sz="1200" kern="100">
                          <a:effectLst/>
                        </a:rPr>
                        <a:t>队伍组建</a:t>
                      </a:r>
                      <a:endParaRPr lang="zh-CN" sz="1050" kern="100">
                        <a:effectLst/>
                        <a:latin typeface="等线"/>
                        <a:ea typeface="等线"/>
                        <a:cs typeface="Times New Roman"/>
                      </a:endParaRPr>
                    </a:p>
                  </a:txBody>
                  <a:tcPr marL="68580" marR="68580" marT="0" marB="0"/>
                </a:tc>
                <a:tc>
                  <a:txBody>
                    <a:bodyPr/>
                    <a:lstStyle/>
                    <a:p>
                      <a:pPr marL="266700" algn="just">
                        <a:spcAft>
                          <a:spcPts val="0"/>
                        </a:spcAft>
                      </a:pPr>
                      <a:r>
                        <a:rPr lang="en-US" sz="1200" kern="100">
                          <a:effectLst/>
                        </a:rPr>
                        <a:t>0</a:t>
                      </a:r>
                      <a:endParaRPr lang="zh-CN" sz="1050" kern="100">
                        <a:effectLst/>
                        <a:latin typeface="等线"/>
                        <a:ea typeface="等线"/>
                        <a:cs typeface="Times New Roman"/>
                      </a:endParaRPr>
                    </a:p>
                  </a:txBody>
                  <a:tcPr marL="68580" marR="68580" marT="0" marB="0"/>
                </a:tc>
              </a:tr>
              <a:tr h="0">
                <a:tc>
                  <a:txBody>
                    <a:bodyPr/>
                    <a:lstStyle/>
                    <a:p>
                      <a:pPr marL="266700" algn="just">
                        <a:spcAft>
                          <a:spcPts val="0"/>
                        </a:spcAft>
                      </a:pPr>
                      <a:r>
                        <a:rPr lang="zh-CN" sz="1200" kern="100" dirty="0">
                          <a:effectLst/>
                        </a:rPr>
                        <a:t>服务器</a:t>
                      </a:r>
                      <a:endParaRPr lang="zh-CN" sz="1050" kern="100" dirty="0">
                        <a:effectLst/>
                        <a:latin typeface="等线"/>
                        <a:ea typeface="等线"/>
                        <a:cs typeface="Times New Roman"/>
                      </a:endParaRPr>
                    </a:p>
                  </a:txBody>
                  <a:tcPr marL="68580" marR="68580" marT="0" marB="0"/>
                </a:tc>
                <a:tc>
                  <a:txBody>
                    <a:bodyPr/>
                    <a:lstStyle/>
                    <a:p>
                      <a:pPr marL="266700" algn="just">
                        <a:spcAft>
                          <a:spcPts val="0"/>
                        </a:spcAft>
                      </a:pPr>
                      <a:r>
                        <a:rPr lang="en-US" sz="1200" kern="100">
                          <a:effectLst/>
                        </a:rPr>
                        <a:t>0</a:t>
                      </a:r>
                      <a:endParaRPr lang="zh-CN" sz="1050" kern="100">
                        <a:effectLst/>
                        <a:latin typeface="等线"/>
                        <a:ea typeface="等线"/>
                        <a:cs typeface="Times New Roman"/>
                      </a:endParaRPr>
                    </a:p>
                  </a:txBody>
                  <a:tcPr marL="68580" marR="68580" marT="0" marB="0"/>
                </a:tc>
              </a:tr>
              <a:tr h="0">
                <a:tc>
                  <a:txBody>
                    <a:bodyPr/>
                    <a:lstStyle/>
                    <a:p>
                      <a:pPr marL="266700" algn="just">
                        <a:spcAft>
                          <a:spcPts val="0"/>
                        </a:spcAft>
                      </a:pPr>
                      <a:r>
                        <a:rPr lang="zh-CN" sz="1200" kern="100">
                          <a:effectLst/>
                        </a:rPr>
                        <a:t>操作系统</a:t>
                      </a:r>
                      <a:endParaRPr lang="zh-CN" sz="1050" kern="100">
                        <a:effectLst/>
                        <a:latin typeface="等线"/>
                        <a:ea typeface="等线"/>
                        <a:cs typeface="Times New Roman"/>
                      </a:endParaRPr>
                    </a:p>
                  </a:txBody>
                  <a:tcPr marL="68580" marR="68580" marT="0" marB="0"/>
                </a:tc>
                <a:tc>
                  <a:txBody>
                    <a:bodyPr/>
                    <a:lstStyle/>
                    <a:p>
                      <a:pPr marL="266700" algn="just">
                        <a:spcAft>
                          <a:spcPts val="0"/>
                        </a:spcAft>
                      </a:pPr>
                      <a:r>
                        <a:rPr lang="en-US" sz="1200" kern="100">
                          <a:effectLst/>
                        </a:rPr>
                        <a:t>0</a:t>
                      </a:r>
                      <a:endParaRPr lang="zh-CN" sz="1050" kern="100">
                        <a:effectLst/>
                        <a:latin typeface="等线"/>
                        <a:ea typeface="等线"/>
                        <a:cs typeface="Times New Roman"/>
                      </a:endParaRPr>
                    </a:p>
                  </a:txBody>
                  <a:tcPr marL="68580" marR="68580" marT="0" marB="0"/>
                </a:tc>
              </a:tr>
              <a:tr h="0">
                <a:tc>
                  <a:txBody>
                    <a:bodyPr/>
                    <a:lstStyle/>
                    <a:p>
                      <a:pPr marL="266700" algn="just">
                        <a:spcAft>
                          <a:spcPts val="0"/>
                        </a:spcAft>
                      </a:pPr>
                      <a:r>
                        <a:rPr lang="zh-CN" sz="1200" kern="100">
                          <a:effectLst/>
                        </a:rPr>
                        <a:t>人力资源</a:t>
                      </a:r>
                      <a:endParaRPr lang="zh-CN" sz="1050" kern="100">
                        <a:effectLst/>
                        <a:latin typeface="等线"/>
                        <a:ea typeface="等线"/>
                        <a:cs typeface="Times New Roman"/>
                      </a:endParaRPr>
                    </a:p>
                  </a:txBody>
                  <a:tcPr marL="68580" marR="68580" marT="0" marB="0"/>
                </a:tc>
                <a:tc>
                  <a:txBody>
                    <a:bodyPr/>
                    <a:lstStyle/>
                    <a:p>
                      <a:pPr marL="266700" algn="just">
                        <a:spcAft>
                          <a:spcPts val="0"/>
                        </a:spcAft>
                      </a:pPr>
                      <a:r>
                        <a:rPr lang="zh-CN" sz="1200" kern="100">
                          <a:effectLst/>
                        </a:rPr>
                        <a:t>学分</a:t>
                      </a:r>
                      <a:endParaRPr lang="zh-CN" sz="1050" kern="100">
                        <a:effectLst/>
                        <a:latin typeface="等线"/>
                        <a:ea typeface="等线"/>
                        <a:cs typeface="Times New Roman"/>
                      </a:endParaRPr>
                    </a:p>
                  </a:txBody>
                  <a:tcPr marL="68580" marR="68580" marT="0" marB="0"/>
                </a:tc>
              </a:tr>
              <a:tr h="0">
                <a:tc>
                  <a:txBody>
                    <a:bodyPr/>
                    <a:lstStyle/>
                    <a:p>
                      <a:pPr marL="266700" algn="just">
                        <a:spcAft>
                          <a:spcPts val="0"/>
                        </a:spcAft>
                      </a:pPr>
                      <a:r>
                        <a:rPr lang="zh-CN" sz="1200" kern="100">
                          <a:effectLst/>
                        </a:rPr>
                        <a:t>合计</a:t>
                      </a:r>
                      <a:endParaRPr lang="zh-CN" sz="1050" kern="100">
                        <a:effectLst/>
                        <a:latin typeface="等线"/>
                        <a:ea typeface="等线"/>
                        <a:cs typeface="Times New Roman"/>
                      </a:endParaRPr>
                    </a:p>
                  </a:txBody>
                  <a:tcPr marL="68580" marR="68580" marT="0" marB="0"/>
                </a:tc>
                <a:tc>
                  <a:txBody>
                    <a:bodyPr/>
                    <a:lstStyle/>
                    <a:p>
                      <a:pPr marL="266700" algn="just">
                        <a:spcAft>
                          <a:spcPts val="0"/>
                        </a:spcAft>
                      </a:pPr>
                      <a:r>
                        <a:rPr lang="en-US" sz="1200" kern="100" dirty="0">
                          <a:effectLst/>
                        </a:rPr>
                        <a:t>0</a:t>
                      </a:r>
                      <a:endParaRPr lang="zh-CN" sz="1050" kern="100" dirty="0">
                        <a:effectLst/>
                        <a:latin typeface="等线"/>
                        <a:ea typeface="等线"/>
                        <a:cs typeface="Times New Roman"/>
                      </a:endParaRPr>
                    </a:p>
                  </a:txBody>
                  <a:tcPr marL="68580" marR="68580" marT="0" marB="0"/>
                </a:tc>
              </a:tr>
            </a:tbl>
          </a:graphicData>
        </a:graphic>
      </p:graphicFrame>
      <p:sp>
        <p:nvSpPr>
          <p:cNvPr id="6" name="矩形 5"/>
          <p:cNvSpPr/>
          <p:nvPr/>
        </p:nvSpPr>
        <p:spPr>
          <a:xfrm>
            <a:off x="6112296" y="2857500"/>
            <a:ext cx="2699792" cy="1477328"/>
          </a:xfrm>
          <a:prstGeom prst="rect">
            <a:avLst/>
          </a:prstGeom>
        </p:spPr>
        <p:txBody>
          <a:bodyPr wrap="square">
            <a:spAutoFit/>
          </a:bodyPr>
          <a:lstStyle/>
          <a:p>
            <a:r>
              <a:rPr lang="zh-CN" altLang="zh-CN" dirty="0"/>
              <a:t>在项目开发的过程中，需要用到经费的时候需要进行申请，然后经过小组全员的同意后，方可报销经费。</a:t>
            </a:r>
          </a:p>
        </p:txBody>
      </p:sp>
    </p:spTree>
    <p:extLst>
      <p:ext uri="{BB962C8B-B14F-4D97-AF65-F5344CB8AC3E}">
        <p14:creationId xmlns:p14="http://schemas.microsoft.com/office/powerpoint/2010/main" val="135735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9" name="圆角矩形 8"/>
          <p:cNvSpPr/>
          <p:nvPr/>
        </p:nvSpPr>
        <p:spPr>
          <a:xfrm>
            <a:off x="611560" y="2353444"/>
            <a:ext cx="7907163" cy="2304256"/>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dirty="0">
                <a:solidFill>
                  <a:schemeClr val="tx1"/>
                </a:solidFill>
              </a:rPr>
              <a:t>GB T-8567-2006</a:t>
            </a:r>
            <a:r>
              <a:rPr lang="zh-CN" altLang="zh-CN" dirty="0">
                <a:solidFill>
                  <a:schemeClr val="tx1"/>
                </a:solidFill>
              </a:rPr>
              <a:t>计算机软件文档编制规范</a:t>
            </a:r>
            <a:endParaRPr lang="zh-CN" altLang="zh-CN" sz="1400" dirty="0">
              <a:solidFill>
                <a:schemeClr val="tx1"/>
              </a:solidFill>
            </a:endParaRPr>
          </a:p>
          <a:p>
            <a:r>
              <a:rPr lang="zh-CN" altLang="zh-CN" dirty="0">
                <a:solidFill>
                  <a:schemeClr val="tx1"/>
                </a:solidFill>
              </a:rPr>
              <a:t>系统功能需求计划</a:t>
            </a:r>
            <a:endParaRPr lang="zh-CN" altLang="zh-CN" sz="1400" dirty="0">
              <a:solidFill>
                <a:schemeClr val="tx1"/>
              </a:solidFill>
            </a:endParaRPr>
          </a:p>
          <a:p>
            <a:r>
              <a:rPr lang="zh-CN" altLang="zh-CN" dirty="0">
                <a:solidFill>
                  <a:schemeClr val="tx1"/>
                </a:solidFill>
              </a:rPr>
              <a:t>本网站要求提供对外服务的能力，保证至少</a:t>
            </a:r>
            <a:r>
              <a:rPr lang="en-US" altLang="zh-CN" dirty="0">
                <a:solidFill>
                  <a:schemeClr val="tx1"/>
                </a:solidFill>
              </a:rPr>
              <a:t>300</a:t>
            </a:r>
            <a:r>
              <a:rPr lang="zh-CN" altLang="zh-CN" dirty="0">
                <a:solidFill>
                  <a:schemeClr val="tx1"/>
                </a:solidFill>
              </a:rPr>
              <a:t>名同学上课辅助服务的要求，包括数据存储能力，网络服务吞吐能力，数据安全特性等。</a:t>
            </a:r>
            <a:r>
              <a:rPr lang="en-US" altLang="zh-CN" dirty="0">
                <a:solidFill>
                  <a:schemeClr val="tx1"/>
                </a:solidFill>
              </a:rPr>
              <a:t> </a:t>
            </a:r>
            <a:endParaRPr lang="zh-CN" altLang="zh-CN" sz="1400" dirty="0">
              <a:solidFill>
                <a:schemeClr val="tx1"/>
              </a:solidFill>
            </a:endParaRPr>
          </a:p>
          <a:p>
            <a:r>
              <a:rPr lang="zh-CN" altLang="zh-CN" dirty="0">
                <a:solidFill>
                  <a:schemeClr val="tx1"/>
                </a:solidFill>
              </a:rPr>
              <a:t>处理器建议选用</a:t>
            </a:r>
            <a:r>
              <a:rPr lang="en-US" altLang="zh-CN" dirty="0">
                <a:solidFill>
                  <a:schemeClr val="tx1"/>
                </a:solidFill>
              </a:rPr>
              <a:t>Intel CPU</a:t>
            </a:r>
            <a:r>
              <a:rPr lang="zh-CN" altLang="zh-CN" dirty="0">
                <a:solidFill>
                  <a:schemeClr val="tx1"/>
                </a:solidFill>
              </a:rPr>
              <a:t>，</a:t>
            </a:r>
            <a:endParaRPr lang="zh-CN" altLang="zh-CN" sz="1400" dirty="0">
              <a:solidFill>
                <a:schemeClr val="tx1"/>
              </a:solidFill>
            </a:endParaRPr>
          </a:p>
          <a:p>
            <a:r>
              <a:rPr lang="zh-CN" altLang="zh-CN" dirty="0">
                <a:solidFill>
                  <a:schemeClr val="tx1"/>
                </a:solidFill>
              </a:rPr>
              <a:t>操作系统可以选择</a:t>
            </a:r>
            <a:r>
              <a:rPr lang="en-US" altLang="zh-CN" dirty="0">
                <a:solidFill>
                  <a:schemeClr val="tx1"/>
                </a:solidFill>
              </a:rPr>
              <a:t>Windows.</a:t>
            </a:r>
            <a:endParaRPr lang="zh-CN" altLang="zh-CN" sz="1400" dirty="0">
              <a:solidFill>
                <a:schemeClr val="tx1"/>
              </a:solidFill>
            </a:endParaRPr>
          </a:p>
          <a:p>
            <a:r>
              <a:rPr lang="zh-CN" altLang="zh-CN" dirty="0">
                <a:solidFill>
                  <a:schemeClr val="tx1"/>
                </a:solidFill>
              </a:rPr>
              <a:t>开发平台可以选择</a:t>
            </a:r>
            <a:r>
              <a:rPr lang="en-US" altLang="zh-CN" dirty="0">
                <a:solidFill>
                  <a:schemeClr val="tx1"/>
                </a:solidFill>
              </a:rPr>
              <a:t>IIS</a:t>
            </a:r>
            <a:r>
              <a:rPr lang="zh-CN" altLang="zh-CN" dirty="0">
                <a:solidFill>
                  <a:schemeClr val="tx1"/>
                </a:solidFill>
              </a:rPr>
              <a:t>，</a:t>
            </a:r>
            <a:r>
              <a:rPr lang="en-US" altLang="zh-CN" dirty="0" err="1">
                <a:solidFill>
                  <a:schemeClr val="tx1"/>
                </a:solidFill>
              </a:rPr>
              <a:t>webstorm</a:t>
            </a:r>
            <a:r>
              <a:rPr lang="zh-CN" altLang="zh-CN" dirty="0">
                <a:solidFill>
                  <a:schemeClr val="tx1"/>
                </a:solidFill>
              </a:rPr>
              <a:t>，</a:t>
            </a:r>
            <a:endParaRPr lang="zh-CN" altLang="zh-CN" sz="1400" dirty="0">
              <a:solidFill>
                <a:schemeClr val="tx1"/>
              </a:solidFill>
            </a:endParaRPr>
          </a:p>
          <a:p>
            <a:r>
              <a:rPr lang="zh-CN" altLang="zh-CN" dirty="0">
                <a:solidFill>
                  <a:schemeClr val="tx1"/>
                </a:solidFill>
              </a:rPr>
              <a:t>网站开发需要的技术：</a:t>
            </a:r>
            <a:r>
              <a:rPr lang="en-US" altLang="zh-CN" dirty="0">
                <a:solidFill>
                  <a:schemeClr val="tx1"/>
                </a:solidFill>
              </a:rPr>
              <a:t>HTML</a:t>
            </a:r>
            <a:r>
              <a:rPr lang="zh-CN" altLang="zh-CN" dirty="0">
                <a:solidFill>
                  <a:schemeClr val="tx1"/>
                </a:solidFill>
              </a:rPr>
              <a:t>、</a:t>
            </a:r>
            <a:r>
              <a:rPr lang="en-US" altLang="zh-CN" dirty="0">
                <a:solidFill>
                  <a:schemeClr val="tx1"/>
                </a:solidFill>
              </a:rPr>
              <a:t>CSS</a:t>
            </a:r>
            <a:r>
              <a:rPr lang="zh-CN" altLang="zh-CN" dirty="0">
                <a:solidFill>
                  <a:schemeClr val="tx1"/>
                </a:solidFill>
              </a:rPr>
              <a:t>、</a:t>
            </a:r>
            <a:r>
              <a:rPr lang="en-US" altLang="zh-CN" dirty="0">
                <a:solidFill>
                  <a:schemeClr val="tx1"/>
                </a:solidFill>
              </a:rPr>
              <a:t>JavaScript</a:t>
            </a:r>
            <a:r>
              <a:rPr lang="zh-CN" altLang="zh-CN" dirty="0">
                <a:solidFill>
                  <a:schemeClr val="tx1"/>
                </a:solidFill>
              </a:rPr>
              <a:t>、 </a:t>
            </a:r>
            <a:r>
              <a:rPr lang="en-US" altLang="zh-CN" dirty="0">
                <a:solidFill>
                  <a:schemeClr val="tx1"/>
                </a:solidFill>
              </a:rPr>
              <a:t>Java.</a:t>
            </a:r>
            <a:endParaRPr lang="zh-CN" altLang="zh-CN" sz="1400" dirty="0">
              <a:solidFill>
                <a:schemeClr val="tx1"/>
              </a:solidFill>
            </a:endParaRPr>
          </a:p>
        </p:txBody>
      </p:sp>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质量管理计划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2" name="矩形 1"/>
          <p:cNvSpPr/>
          <p:nvPr/>
        </p:nvSpPr>
        <p:spPr>
          <a:xfrm>
            <a:off x="3418771" y="1849388"/>
            <a:ext cx="1576072" cy="369332"/>
          </a:xfrm>
          <a:prstGeom prst="rect">
            <a:avLst/>
          </a:prstGeom>
        </p:spPr>
        <p:txBody>
          <a:bodyPr wrap="none">
            <a:spAutoFit/>
          </a:bodyPr>
          <a:lstStyle/>
          <a:p>
            <a:pPr lvl="1"/>
            <a:r>
              <a:rPr lang="zh-CN" altLang="zh-CN" b="1" dirty="0"/>
              <a:t>参考标准</a:t>
            </a:r>
          </a:p>
        </p:txBody>
      </p:sp>
    </p:spTree>
    <p:extLst>
      <p:ext uri="{BB962C8B-B14F-4D97-AF65-F5344CB8AC3E}">
        <p14:creationId xmlns:p14="http://schemas.microsoft.com/office/powerpoint/2010/main" val="384279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9" name="圆角矩形 8"/>
          <p:cNvSpPr/>
          <p:nvPr/>
        </p:nvSpPr>
        <p:spPr>
          <a:xfrm>
            <a:off x="611560" y="2353444"/>
            <a:ext cx="7907163" cy="2304256"/>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zh-CN" dirty="0">
                <a:solidFill>
                  <a:schemeClr val="tx1"/>
                </a:solidFill>
              </a:rPr>
              <a:t>质量管理有七种基本质量工具，叫</a:t>
            </a:r>
            <a:r>
              <a:rPr lang="en-US" altLang="zh-CN" dirty="0">
                <a:solidFill>
                  <a:schemeClr val="tx1"/>
                </a:solidFill>
              </a:rPr>
              <a:t>7QC</a:t>
            </a:r>
            <a:r>
              <a:rPr lang="zh-CN" altLang="zh-CN" dirty="0">
                <a:solidFill>
                  <a:schemeClr val="tx1"/>
                </a:solidFill>
              </a:rPr>
              <a:t>工具。分别是：因果图，流程图，核查表，帕累托图，直方图，控制图，散点图。</a:t>
            </a:r>
          </a:p>
        </p:txBody>
      </p:sp>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质量管理计划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2" name="矩形 1"/>
          <p:cNvSpPr/>
          <p:nvPr/>
        </p:nvSpPr>
        <p:spPr>
          <a:xfrm>
            <a:off x="3418771" y="1849388"/>
            <a:ext cx="1576072" cy="369332"/>
          </a:xfrm>
          <a:prstGeom prst="rect">
            <a:avLst/>
          </a:prstGeom>
        </p:spPr>
        <p:txBody>
          <a:bodyPr wrap="none">
            <a:spAutoFit/>
          </a:bodyPr>
          <a:lstStyle/>
          <a:p>
            <a:pPr lvl="1"/>
            <a:r>
              <a:rPr lang="zh-CN" altLang="zh-CN" b="1" dirty="0"/>
              <a:t>质量工具</a:t>
            </a:r>
          </a:p>
        </p:txBody>
      </p:sp>
    </p:spTree>
    <p:extLst>
      <p:ext uri="{BB962C8B-B14F-4D97-AF65-F5344CB8AC3E}">
        <p14:creationId xmlns:p14="http://schemas.microsoft.com/office/powerpoint/2010/main" val="417614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8" name="Text Box 11"/>
          <p:cNvSpPr txBox="1">
            <a:spLocks noChangeArrowheads="1"/>
          </p:cNvSpPr>
          <p:nvPr/>
        </p:nvSpPr>
        <p:spPr bwMode="auto">
          <a:xfrm>
            <a:off x="373160" y="2497460"/>
            <a:ext cx="30608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zh-CN" altLang="zh-CN" b="1" dirty="0"/>
              <a:t>开发者与客户沟通计划</a:t>
            </a:r>
          </a:p>
        </p:txBody>
      </p:sp>
      <p:cxnSp>
        <p:nvCxnSpPr>
          <p:cNvPr id="11" name="直接连接符 10"/>
          <p:cNvCxnSpPr/>
          <p:nvPr/>
        </p:nvCxnSpPr>
        <p:spPr>
          <a:xfrm>
            <a:off x="3995936" y="2587928"/>
            <a:ext cx="0" cy="219641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defRPr/>
            </a:pPr>
            <a:r>
              <a:rPr lang="zh-CN" altLang="en-US"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沟通管理</a:t>
            </a: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计划</a:t>
            </a:r>
            <a:endPar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2" name="矩形 1"/>
          <p:cNvSpPr/>
          <p:nvPr/>
        </p:nvSpPr>
        <p:spPr>
          <a:xfrm>
            <a:off x="373160" y="2871813"/>
            <a:ext cx="3528392" cy="2031325"/>
          </a:xfrm>
          <a:prstGeom prst="rect">
            <a:avLst/>
          </a:prstGeom>
        </p:spPr>
        <p:txBody>
          <a:bodyPr wrap="square">
            <a:spAutoFit/>
          </a:bodyPr>
          <a:lstStyle/>
          <a:p>
            <a:r>
              <a:rPr lang="zh-CN" altLang="zh-CN" dirty="0"/>
              <a:t>在此系统中，客户为老师，与客户沟通计划为进行至少两次，谈话时间与地点通过微信、电话或电子邮件方式进行确定。</a:t>
            </a:r>
          </a:p>
          <a:p>
            <a:r>
              <a:rPr lang="zh-CN" altLang="zh-CN" dirty="0"/>
              <a:t>当有个别问题发生时，我们可以采取非正式沟通的方式：电话沟通、短信沟通和微信沟通。</a:t>
            </a:r>
          </a:p>
        </p:txBody>
      </p:sp>
      <p:sp>
        <p:nvSpPr>
          <p:cNvPr id="5" name="矩形 4"/>
          <p:cNvSpPr/>
          <p:nvPr/>
        </p:nvSpPr>
        <p:spPr>
          <a:xfrm>
            <a:off x="4932040" y="2403262"/>
            <a:ext cx="2738250" cy="369332"/>
          </a:xfrm>
          <a:prstGeom prst="rect">
            <a:avLst/>
          </a:prstGeom>
        </p:spPr>
        <p:txBody>
          <a:bodyPr wrap="none">
            <a:spAutoFit/>
          </a:bodyPr>
          <a:lstStyle/>
          <a:p>
            <a:pPr lvl="1"/>
            <a:r>
              <a:rPr lang="zh-CN" altLang="zh-CN" b="1" dirty="0"/>
              <a:t>开发者内部沟通计划</a:t>
            </a:r>
            <a:endParaRPr lang="zh-CN" altLang="zh-CN" sz="2000" b="1" dirty="0"/>
          </a:p>
        </p:txBody>
      </p:sp>
      <p:sp>
        <p:nvSpPr>
          <p:cNvPr id="9" name="矩形 8"/>
          <p:cNvSpPr/>
          <p:nvPr/>
        </p:nvSpPr>
        <p:spPr>
          <a:xfrm>
            <a:off x="4163267" y="2852678"/>
            <a:ext cx="4949323" cy="2862322"/>
          </a:xfrm>
          <a:prstGeom prst="rect">
            <a:avLst/>
          </a:prstGeom>
        </p:spPr>
        <p:txBody>
          <a:bodyPr wrap="square">
            <a:spAutoFit/>
          </a:bodyPr>
          <a:lstStyle/>
          <a:p>
            <a:r>
              <a:rPr lang="zh-CN" altLang="zh-CN" dirty="0"/>
              <a:t>开发者内部成员可以通过微信群、电话、会议、邮件等方式进行讨论。</a:t>
            </a:r>
          </a:p>
          <a:p>
            <a:r>
              <a:rPr lang="zh-CN" altLang="zh-CN" dirty="0"/>
              <a:t>在会议过程中通过录音、会议备忘录等来记录会议内容。</a:t>
            </a:r>
          </a:p>
          <a:p>
            <a:r>
              <a:rPr lang="zh-CN" altLang="zh-CN" dirty="0"/>
              <a:t>在每星期的星期三进行一次会议（对本周里程碑的讨论），在每星期的星期五再开一次会议（对本周的大家的任务进行检查，然后对下周里程碑进行安排）。这样可以有效的对每一个成员的贡献进行评测，也可以降低时间方面的风险。</a:t>
            </a:r>
          </a:p>
        </p:txBody>
      </p:sp>
    </p:spTree>
    <p:extLst>
      <p:ext uri="{BB962C8B-B14F-4D97-AF65-F5344CB8AC3E}">
        <p14:creationId xmlns:p14="http://schemas.microsoft.com/office/powerpoint/2010/main" val="59868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风险</a:t>
            </a: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844225010"/>
              </p:ext>
            </p:extLst>
          </p:nvPr>
        </p:nvGraphicFramePr>
        <p:xfrm>
          <a:off x="4283968" y="1633364"/>
          <a:ext cx="4671366" cy="3843907"/>
        </p:xfrm>
        <a:graphic>
          <a:graphicData uri="http://schemas.openxmlformats.org/drawingml/2006/table">
            <a:tbl>
              <a:tblPr firstRow="1" firstCol="1" bandRow="1">
                <a:tableStyleId>{5C22544A-7EE6-4342-B048-85BDC9FD1C3A}</a:tableStyleId>
              </a:tblPr>
              <a:tblGrid>
                <a:gridCol w="1581086"/>
                <a:gridCol w="1581086"/>
                <a:gridCol w="493761"/>
                <a:gridCol w="493413"/>
                <a:gridCol w="78507"/>
                <a:gridCol w="443513"/>
              </a:tblGrid>
              <a:tr h="462087">
                <a:tc>
                  <a:txBody>
                    <a:bodyPr/>
                    <a:lstStyle/>
                    <a:p>
                      <a:pPr algn="just">
                        <a:spcAft>
                          <a:spcPts val="0"/>
                        </a:spcAft>
                      </a:pPr>
                      <a:r>
                        <a:rPr lang="zh-CN" sz="700" kern="100" dirty="0">
                          <a:effectLst/>
                        </a:rPr>
                        <a:t>类别</a:t>
                      </a:r>
                      <a:endParaRPr lang="zh-CN" sz="700" kern="100" dirty="0">
                        <a:effectLst/>
                        <a:latin typeface="等线"/>
                        <a:ea typeface="等线"/>
                        <a:cs typeface="Times New Roman"/>
                      </a:endParaRPr>
                    </a:p>
                  </a:txBody>
                  <a:tcPr marL="42509" marR="42509" marT="0" marB="0"/>
                </a:tc>
                <a:tc>
                  <a:txBody>
                    <a:bodyPr/>
                    <a:lstStyle/>
                    <a:p>
                      <a:pPr algn="just">
                        <a:spcAft>
                          <a:spcPts val="0"/>
                        </a:spcAft>
                      </a:pPr>
                      <a:r>
                        <a:rPr lang="zh-CN" sz="700" kern="100" dirty="0">
                          <a:effectLst/>
                        </a:rPr>
                        <a:t>潜在风险事件</a:t>
                      </a:r>
                      <a:endParaRPr lang="zh-CN" sz="700" kern="100" dirty="0">
                        <a:effectLst/>
                        <a:latin typeface="等线"/>
                        <a:ea typeface="等线"/>
                        <a:cs typeface="Times New Roman"/>
                      </a:endParaRPr>
                    </a:p>
                  </a:txBody>
                  <a:tcPr marL="42509" marR="42509" marT="0" marB="0"/>
                </a:tc>
                <a:tc>
                  <a:txBody>
                    <a:bodyPr/>
                    <a:lstStyle/>
                    <a:p>
                      <a:pPr algn="just">
                        <a:spcAft>
                          <a:spcPts val="0"/>
                        </a:spcAft>
                      </a:pPr>
                      <a:r>
                        <a:rPr lang="zh-CN" sz="700" kern="100">
                          <a:effectLst/>
                        </a:rPr>
                        <a:t>风险发生概率的定性等级</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风险后果影响的定性等级</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zh-CN" sz="700" kern="100">
                          <a:effectLst/>
                        </a:rPr>
                        <a:t>综合风险指数</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r>
              <a:tr h="115522">
                <a:tc rowSpan="2">
                  <a:txBody>
                    <a:bodyPr/>
                    <a:lstStyle/>
                    <a:p>
                      <a:pPr algn="just">
                        <a:spcAft>
                          <a:spcPts val="0"/>
                        </a:spcAft>
                      </a:pPr>
                      <a:r>
                        <a:rPr lang="zh-CN" sz="700" kern="100">
                          <a:effectLst/>
                        </a:rPr>
                        <a:t>产品规模风险</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功能点估计不精确</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中</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轻度</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en-US" sz="700" kern="100">
                          <a:effectLst/>
                        </a:rPr>
                        <a:t>18</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r>
              <a:tr h="231043">
                <a:tc vMerge="1">
                  <a:txBody>
                    <a:bodyPr/>
                    <a:lstStyle/>
                    <a:p>
                      <a:endParaRPr lang="zh-CN" altLang="en-US"/>
                    </a:p>
                  </a:txBody>
                  <a:tcPr/>
                </a:tc>
                <a:tc>
                  <a:txBody>
                    <a:bodyPr/>
                    <a:lstStyle/>
                    <a:p>
                      <a:pPr algn="just">
                        <a:spcAft>
                          <a:spcPts val="0"/>
                        </a:spcAft>
                      </a:pPr>
                      <a:r>
                        <a:rPr lang="zh-CN" sz="700" kern="100">
                          <a:effectLst/>
                        </a:rPr>
                        <a:t>产品的初始在线活跃用户超过</a:t>
                      </a:r>
                      <a:r>
                        <a:rPr lang="en-US" sz="700" kern="100">
                          <a:effectLst/>
                        </a:rPr>
                        <a:t>300</a:t>
                      </a:r>
                      <a:r>
                        <a:rPr lang="zh-CN" sz="700" kern="100">
                          <a:effectLst/>
                        </a:rPr>
                        <a:t>人</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高</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中度</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en-US" sz="700" kern="100">
                          <a:effectLst/>
                        </a:rPr>
                        <a:t>10</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r>
              <a:tr h="231043">
                <a:tc rowSpan="4">
                  <a:txBody>
                    <a:bodyPr/>
                    <a:lstStyle/>
                    <a:p>
                      <a:pPr algn="just">
                        <a:spcAft>
                          <a:spcPts val="0"/>
                        </a:spcAft>
                      </a:pPr>
                      <a:r>
                        <a:rPr lang="zh-CN" sz="700" kern="100">
                          <a:effectLst/>
                        </a:rPr>
                        <a:t>需求风险</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对在线活跃用户缺少确定的把握</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高</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中度</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en-US" sz="700" kern="100">
                          <a:effectLst/>
                        </a:rPr>
                        <a:t>10</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r>
              <a:tr h="115522">
                <a:tc vMerge="1">
                  <a:txBody>
                    <a:bodyPr/>
                    <a:lstStyle/>
                    <a:p>
                      <a:endParaRPr lang="zh-CN" altLang="en-US"/>
                    </a:p>
                  </a:txBody>
                  <a:tcPr/>
                </a:tc>
                <a:tc>
                  <a:txBody>
                    <a:bodyPr/>
                    <a:lstStyle/>
                    <a:p>
                      <a:pPr algn="just">
                        <a:spcAft>
                          <a:spcPts val="0"/>
                        </a:spcAft>
                      </a:pPr>
                      <a:r>
                        <a:rPr lang="zh-CN" sz="700" kern="100">
                          <a:effectLst/>
                        </a:rPr>
                        <a:t>与其他部门沟通不协调</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高</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轻度</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en-US" sz="700" kern="100">
                          <a:effectLst/>
                        </a:rPr>
                        <a:t>15</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r>
              <a:tr h="115522">
                <a:tc vMerge="1">
                  <a:txBody>
                    <a:bodyPr/>
                    <a:lstStyle/>
                    <a:p>
                      <a:endParaRPr lang="zh-CN" altLang="en-US"/>
                    </a:p>
                  </a:txBody>
                  <a:tcPr/>
                </a:tc>
                <a:tc>
                  <a:txBody>
                    <a:bodyPr/>
                    <a:lstStyle/>
                    <a:p>
                      <a:pPr algn="just">
                        <a:spcAft>
                          <a:spcPts val="0"/>
                        </a:spcAft>
                      </a:pPr>
                      <a:r>
                        <a:rPr lang="zh-CN" sz="700" kern="100">
                          <a:effectLst/>
                        </a:rPr>
                        <a:t>分析员对业务了解不全面</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中</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严重</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en-US" sz="700" kern="100">
                          <a:effectLst/>
                        </a:rPr>
                        <a:t>10</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r>
              <a:tr h="231043">
                <a:tc vMerge="1">
                  <a:txBody>
                    <a:bodyPr/>
                    <a:lstStyle/>
                    <a:p>
                      <a:endParaRPr lang="zh-CN" altLang="en-US"/>
                    </a:p>
                  </a:txBody>
                  <a:tcPr/>
                </a:tc>
                <a:tc>
                  <a:txBody>
                    <a:bodyPr/>
                    <a:lstStyle/>
                    <a:p>
                      <a:pPr algn="just">
                        <a:spcAft>
                          <a:spcPts val="0"/>
                        </a:spcAft>
                      </a:pPr>
                      <a:r>
                        <a:rPr lang="zh-CN" sz="700" kern="100" dirty="0">
                          <a:effectLst/>
                        </a:rPr>
                        <a:t>需求不断变化，由于不确定的需求导致新的市场</a:t>
                      </a:r>
                      <a:endParaRPr lang="zh-CN" sz="700" kern="100" dirty="0">
                        <a:effectLst/>
                        <a:latin typeface="等线"/>
                        <a:ea typeface="等线"/>
                        <a:cs typeface="Times New Roman"/>
                      </a:endParaRPr>
                    </a:p>
                  </a:txBody>
                  <a:tcPr marL="42509" marR="42509" marT="0" marB="0"/>
                </a:tc>
                <a:tc>
                  <a:txBody>
                    <a:bodyPr/>
                    <a:lstStyle/>
                    <a:p>
                      <a:pPr algn="just">
                        <a:spcAft>
                          <a:spcPts val="0"/>
                        </a:spcAft>
                      </a:pPr>
                      <a:r>
                        <a:rPr lang="zh-CN" sz="700" kern="100">
                          <a:effectLst/>
                        </a:rPr>
                        <a:t>极低</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严重</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en-US" sz="700" kern="100">
                          <a:effectLst/>
                        </a:rPr>
                        <a:t>18</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r>
              <a:tr h="115522">
                <a:tc rowSpan="4">
                  <a:txBody>
                    <a:bodyPr/>
                    <a:lstStyle/>
                    <a:p>
                      <a:pPr algn="just">
                        <a:spcAft>
                          <a:spcPts val="0"/>
                        </a:spcAft>
                      </a:pPr>
                      <a:r>
                        <a:rPr lang="zh-CN" sz="700" kern="100">
                          <a:effectLst/>
                        </a:rPr>
                        <a:t>相关性分析</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不可抗力造成的危害</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极低</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灾难性</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en-US" sz="700" kern="100">
                          <a:effectLst/>
                        </a:rPr>
                        <a:t>15</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r>
              <a:tr h="115522">
                <a:tc vMerge="1">
                  <a:txBody>
                    <a:bodyPr/>
                    <a:lstStyle/>
                    <a:p>
                      <a:endParaRPr lang="zh-CN" altLang="en-US"/>
                    </a:p>
                  </a:txBody>
                  <a:tcPr/>
                </a:tc>
                <a:tc>
                  <a:txBody>
                    <a:bodyPr/>
                    <a:lstStyle/>
                    <a:p>
                      <a:pPr algn="just">
                        <a:spcAft>
                          <a:spcPts val="0"/>
                        </a:spcAft>
                      </a:pPr>
                      <a:r>
                        <a:rPr lang="zh-CN" sz="700" kern="100">
                          <a:effectLst/>
                        </a:rPr>
                        <a:t>财物资源有限</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极低</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严重</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en-US" sz="700" kern="100">
                          <a:effectLst/>
                        </a:rPr>
                        <a:t>18</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r>
              <a:tr h="231043">
                <a:tc vMerge="1">
                  <a:txBody>
                    <a:bodyPr/>
                    <a:lstStyle/>
                    <a:p>
                      <a:endParaRPr lang="zh-CN" altLang="en-US"/>
                    </a:p>
                  </a:txBody>
                  <a:tcPr/>
                </a:tc>
                <a:tc>
                  <a:txBody>
                    <a:bodyPr/>
                    <a:lstStyle/>
                    <a:p>
                      <a:pPr algn="just">
                        <a:spcAft>
                          <a:spcPts val="0"/>
                        </a:spcAft>
                      </a:pPr>
                      <a:r>
                        <a:rPr lang="zh-CN" sz="700" kern="100">
                          <a:effectLst/>
                        </a:rPr>
                        <a:t>高层管理人员对项目的时间要求不合理</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极低</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严重</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en-US" sz="700" kern="100">
                          <a:effectLst/>
                        </a:rPr>
                        <a:t>18</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r>
              <a:tr h="131967">
                <a:tc vMerge="1">
                  <a:txBody>
                    <a:bodyPr/>
                    <a:lstStyle/>
                    <a:p>
                      <a:endParaRPr lang="zh-CN" altLang="en-US"/>
                    </a:p>
                  </a:txBody>
                  <a:tcPr/>
                </a:tc>
                <a:tc>
                  <a:txBody>
                    <a:bodyPr/>
                    <a:lstStyle/>
                    <a:p>
                      <a:pPr algn="just">
                        <a:spcAft>
                          <a:spcPts val="0"/>
                        </a:spcAft>
                      </a:pPr>
                      <a:r>
                        <a:rPr lang="zh-CN" sz="700" kern="100">
                          <a:effectLst/>
                        </a:rPr>
                        <a:t>项目经理管理经验不足</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极高</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严重</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en-US" sz="700" kern="100">
                          <a:effectLst/>
                        </a:rPr>
                        <a:t>4</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r>
              <a:tr h="115522">
                <a:tc rowSpan="2">
                  <a:txBody>
                    <a:bodyPr/>
                    <a:lstStyle/>
                    <a:p>
                      <a:pPr algn="just">
                        <a:spcAft>
                          <a:spcPts val="0"/>
                        </a:spcAft>
                      </a:pPr>
                      <a:r>
                        <a:rPr lang="zh-CN" sz="700" kern="100">
                          <a:effectLst/>
                        </a:rPr>
                        <a:t>开发环境风险</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所使用开发软件的质量问题</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低</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中度</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en-US" sz="700" kern="100">
                          <a:effectLst/>
                        </a:rPr>
                        <a:t>13</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r>
              <a:tr h="115522">
                <a:tc vMerge="1">
                  <a:txBody>
                    <a:bodyPr/>
                    <a:lstStyle/>
                    <a:p>
                      <a:endParaRPr lang="zh-CN" altLang="en-US"/>
                    </a:p>
                  </a:txBody>
                  <a:tcPr/>
                </a:tc>
                <a:tc>
                  <a:txBody>
                    <a:bodyPr/>
                    <a:lstStyle/>
                    <a:p>
                      <a:pPr algn="just">
                        <a:spcAft>
                          <a:spcPts val="0"/>
                        </a:spcAft>
                      </a:pPr>
                      <a:r>
                        <a:rPr lang="zh-CN" sz="700" kern="100">
                          <a:effectLst/>
                        </a:rPr>
                        <a:t>设计工具不合用</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极低</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轻度</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en-US" sz="700" kern="100">
                          <a:effectLst/>
                        </a:rPr>
                        <a:t>15</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r>
              <a:tr h="115522">
                <a:tc rowSpan="3">
                  <a:txBody>
                    <a:bodyPr/>
                    <a:lstStyle/>
                    <a:p>
                      <a:pPr algn="just">
                        <a:spcAft>
                          <a:spcPts val="0"/>
                        </a:spcAft>
                      </a:pPr>
                      <a:r>
                        <a:rPr lang="zh-CN" sz="700" kern="100">
                          <a:effectLst/>
                        </a:rPr>
                        <a:t>技术风险</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人员缺乏培训</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极高</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严重</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en-US" sz="700" kern="100">
                          <a:effectLst/>
                        </a:rPr>
                        <a:t>8</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r>
              <a:tr h="231043">
                <a:tc vMerge="1">
                  <a:txBody>
                    <a:bodyPr/>
                    <a:lstStyle/>
                    <a:p>
                      <a:endParaRPr lang="zh-CN" altLang="en-US"/>
                    </a:p>
                  </a:txBody>
                  <a:tcPr/>
                </a:tc>
                <a:tc>
                  <a:txBody>
                    <a:bodyPr/>
                    <a:lstStyle/>
                    <a:p>
                      <a:pPr algn="just">
                        <a:spcAft>
                          <a:spcPts val="0"/>
                        </a:spcAft>
                      </a:pPr>
                      <a:r>
                        <a:rPr lang="zh-CN" sz="700" kern="100">
                          <a:effectLst/>
                        </a:rPr>
                        <a:t>设计错误编码导致程序实现困难</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中</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中度</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en-US" sz="700" kern="100">
                          <a:effectLst/>
                        </a:rPr>
                        <a:t>13</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r>
              <a:tr h="115522">
                <a:tc vMerge="1">
                  <a:txBody>
                    <a:bodyPr/>
                    <a:lstStyle/>
                    <a:p>
                      <a:endParaRPr lang="zh-CN" altLang="en-US"/>
                    </a:p>
                  </a:txBody>
                  <a:tcPr/>
                </a:tc>
                <a:tc>
                  <a:txBody>
                    <a:bodyPr/>
                    <a:lstStyle/>
                    <a:p>
                      <a:pPr algn="just">
                        <a:spcAft>
                          <a:spcPts val="0"/>
                        </a:spcAft>
                      </a:pPr>
                      <a:r>
                        <a:rPr lang="zh-CN" sz="700" kern="100">
                          <a:effectLst/>
                        </a:rPr>
                        <a:t>数据库过小不能满足需要</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极低</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中度</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en-US" sz="700" kern="100">
                          <a:effectLst/>
                        </a:rPr>
                        <a:t>18</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r>
              <a:tr h="115522">
                <a:tc rowSpan="5">
                  <a:txBody>
                    <a:bodyPr/>
                    <a:lstStyle/>
                    <a:p>
                      <a:pPr algn="just">
                        <a:spcAft>
                          <a:spcPts val="0"/>
                        </a:spcAft>
                      </a:pPr>
                      <a:r>
                        <a:rPr lang="zh-CN" sz="700" kern="100">
                          <a:effectLst/>
                        </a:rPr>
                        <a:t>人员数目及技术风险</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人力资源有限</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中</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zh-CN" sz="700" kern="100">
                          <a:effectLst/>
                        </a:rPr>
                        <a:t>中度</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c>
                  <a:txBody>
                    <a:bodyPr/>
                    <a:lstStyle/>
                    <a:p>
                      <a:pPr algn="just">
                        <a:spcAft>
                          <a:spcPts val="0"/>
                        </a:spcAft>
                      </a:pPr>
                      <a:r>
                        <a:rPr lang="en-US" sz="700" kern="100">
                          <a:effectLst/>
                        </a:rPr>
                        <a:t>14</a:t>
                      </a:r>
                      <a:endParaRPr lang="zh-CN" sz="700" kern="100">
                        <a:effectLst/>
                        <a:latin typeface="等线"/>
                        <a:ea typeface="等线"/>
                        <a:cs typeface="Times New Roman"/>
                      </a:endParaRPr>
                    </a:p>
                  </a:txBody>
                  <a:tcPr marL="42509" marR="42509" marT="0" marB="0"/>
                </a:tc>
              </a:tr>
              <a:tr h="125550">
                <a:tc vMerge="1">
                  <a:txBody>
                    <a:bodyPr/>
                    <a:lstStyle/>
                    <a:p>
                      <a:endParaRPr lang="zh-CN" altLang="en-US"/>
                    </a:p>
                  </a:txBody>
                  <a:tcPr/>
                </a:tc>
                <a:tc>
                  <a:txBody>
                    <a:bodyPr/>
                    <a:lstStyle/>
                    <a:p>
                      <a:pPr algn="just">
                        <a:spcAft>
                          <a:spcPts val="0"/>
                        </a:spcAft>
                      </a:pPr>
                      <a:r>
                        <a:rPr lang="zh-CN" sz="700" kern="100">
                          <a:effectLst/>
                        </a:rPr>
                        <a:t>开发人员没有接受过正规培训</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极高</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zh-CN" sz="700" kern="100">
                          <a:effectLst/>
                        </a:rPr>
                        <a:t>严重</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c>
                  <a:txBody>
                    <a:bodyPr/>
                    <a:lstStyle/>
                    <a:p>
                      <a:pPr algn="just">
                        <a:spcAft>
                          <a:spcPts val="0"/>
                        </a:spcAft>
                      </a:pPr>
                      <a:r>
                        <a:rPr lang="en-US" sz="700" kern="100">
                          <a:effectLst/>
                        </a:rPr>
                        <a:t>8</a:t>
                      </a:r>
                      <a:endParaRPr lang="zh-CN" sz="700" kern="100">
                        <a:effectLst/>
                        <a:latin typeface="等线"/>
                        <a:ea typeface="等线"/>
                        <a:cs typeface="Times New Roman"/>
                      </a:endParaRPr>
                    </a:p>
                  </a:txBody>
                  <a:tcPr marL="42509" marR="42509" marT="0" marB="0"/>
                </a:tc>
              </a:tr>
              <a:tr h="231043">
                <a:tc vMerge="1">
                  <a:txBody>
                    <a:bodyPr/>
                    <a:lstStyle/>
                    <a:p>
                      <a:endParaRPr lang="zh-CN" altLang="en-US"/>
                    </a:p>
                  </a:txBody>
                  <a:tcPr/>
                </a:tc>
                <a:tc>
                  <a:txBody>
                    <a:bodyPr/>
                    <a:lstStyle/>
                    <a:p>
                      <a:pPr algn="just">
                        <a:spcAft>
                          <a:spcPts val="0"/>
                        </a:spcAft>
                      </a:pPr>
                      <a:r>
                        <a:rPr lang="zh-CN" sz="700" kern="100">
                          <a:effectLst/>
                        </a:rPr>
                        <a:t>项目中有一些开发人员只能部分时间工作</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低</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zh-CN" sz="700" kern="100">
                          <a:effectLst/>
                        </a:rPr>
                        <a:t>严重</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c>
                  <a:txBody>
                    <a:bodyPr/>
                    <a:lstStyle/>
                    <a:p>
                      <a:pPr algn="just">
                        <a:spcAft>
                          <a:spcPts val="0"/>
                        </a:spcAft>
                      </a:pPr>
                      <a:r>
                        <a:rPr lang="en-US" sz="700" kern="100">
                          <a:effectLst/>
                        </a:rPr>
                        <a:t>12</a:t>
                      </a:r>
                      <a:endParaRPr lang="zh-CN" sz="700" kern="100">
                        <a:effectLst/>
                        <a:latin typeface="等线"/>
                        <a:ea typeface="等线"/>
                        <a:cs typeface="Times New Roman"/>
                      </a:endParaRPr>
                    </a:p>
                  </a:txBody>
                  <a:tcPr marL="42509" marR="42509" marT="0" marB="0"/>
                </a:tc>
              </a:tr>
              <a:tr h="115522">
                <a:tc vMerge="1">
                  <a:txBody>
                    <a:bodyPr/>
                    <a:lstStyle/>
                    <a:p>
                      <a:endParaRPr lang="zh-CN" altLang="en-US"/>
                    </a:p>
                  </a:txBody>
                  <a:tcPr/>
                </a:tc>
                <a:tc>
                  <a:txBody>
                    <a:bodyPr/>
                    <a:lstStyle/>
                    <a:p>
                      <a:pPr algn="just">
                        <a:spcAft>
                          <a:spcPts val="0"/>
                        </a:spcAft>
                      </a:pPr>
                      <a:r>
                        <a:rPr lang="zh-CN" sz="700" kern="100">
                          <a:effectLst/>
                        </a:rPr>
                        <a:t>开发人员不能按时到位</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中</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zh-CN" sz="700" kern="100">
                          <a:effectLst/>
                        </a:rPr>
                        <a:t>严重</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c>
                  <a:txBody>
                    <a:bodyPr/>
                    <a:lstStyle/>
                    <a:p>
                      <a:pPr algn="just">
                        <a:spcAft>
                          <a:spcPts val="0"/>
                        </a:spcAft>
                      </a:pPr>
                      <a:r>
                        <a:rPr lang="en-US" sz="700" kern="100">
                          <a:effectLst/>
                        </a:rPr>
                        <a:t>15</a:t>
                      </a:r>
                      <a:endParaRPr lang="zh-CN" sz="700" kern="100">
                        <a:effectLst/>
                        <a:latin typeface="等线"/>
                        <a:ea typeface="等线"/>
                        <a:cs typeface="Times New Roman"/>
                      </a:endParaRPr>
                    </a:p>
                  </a:txBody>
                  <a:tcPr marL="42509" marR="42509" marT="0" marB="0"/>
                </a:tc>
              </a:tr>
              <a:tr h="115522">
                <a:tc vMerge="1">
                  <a:txBody>
                    <a:bodyPr/>
                    <a:lstStyle/>
                    <a:p>
                      <a:endParaRPr lang="zh-CN" altLang="en-US"/>
                    </a:p>
                  </a:txBody>
                  <a:tcPr/>
                </a:tc>
                <a:tc>
                  <a:txBody>
                    <a:bodyPr/>
                    <a:lstStyle/>
                    <a:p>
                      <a:pPr algn="just">
                        <a:spcAft>
                          <a:spcPts val="0"/>
                        </a:spcAft>
                      </a:pPr>
                      <a:r>
                        <a:rPr lang="zh-CN" sz="700" kern="100">
                          <a:effectLst/>
                        </a:rPr>
                        <a:t>开发人员经验不足</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极高</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zh-CN" sz="700" kern="100">
                          <a:effectLst/>
                        </a:rPr>
                        <a:t>严重</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c>
                  <a:txBody>
                    <a:bodyPr/>
                    <a:lstStyle/>
                    <a:p>
                      <a:pPr algn="just">
                        <a:spcAft>
                          <a:spcPts val="0"/>
                        </a:spcAft>
                      </a:pPr>
                      <a:r>
                        <a:rPr lang="en-US" sz="700" kern="100">
                          <a:effectLst/>
                        </a:rPr>
                        <a:t>8</a:t>
                      </a:r>
                      <a:endParaRPr lang="zh-CN" sz="700" kern="100">
                        <a:effectLst/>
                        <a:latin typeface="等线"/>
                        <a:ea typeface="等线"/>
                        <a:cs typeface="Times New Roman"/>
                      </a:endParaRPr>
                    </a:p>
                  </a:txBody>
                  <a:tcPr marL="42509" marR="42509" marT="0" marB="0"/>
                </a:tc>
              </a:tr>
              <a:tr h="115522">
                <a:tc rowSpan="3">
                  <a:txBody>
                    <a:bodyPr/>
                    <a:lstStyle/>
                    <a:p>
                      <a:pPr algn="just">
                        <a:spcAft>
                          <a:spcPts val="0"/>
                        </a:spcAft>
                      </a:pPr>
                      <a:r>
                        <a:rPr lang="zh-CN" sz="700" kern="100">
                          <a:effectLst/>
                        </a:rPr>
                        <a:t>管理风险</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项目范围定义不清楚 </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极低</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zh-CN" sz="700" kern="100">
                          <a:effectLst/>
                        </a:rPr>
                        <a:t>灾难性</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c>
                  <a:txBody>
                    <a:bodyPr/>
                    <a:lstStyle/>
                    <a:p>
                      <a:pPr algn="just">
                        <a:spcAft>
                          <a:spcPts val="0"/>
                        </a:spcAft>
                      </a:pPr>
                      <a:r>
                        <a:rPr lang="en-US" sz="700" kern="100">
                          <a:effectLst/>
                        </a:rPr>
                        <a:t>10</a:t>
                      </a:r>
                      <a:endParaRPr lang="zh-CN" sz="700" kern="100">
                        <a:effectLst/>
                        <a:latin typeface="等线"/>
                        <a:ea typeface="等线"/>
                        <a:cs typeface="Times New Roman"/>
                      </a:endParaRPr>
                    </a:p>
                  </a:txBody>
                  <a:tcPr marL="42509" marR="42509" marT="0" marB="0"/>
                </a:tc>
              </a:tr>
              <a:tr h="115522">
                <a:tc vMerge="1">
                  <a:txBody>
                    <a:bodyPr/>
                    <a:lstStyle/>
                    <a:p>
                      <a:endParaRPr lang="zh-CN" altLang="en-US"/>
                    </a:p>
                  </a:txBody>
                  <a:tcPr/>
                </a:tc>
                <a:tc>
                  <a:txBody>
                    <a:bodyPr/>
                    <a:lstStyle/>
                    <a:p>
                      <a:pPr algn="just">
                        <a:spcAft>
                          <a:spcPts val="0"/>
                        </a:spcAft>
                      </a:pPr>
                      <a:r>
                        <a:rPr lang="zh-CN" sz="700" kern="100">
                          <a:effectLst/>
                        </a:rPr>
                        <a:t>进度拖延</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极低</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zh-CN" sz="700" kern="100">
                          <a:effectLst/>
                        </a:rPr>
                        <a:t>灾难性</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c>
                  <a:txBody>
                    <a:bodyPr/>
                    <a:lstStyle/>
                    <a:p>
                      <a:pPr algn="just">
                        <a:spcAft>
                          <a:spcPts val="0"/>
                        </a:spcAft>
                      </a:pPr>
                      <a:r>
                        <a:rPr lang="en-US" sz="700" kern="100">
                          <a:effectLst/>
                        </a:rPr>
                        <a:t>10</a:t>
                      </a:r>
                      <a:endParaRPr lang="zh-CN" sz="700" kern="100">
                        <a:effectLst/>
                        <a:latin typeface="等线"/>
                        <a:ea typeface="等线"/>
                        <a:cs typeface="Times New Roman"/>
                      </a:endParaRPr>
                    </a:p>
                  </a:txBody>
                  <a:tcPr marL="42509" marR="42509" marT="0" marB="0"/>
                </a:tc>
              </a:tr>
              <a:tr h="120737">
                <a:tc vMerge="1">
                  <a:txBody>
                    <a:bodyPr/>
                    <a:lstStyle/>
                    <a:p>
                      <a:endParaRPr lang="zh-CN" altLang="en-US"/>
                    </a:p>
                  </a:txBody>
                  <a:tcPr/>
                </a:tc>
                <a:tc>
                  <a:txBody>
                    <a:bodyPr/>
                    <a:lstStyle/>
                    <a:p>
                      <a:pPr algn="just">
                        <a:spcAft>
                          <a:spcPts val="0"/>
                        </a:spcAft>
                      </a:pPr>
                      <a:r>
                        <a:rPr lang="zh-CN" sz="700" kern="100">
                          <a:effectLst/>
                        </a:rPr>
                        <a:t>沟通不善</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高</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zh-CN" sz="700" kern="100">
                          <a:effectLst/>
                        </a:rPr>
                        <a:t>严重</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c>
                  <a:txBody>
                    <a:bodyPr/>
                    <a:lstStyle/>
                    <a:p>
                      <a:pPr algn="just">
                        <a:spcAft>
                          <a:spcPts val="0"/>
                        </a:spcAft>
                      </a:pPr>
                      <a:r>
                        <a:rPr lang="en-US" sz="700" kern="100" dirty="0">
                          <a:effectLst/>
                        </a:rPr>
                        <a:t>8</a:t>
                      </a:r>
                      <a:endParaRPr lang="zh-CN" sz="700" kern="100" dirty="0">
                        <a:effectLst/>
                        <a:latin typeface="等线"/>
                        <a:ea typeface="等线"/>
                        <a:cs typeface="Times New Roman"/>
                      </a:endParaRPr>
                    </a:p>
                  </a:txBody>
                  <a:tcPr marL="42509" marR="42509" marT="0" marB="0"/>
                </a:tc>
              </a:tr>
            </a:tbl>
          </a:graphicData>
        </a:graphic>
      </p:graphicFrame>
      <p:sp>
        <p:nvSpPr>
          <p:cNvPr id="5" name="Rectangle 1"/>
          <p:cNvSpPr>
            <a:spLocks noChangeArrowheads="1"/>
          </p:cNvSpPr>
          <p:nvPr/>
        </p:nvSpPr>
        <p:spPr bwMode="auto">
          <a:xfrm>
            <a:off x="306119" y="3145264"/>
            <a:ext cx="341809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en-US" alt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1-5 </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是不能接受的风险；</a:t>
            </a:r>
            <a:r>
              <a:rPr kumimoji="0" lang="en-US" alt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6-9 </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是不希望有的风险； </a:t>
            </a:r>
            <a:r>
              <a:rPr kumimoji="0" lang="en-US" alt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10-17 </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是有控制的接受的风险； </a:t>
            </a:r>
            <a:r>
              <a:rPr kumimoji="0" lang="en-US" alt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18-20 </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是不经评审即可接受的风险）  </a:t>
            </a: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主观制定，造成项目对风险发生的严重性或是风险发生的概率严格定性相对困难</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755576" y="2569468"/>
            <a:ext cx="2040943" cy="369332"/>
          </a:xfrm>
          <a:prstGeom prst="rect">
            <a:avLst/>
          </a:prstGeom>
        </p:spPr>
        <p:txBody>
          <a:bodyPr wrap="none">
            <a:spAutoFit/>
          </a:bodyPr>
          <a:lstStyle/>
          <a:p>
            <a:pPr lvl="1"/>
            <a:r>
              <a:rPr lang="zh-CN" altLang="zh-CN" b="1" dirty="0"/>
              <a:t>风险定型分析</a:t>
            </a:r>
          </a:p>
        </p:txBody>
      </p:sp>
    </p:spTree>
    <p:extLst>
      <p:ext uri="{BB962C8B-B14F-4D97-AF65-F5344CB8AC3E}">
        <p14:creationId xmlns:p14="http://schemas.microsoft.com/office/powerpoint/2010/main" val="247840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人力资源</a:t>
            </a: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2" name="矩形 1"/>
          <p:cNvSpPr/>
          <p:nvPr/>
        </p:nvSpPr>
        <p:spPr>
          <a:xfrm>
            <a:off x="1080760" y="2305645"/>
            <a:ext cx="983411" cy="369332"/>
          </a:xfrm>
          <a:prstGeom prst="rect">
            <a:avLst/>
          </a:prstGeom>
        </p:spPr>
        <p:txBody>
          <a:bodyPr wrap="none">
            <a:spAutoFit/>
          </a:bodyPr>
          <a:lstStyle/>
          <a:p>
            <a:pPr lvl="1"/>
            <a:r>
              <a:rPr lang="en-US" altLang="zh-CN" b="1" dirty="0" err="1" smtClean="0"/>
              <a:t>obs</a:t>
            </a:r>
            <a:endParaRPr lang="zh-CN" altLang="zh-CN" b="1" dirty="0"/>
          </a:p>
        </p:txBody>
      </p:sp>
      <p:grpSp>
        <p:nvGrpSpPr>
          <p:cNvPr id="6" name="组合 5"/>
          <p:cNvGrpSpPr/>
          <p:nvPr/>
        </p:nvGrpSpPr>
        <p:grpSpPr>
          <a:xfrm>
            <a:off x="83028" y="2928188"/>
            <a:ext cx="3325499" cy="1207769"/>
            <a:chOff x="0" y="0"/>
            <a:chExt cx="3325737" cy="1208508"/>
          </a:xfrm>
        </p:grpSpPr>
        <p:sp>
          <p:nvSpPr>
            <p:cNvPr id="7" name="文本框 2"/>
            <p:cNvSpPr txBox="1">
              <a:spLocks noChangeArrowheads="1"/>
            </p:cNvSpPr>
            <p:nvPr/>
          </p:nvSpPr>
          <p:spPr bwMode="auto">
            <a:xfrm>
              <a:off x="1483360" y="0"/>
              <a:ext cx="487710" cy="49730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gn="just">
                <a:spcAft>
                  <a:spcPts val="0"/>
                </a:spcAft>
              </a:pPr>
              <a:r>
                <a:rPr lang="zh-CN" sz="1050" kern="100">
                  <a:effectLst/>
                  <a:latin typeface="等线"/>
                  <a:ea typeface="等线"/>
                  <a:cs typeface="Times New Roman"/>
                </a:rPr>
                <a:t>组长</a:t>
              </a:r>
            </a:p>
          </p:txBody>
        </p:sp>
        <p:sp>
          <p:nvSpPr>
            <p:cNvPr id="8" name="文本框 2"/>
            <p:cNvSpPr txBox="1">
              <a:spLocks noChangeArrowheads="1"/>
            </p:cNvSpPr>
            <p:nvPr/>
          </p:nvSpPr>
          <p:spPr bwMode="auto">
            <a:xfrm>
              <a:off x="0" y="711200"/>
              <a:ext cx="487710" cy="49730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gn="just">
                <a:spcAft>
                  <a:spcPts val="0"/>
                </a:spcAft>
              </a:pPr>
              <a:r>
                <a:rPr lang="zh-CN" sz="1050" kern="100">
                  <a:effectLst/>
                  <a:latin typeface="等线"/>
                  <a:ea typeface="等线"/>
                  <a:cs typeface="Times New Roman"/>
                </a:rPr>
                <a:t>组员</a:t>
              </a:r>
            </a:p>
          </p:txBody>
        </p:sp>
        <p:sp>
          <p:nvSpPr>
            <p:cNvPr id="10" name="文本框 2"/>
            <p:cNvSpPr txBox="1">
              <a:spLocks noChangeArrowheads="1"/>
            </p:cNvSpPr>
            <p:nvPr/>
          </p:nvSpPr>
          <p:spPr bwMode="auto">
            <a:xfrm>
              <a:off x="1483360" y="710915"/>
              <a:ext cx="487710" cy="49730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gn="just">
                <a:spcAft>
                  <a:spcPts val="0"/>
                </a:spcAft>
              </a:pPr>
              <a:r>
                <a:rPr lang="zh-CN" sz="1050" kern="100">
                  <a:effectLst/>
                  <a:latin typeface="等线"/>
                  <a:ea typeface="等线"/>
                  <a:cs typeface="Times New Roman"/>
                </a:rPr>
                <a:t>组员</a:t>
              </a:r>
            </a:p>
          </p:txBody>
        </p:sp>
        <p:sp>
          <p:nvSpPr>
            <p:cNvPr id="11" name="文本框 2"/>
            <p:cNvSpPr txBox="1">
              <a:spLocks noChangeArrowheads="1"/>
            </p:cNvSpPr>
            <p:nvPr/>
          </p:nvSpPr>
          <p:spPr bwMode="auto">
            <a:xfrm>
              <a:off x="2838027" y="704145"/>
              <a:ext cx="487710" cy="49730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gn="just">
                <a:spcAft>
                  <a:spcPts val="0"/>
                </a:spcAft>
              </a:pPr>
              <a:r>
                <a:rPr lang="zh-CN" sz="1050" kern="100">
                  <a:effectLst/>
                  <a:latin typeface="等线"/>
                  <a:ea typeface="等线"/>
                  <a:cs typeface="Times New Roman"/>
                </a:rPr>
                <a:t>组员</a:t>
              </a:r>
            </a:p>
          </p:txBody>
        </p:sp>
        <p:cxnSp>
          <p:nvCxnSpPr>
            <p:cNvPr id="12" name="肘形连接符 11"/>
            <p:cNvCxnSpPr/>
            <p:nvPr/>
          </p:nvCxnSpPr>
          <p:spPr>
            <a:xfrm flipV="1">
              <a:off x="243840" y="169333"/>
              <a:ext cx="1239520" cy="541867"/>
            </a:xfrm>
            <a:prstGeom prst="bentConnector3">
              <a:avLst>
                <a:gd name="adj1" fmla="val -820"/>
              </a:avLst>
            </a:prstGeom>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1693334" y="298027"/>
              <a:ext cx="0" cy="412750"/>
            </a:xfrm>
            <a:prstGeom prst="line">
              <a:avLst/>
            </a:prstGeom>
          </p:spPr>
          <p:style>
            <a:lnRef idx="1">
              <a:schemeClr val="dk1"/>
            </a:lnRef>
            <a:fillRef idx="0">
              <a:schemeClr val="dk1"/>
            </a:fillRef>
            <a:effectRef idx="0">
              <a:schemeClr val="dk1"/>
            </a:effectRef>
            <a:fontRef idx="minor">
              <a:schemeClr val="tx1"/>
            </a:fontRef>
          </p:style>
        </p:cxnSp>
        <p:cxnSp>
          <p:nvCxnSpPr>
            <p:cNvPr id="14" name="肘形连接符 13"/>
            <p:cNvCxnSpPr/>
            <p:nvPr/>
          </p:nvCxnSpPr>
          <p:spPr>
            <a:xfrm>
              <a:off x="1971040" y="162560"/>
              <a:ext cx="1117600" cy="541655"/>
            </a:xfrm>
            <a:prstGeom prst="bentConnector3">
              <a:avLst>
                <a:gd name="adj1" fmla="val 99697"/>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3" name="表格 2"/>
          <p:cNvGraphicFramePr>
            <a:graphicFrameLocks noGrp="1"/>
          </p:cNvGraphicFramePr>
          <p:nvPr>
            <p:extLst>
              <p:ext uri="{D42A27DB-BD31-4B8C-83A1-F6EECF244321}">
                <p14:modId xmlns:p14="http://schemas.microsoft.com/office/powerpoint/2010/main" val="1821170045"/>
              </p:ext>
            </p:extLst>
          </p:nvPr>
        </p:nvGraphicFramePr>
        <p:xfrm>
          <a:off x="3563888" y="3075612"/>
          <a:ext cx="5307965" cy="1280160"/>
        </p:xfrm>
        <a:graphic>
          <a:graphicData uri="http://schemas.openxmlformats.org/drawingml/2006/table">
            <a:tbl>
              <a:tblPr firstRow="1" firstCol="1" bandRow="1">
                <a:tableStyleId>{5C22544A-7EE6-4342-B048-85BDC9FD1C3A}</a:tableStyleId>
              </a:tblPr>
              <a:tblGrid>
                <a:gridCol w="717172"/>
                <a:gridCol w="1351130"/>
                <a:gridCol w="3239663"/>
              </a:tblGrid>
              <a:tr h="0">
                <a:tc>
                  <a:txBody>
                    <a:bodyPr/>
                    <a:lstStyle/>
                    <a:p>
                      <a:pPr algn="just">
                        <a:spcAft>
                          <a:spcPts val="0"/>
                        </a:spcAft>
                      </a:pPr>
                      <a:r>
                        <a:rPr lang="zh-CN" sz="1200" kern="100" dirty="0">
                          <a:effectLst/>
                        </a:rPr>
                        <a:t>开发人员</a:t>
                      </a:r>
                      <a:endParaRPr lang="zh-CN" sz="1050" kern="100" dirty="0">
                        <a:effectLst/>
                        <a:latin typeface="等线"/>
                        <a:ea typeface="等线"/>
                        <a:cs typeface="Times New Roman"/>
                      </a:endParaRPr>
                    </a:p>
                  </a:txBody>
                  <a:tcPr marL="68580" marR="68580" marT="0" marB="0"/>
                </a:tc>
                <a:tc>
                  <a:txBody>
                    <a:bodyPr/>
                    <a:lstStyle/>
                    <a:p>
                      <a:pPr algn="just">
                        <a:spcAft>
                          <a:spcPts val="0"/>
                        </a:spcAft>
                      </a:pPr>
                      <a:r>
                        <a:rPr lang="zh-CN" sz="1200" kern="100">
                          <a:effectLst/>
                        </a:rPr>
                        <a:t>项目团队中角色</a:t>
                      </a:r>
                      <a:endParaRPr lang="zh-CN" sz="1050" kern="100">
                        <a:effectLst/>
                        <a:latin typeface="等线"/>
                        <a:ea typeface="等线"/>
                        <a:cs typeface="Times New Roman"/>
                      </a:endParaRPr>
                    </a:p>
                  </a:txBody>
                  <a:tcPr marL="68580" marR="68580" marT="0" marB="0"/>
                </a:tc>
                <a:tc>
                  <a:txBody>
                    <a:bodyPr/>
                    <a:lstStyle/>
                    <a:p>
                      <a:pPr algn="ctr">
                        <a:spcAft>
                          <a:spcPts val="0"/>
                        </a:spcAft>
                      </a:pPr>
                      <a:r>
                        <a:rPr lang="zh-CN" sz="1200" kern="100">
                          <a:effectLst/>
                        </a:rPr>
                        <a:t>各自负责内容</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dirty="0">
                          <a:effectLst/>
                        </a:rPr>
                        <a:t>赵伟</a:t>
                      </a:r>
                      <a:endParaRPr lang="zh-CN" sz="1050" kern="100" dirty="0">
                        <a:effectLst/>
                        <a:latin typeface="等线"/>
                        <a:ea typeface="等线"/>
                        <a:cs typeface="Times New Roman"/>
                      </a:endParaRPr>
                    </a:p>
                  </a:txBody>
                  <a:tcPr marL="68580" marR="68580" marT="0" marB="0"/>
                </a:tc>
                <a:tc>
                  <a:txBody>
                    <a:bodyPr/>
                    <a:lstStyle/>
                    <a:p>
                      <a:pPr algn="just">
                        <a:spcAft>
                          <a:spcPts val="0"/>
                        </a:spcAft>
                      </a:pPr>
                      <a:r>
                        <a:rPr lang="zh-CN" sz="1200" kern="100">
                          <a:effectLst/>
                        </a:rPr>
                        <a:t>开发团队组员</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需求开发和设计、测试、用例分析、界面设计</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李文杰</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开发团队组员</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会议记录、用例分析</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陈启强</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开发团队项目经理</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版本管理、收集资料</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余泽伟</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dirty="0">
                          <a:effectLst/>
                        </a:rPr>
                        <a:t>开发团队组员</a:t>
                      </a:r>
                      <a:endParaRPr lang="zh-CN" sz="1050" kern="100" dirty="0">
                        <a:effectLst/>
                        <a:latin typeface="等线"/>
                        <a:ea typeface="等线"/>
                        <a:cs typeface="Times New Roman"/>
                      </a:endParaRPr>
                    </a:p>
                  </a:txBody>
                  <a:tcPr marL="68580" marR="68580" marT="0" marB="0"/>
                </a:tc>
                <a:tc>
                  <a:txBody>
                    <a:bodyPr/>
                    <a:lstStyle/>
                    <a:p>
                      <a:pPr algn="just">
                        <a:spcAft>
                          <a:spcPts val="0"/>
                        </a:spcAft>
                      </a:pPr>
                      <a:r>
                        <a:rPr lang="zh-CN" sz="1200" kern="100" dirty="0">
                          <a:effectLst/>
                        </a:rPr>
                        <a:t>软件安装和指导</a:t>
                      </a:r>
                      <a:r>
                        <a:rPr lang="en-US" sz="1200" kern="100" dirty="0">
                          <a:effectLst/>
                        </a:rPr>
                        <a:t>,</a:t>
                      </a:r>
                      <a:r>
                        <a:rPr lang="zh-CN" sz="1200" kern="100" dirty="0">
                          <a:effectLst/>
                        </a:rPr>
                        <a:t>界面设计</a:t>
                      </a:r>
                      <a:endParaRPr lang="zh-CN" sz="1050" kern="100" dirty="0">
                        <a:effectLst/>
                        <a:latin typeface="等线"/>
                        <a:ea typeface="等线"/>
                        <a:cs typeface="Times New Roman"/>
                      </a:endParaRPr>
                    </a:p>
                  </a:txBody>
                  <a:tcPr marL="68580" marR="68580" marT="0" marB="0"/>
                </a:tc>
              </a:tr>
            </a:tbl>
          </a:graphicData>
        </a:graphic>
      </p:graphicFrame>
      <p:sp>
        <p:nvSpPr>
          <p:cNvPr id="5" name="矩形 4"/>
          <p:cNvSpPr/>
          <p:nvPr/>
        </p:nvSpPr>
        <p:spPr>
          <a:xfrm>
            <a:off x="5004048" y="2305645"/>
            <a:ext cx="2040943" cy="369332"/>
          </a:xfrm>
          <a:prstGeom prst="rect">
            <a:avLst/>
          </a:prstGeom>
        </p:spPr>
        <p:txBody>
          <a:bodyPr wrap="none">
            <a:spAutoFit/>
          </a:bodyPr>
          <a:lstStyle/>
          <a:p>
            <a:pPr lvl="1"/>
            <a:r>
              <a:rPr lang="zh-CN" altLang="zh-CN" b="1" dirty="0"/>
              <a:t>开发人员分工</a:t>
            </a:r>
          </a:p>
        </p:txBody>
      </p:sp>
    </p:spTree>
    <p:extLst>
      <p:ext uri="{BB962C8B-B14F-4D97-AF65-F5344CB8AC3E}">
        <p14:creationId xmlns:p14="http://schemas.microsoft.com/office/powerpoint/2010/main" val="301437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人力资源</a:t>
            </a: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9" name="矩形 8"/>
          <p:cNvSpPr/>
          <p:nvPr/>
        </p:nvSpPr>
        <p:spPr>
          <a:xfrm>
            <a:off x="683568" y="2169815"/>
            <a:ext cx="1808508" cy="369332"/>
          </a:xfrm>
          <a:prstGeom prst="rect">
            <a:avLst/>
          </a:prstGeom>
        </p:spPr>
        <p:txBody>
          <a:bodyPr wrap="none">
            <a:spAutoFit/>
          </a:bodyPr>
          <a:lstStyle/>
          <a:p>
            <a:pPr lvl="1"/>
            <a:r>
              <a:rPr lang="zh-CN" altLang="zh-CN" b="1" dirty="0"/>
              <a:t>项目组织图</a:t>
            </a:r>
          </a:p>
        </p:txBody>
      </p:sp>
      <p:graphicFrame>
        <p:nvGraphicFramePr>
          <p:cNvPr id="15" name="表格 14"/>
          <p:cNvGraphicFramePr>
            <a:graphicFrameLocks noGrp="1"/>
          </p:cNvGraphicFramePr>
          <p:nvPr>
            <p:extLst>
              <p:ext uri="{D42A27DB-BD31-4B8C-83A1-F6EECF244321}">
                <p14:modId xmlns:p14="http://schemas.microsoft.com/office/powerpoint/2010/main" val="3226693276"/>
              </p:ext>
            </p:extLst>
          </p:nvPr>
        </p:nvGraphicFramePr>
        <p:xfrm>
          <a:off x="4546079" y="1705372"/>
          <a:ext cx="4389755" cy="3657600"/>
        </p:xfrm>
        <a:graphic>
          <a:graphicData uri="http://schemas.openxmlformats.org/drawingml/2006/table">
            <a:tbl>
              <a:tblPr firstRow="1" firstCol="1" bandRow="1">
                <a:tableStyleId>{5C22544A-7EE6-4342-B048-85BDC9FD1C3A}</a:tableStyleId>
              </a:tblPr>
              <a:tblGrid>
                <a:gridCol w="877570"/>
                <a:gridCol w="877570"/>
                <a:gridCol w="878205"/>
                <a:gridCol w="878205"/>
                <a:gridCol w="878205"/>
              </a:tblGrid>
              <a:tr h="0">
                <a:tc>
                  <a:txBody>
                    <a:bodyPr/>
                    <a:lstStyle/>
                    <a:p>
                      <a:pPr algn="just">
                        <a:spcAft>
                          <a:spcPts val="0"/>
                        </a:spcAft>
                      </a:pPr>
                      <a:r>
                        <a:rPr lang="zh-CN" sz="1200" kern="100" dirty="0">
                          <a:effectLst/>
                        </a:rPr>
                        <a:t>活动</a:t>
                      </a:r>
                      <a:endParaRPr lang="zh-CN" sz="1050" kern="100" dirty="0">
                        <a:effectLst/>
                        <a:latin typeface="等线"/>
                        <a:ea typeface="等线"/>
                        <a:cs typeface="Times New Roman"/>
                      </a:endParaRPr>
                    </a:p>
                  </a:txBody>
                  <a:tcPr marL="68580" marR="68580" marT="0" marB="0"/>
                </a:tc>
                <a:tc>
                  <a:txBody>
                    <a:bodyPr/>
                    <a:lstStyle/>
                    <a:p>
                      <a:pPr algn="just">
                        <a:spcAft>
                          <a:spcPts val="0"/>
                        </a:spcAft>
                      </a:pPr>
                      <a:r>
                        <a:rPr lang="zh-CN" sz="1200" kern="100">
                          <a:effectLst/>
                        </a:rPr>
                        <a:t>赵伟</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李文杰</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陈启强</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余泽伟</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编写项目</a:t>
                      </a:r>
                      <a:endParaRPr lang="zh-CN" sz="1050" kern="100">
                        <a:effectLst/>
                      </a:endParaRPr>
                    </a:p>
                    <a:p>
                      <a:pPr algn="just">
                        <a:spcAft>
                          <a:spcPts val="0"/>
                        </a:spcAft>
                      </a:pPr>
                      <a:r>
                        <a:rPr lang="zh-CN" sz="1200" kern="100">
                          <a:effectLst/>
                        </a:rPr>
                        <a:t>章程</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dirty="0">
                          <a:effectLst/>
                        </a:rPr>
                        <a:t>R</a:t>
                      </a:r>
                      <a:endParaRPr lang="zh-CN" sz="1050" kern="100" dirty="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编写需求工程计划</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dirty="0">
                          <a:effectLst/>
                        </a:rPr>
                        <a:t>R</a:t>
                      </a:r>
                      <a:endParaRPr lang="zh-CN" sz="1050" kern="100" dirty="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dirty="0">
                          <a:effectLst/>
                        </a:rPr>
                        <a:t>AS</a:t>
                      </a:r>
                      <a:endParaRPr lang="zh-CN" sz="1050" kern="100" dirty="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用户访谈</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R</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R</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R</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R</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用例分析</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R</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R</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I</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编写测试</a:t>
                      </a:r>
                      <a:endParaRPr lang="zh-CN" sz="1050" kern="100">
                        <a:effectLst/>
                      </a:endParaRPr>
                    </a:p>
                    <a:p>
                      <a:pPr algn="just">
                        <a:spcAft>
                          <a:spcPts val="0"/>
                        </a:spcAft>
                      </a:pPr>
                      <a:r>
                        <a:rPr lang="zh-CN" sz="1200" kern="100">
                          <a:effectLst/>
                        </a:rPr>
                        <a:t>用例</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R</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R</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R</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I</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编写用户手册</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R</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编写需求规格说明书</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R</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编写需求变更影响分析报告</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 </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 </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 </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 </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会议记录</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版本管理</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R</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项目总结</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 </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 </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 </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dirty="0">
                          <a:effectLst/>
                        </a:rPr>
                        <a:t> </a:t>
                      </a:r>
                      <a:endParaRPr lang="zh-CN" sz="1050" kern="100" dirty="0">
                        <a:effectLst/>
                        <a:latin typeface="等线"/>
                        <a:ea typeface="等线"/>
                        <a:cs typeface="Times New Roman"/>
                      </a:endParaRPr>
                    </a:p>
                  </a:txBody>
                  <a:tcPr marL="68580" marR="68580" marT="0" marB="0"/>
                </a:tc>
              </a:tr>
            </a:tbl>
          </a:graphicData>
        </a:graphic>
      </p:graphicFrame>
      <p:sp>
        <p:nvSpPr>
          <p:cNvPr id="16" name="矩形 15"/>
          <p:cNvSpPr/>
          <p:nvPr/>
        </p:nvSpPr>
        <p:spPr>
          <a:xfrm>
            <a:off x="0" y="4657700"/>
            <a:ext cx="4572000" cy="646331"/>
          </a:xfrm>
          <a:prstGeom prst="rect">
            <a:avLst/>
          </a:prstGeom>
        </p:spPr>
        <p:txBody>
          <a:bodyPr>
            <a:spAutoFit/>
          </a:bodyPr>
          <a:lstStyle/>
          <a:p>
            <a:r>
              <a:rPr lang="zh-CN" altLang="zh-CN" dirty="0"/>
              <a:t>注：</a:t>
            </a:r>
            <a:r>
              <a:rPr lang="en-US" altLang="zh-CN" dirty="0"/>
              <a:t>R</a:t>
            </a:r>
            <a:r>
              <a:rPr lang="zh-CN" altLang="zh-CN" dirty="0"/>
              <a:t>为负责，</a:t>
            </a:r>
            <a:r>
              <a:rPr lang="en-US" altLang="zh-CN" dirty="0"/>
              <a:t>AS</a:t>
            </a:r>
            <a:r>
              <a:rPr lang="zh-CN" altLang="zh-CN" dirty="0"/>
              <a:t>为辅助，</a:t>
            </a:r>
            <a:r>
              <a:rPr lang="en-US" altLang="zh-CN" dirty="0"/>
              <a:t>I</a:t>
            </a:r>
            <a:r>
              <a:rPr lang="zh-CN" altLang="zh-CN" dirty="0"/>
              <a:t>为知情</a:t>
            </a:r>
          </a:p>
          <a:p>
            <a:r>
              <a:rPr lang="en-US" altLang="zh-CN" dirty="0"/>
              <a:t>    </a:t>
            </a:r>
            <a:r>
              <a:rPr lang="zh-CN" altLang="zh-CN" dirty="0"/>
              <a:t>空着的表示待定</a:t>
            </a:r>
            <a:endParaRPr lang="zh-CN" altLang="en-US" dirty="0"/>
          </a:p>
        </p:txBody>
      </p:sp>
    </p:spTree>
    <p:extLst>
      <p:ext uri="{BB962C8B-B14F-4D97-AF65-F5344CB8AC3E}">
        <p14:creationId xmlns:p14="http://schemas.microsoft.com/office/powerpoint/2010/main" val="249004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配置系统管理指南</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15" name="圆角矩形 14"/>
          <p:cNvSpPr/>
          <p:nvPr/>
        </p:nvSpPr>
        <p:spPr>
          <a:xfrm>
            <a:off x="480517" y="2353444"/>
            <a:ext cx="7907163" cy="2304256"/>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dirty="0">
                <a:solidFill>
                  <a:schemeClr val="tx1"/>
                </a:solidFill>
              </a:rPr>
              <a:t>1.</a:t>
            </a:r>
            <a:r>
              <a:rPr lang="zh-CN" altLang="zh-CN" dirty="0">
                <a:solidFill>
                  <a:schemeClr val="tx1"/>
                </a:solidFill>
              </a:rPr>
              <a:t>首先在</a:t>
            </a:r>
            <a:r>
              <a:rPr lang="en-US" altLang="zh-CN" dirty="0">
                <a:solidFill>
                  <a:schemeClr val="tx1"/>
                </a:solidFill>
              </a:rPr>
              <a:t>PM</a:t>
            </a:r>
            <a:r>
              <a:rPr lang="zh-CN" altLang="zh-CN" dirty="0">
                <a:solidFill>
                  <a:schemeClr val="tx1"/>
                </a:solidFill>
              </a:rPr>
              <a:t>的电脑上安装了一个服务器，在上面建立一个目录，作为项目配置数据库。在此目录下按照每个项目组建一个分目录，项目组代码及项目组名构成目录名，然后在此项目组目录下按照所属每个项目建一个子目录，同一项目的开发文档存放在一个目录下，项目编号紧跟项目名就是目录名。在一个项目分目录下可按非受控文档与受控文档建立一级次目录，然后在一级次目录下按文档的不同类型建立二级次目录，使得所有开发文档能分门别类的组织存放，便于查询。</a:t>
            </a:r>
          </a:p>
        </p:txBody>
      </p:sp>
      <p:sp>
        <p:nvSpPr>
          <p:cNvPr id="9" name="矩形 8"/>
          <p:cNvSpPr/>
          <p:nvPr/>
        </p:nvSpPr>
        <p:spPr>
          <a:xfrm>
            <a:off x="3406964" y="1849388"/>
            <a:ext cx="1576072" cy="369332"/>
          </a:xfrm>
          <a:prstGeom prst="rect">
            <a:avLst/>
          </a:prstGeom>
        </p:spPr>
        <p:txBody>
          <a:bodyPr wrap="none">
            <a:spAutoFit/>
          </a:bodyPr>
          <a:lstStyle/>
          <a:p>
            <a:pPr lvl="1"/>
            <a:r>
              <a:rPr lang="zh-CN" altLang="zh-CN" b="1" dirty="0"/>
              <a:t>版本管理</a:t>
            </a:r>
          </a:p>
        </p:txBody>
      </p:sp>
    </p:spTree>
    <p:extLst>
      <p:ext uri="{BB962C8B-B14F-4D97-AF65-F5344CB8AC3E}">
        <p14:creationId xmlns:p14="http://schemas.microsoft.com/office/powerpoint/2010/main" val="197381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grpSp>
        <p:nvGrpSpPr>
          <p:cNvPr id="5" name="组合 4"/>
          <p:cNvGrpSpPr/>
          <p:nvPr/>
        </p:nvGrpSpPr>
        <p:grpSpPr>
          <a:xfrm>
            <a:off x="3275856" y="908833"/>
            <a:ext cx="3721952" cy="580515"/>
            <a:chOff x="2700946" y="1921396"/>
            <a:chExt cx="3863660" cy="720124"/>
          </a:xfrm>
        </p:grpSpPr>
        <p:sp>
          <p:nvSpPr>
            <p:cNvPr id="6" name="圆角矩形 5"/>
            <p:cNvSpPr/>
            <p:nvPr/>
          </p:nvSpPr>
          <p:spPr>
            <a:xfrm>
              <a:off x="2700946" y="2059894"/>
              <a:ext cx="3863660" cy="581626"/>
            </a:xfrm>
            <a:prstGeom prst="roundRect">
              <a:avLst>
                <a:gd name="adj" fmla="val 50000"/>
              </a:avLst>
            </a:prstGeom>
            <a:gradFill flip="none" rotWithShape="1">
              <a:gsLst>
                <a:gs pos="53000">
                  <a:schemeClr val="tx2">
                    <a:lumMod val="57000"/>
                    <a:lumOff val="43000"/>
                  </a:schemeClr>
                </a:gs>
                <a:gs pos="0">
                  <a:schemeClr val="tx2">
                    <a:lumMod val="43000"/>
                    <a:lumOff val="57000"/>
                  </a:schemeClr>
                </a:gs>
                <a:gs pos="100000">
                  <a:schemeClr val="tx2">
                    <a:lumMod val="53000"/>
                    <a:lumOff val="47000"/>
                  </a:scheme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978299" y="2379760"/>
              <a:ext cx="504056" cy="146275"/>
            </a:xfrm>
            <a:prstGeom prst="ellipse">
              <a:avLst/>
            </a:prstGeom>
            <a:gradFill flip="none" rotWithShape="1">
              <a:gsLst>
                <a:gs pos="0">
                  <a:schemeClr val="tx1">
                    <a:alpha val="68000"/>
                    <a:lumMod val="98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p:cNvSpPr txBox="1">
              <a:spLocks/>
            </p:cNvSpPr>
            <p:nvPr/>
          </p:nvSpPr>
          <p:spPr bwMode="auto">
            <a:xfrm>
              <a:off x="3864304" y="2139687"/>
              <a:ext cx="1930122" cy="393699"/>
            </a:xfrm>
            <a:prstGeom prst="rect">
              <a:avLst/>
            </a:prstGeom>
            <a:noFill/>
            <a:ln>
              <a:noFill/>
            </a:ln>
            <a:effectLst/>
            <a:scene3d>
              <a:camera prst="orthographicFront"/>
              <a:lightRig rig="threePt" dir="t"/>
            </a:scene3d>
            <a:sp3d>
              <a:bevelT w="0" h="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dirty="0" smtClean="0">
                  <a:solidFill>
                    <a:schemeClr val="bg1"/>
                  </a:solidFill>
                  <a:latin typeface="微软雅黑" pitchFamily="34" charset="-122"/>
                  <a:ea typeface="微软雅黑" pitchFamily="34" charset="-122"/>
                </a:rPr>
                <a:t>项目概述</a:t>
              </a:r>
              <a:endParaRPr lang="zh-CN" altLang="en-US" sz="2000" dirty="0">
                <a:solidFill>
                  <a:schemeClr val="bg1"/>
                </a:solidFill>
                <a:latin typeface="微软雅黑" pitchFamily="34" charset="-122"/>
                <a:ea typeface="微软雅黑" pitchFamily="34" charset="-122"/>
              </a:endParaRPr>
            </a:p>
          </p:txBody>
        </p:sp>
        <p:sp>
          <p:nvSpPr>
            <p:cNvPr id="9" name="下箭头 8"/>
            <p:cNvSpPr/>
            <p:nvPr/>
          </p:nvSpPr>
          <p:spPr>
            <a:xfrm>
              <a:off x="3059832" y="1921396"/>
              <a:ext cx="350515" cy="458364"/>
            </a:xfrm>
            <a:prstGeom prst="downArrow">
              <a:avLst>
                <a:gd name="adj1" fmla="val 55435"/>
                <a:gd name="adj2" fmla="val 63587"/>
              </a:avLst>
            </a:prstGeom>
            <a:gradFill>
              <a:gsLst>
                <a:gs pos="0">
                  <a:srgbClr val="FF0000"/>
                </a:gs>
                <a:gs pos="100000">
                  <a:schemeClr val="accent2">
                    <a:lumMod val="75000"/>
                  </a:schemeClr>
                </a:gs>
              </a:gsLst>
              <a:lin ang="0" scaled="1"/>
            </a:gra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3275856" y="1940948"/>
            <a:ext cx="3721952" cy="580515"/>
            <a:chOff x="2700946" y="1921396"/>
            <a:chExt cx="3863660" cy="720124"/>
          </a:xfrm>
        </p:grpSpPr>
        <p:sp>
          <p:nvSpPr>
            <p:cNvPr id="11" name="圆角矩形 10"/>
            <p:cNvSpPr/>
            <p:nvPr/>
          </p:nvSpPr>
          <p:spPr>
            <a:xfrm>
              <a:off x="2700946" y="2059894"/>
              <a:ext cx="3863660" cy="581626"/>
            </a:xfrm>
            <a:prstGeom prst="roundRect">
              <a:avLst>
                <a:gd name="adj" fmla="val 50000"/>
              </a:avLst>
            </a:prstGeom>
            <a:gradFill flip="none" rotWithShape="1">
              <a:gsLst>
                <a:gs pos="53000">
                  <a:schemeClr val="tx2">
                    <a:lumMod val="57000"/>
                    <a:lumOff val="43000"/>
                  </a:schemeClr>
                </a:gs>
                <a:gs pos="0">
                  <a:schemeClr val="tx2">
                    <a:lumMod val="43000"/>
                    <a:lumOff val="57000"/>
                  </a:schemeClr>
                </a:gs>
                <a:gs pos="100000">
                  <a:schemeClr val="tx2">
                    <a:lumMod val="53000"/>
                    <a:lumOff val="47000"/>
                  </a:scheme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978299" y="2379760"/>
              <a:ext cx="504056" cy="146275"/>
            </a:xfrm>
            <a:prstGeom prst="ellipse">
              <a:avLst/>
            </a:prstGeom>
            <a:gradFill flip="none" rotWithShape="1">
              <a:gsLst>
                <a:gs pos="0">
                  <a:schemeClr val="tx1">
                    <a:alpha val="68000"/>
                    <a:lumMod val="98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
            <p:cNvSpPr txBox="1">
              <a:spLocks/>
            </p:cNvSpPr>
            <p:nvPr/>
          </p:nvSpPr>
          <p:spPr bwMode="auto">
            <a:xfrm>
              <a:off x="3864304" y="2139687"/>
              <a:ext cx="1930122" cy="393699"/>
            </a:xfrm>
            <a:prstGeom prst="rect">
              <a:avLst/>
            </a:prstGeom>
            <a:noFill/>
            <a:ln>
              <a:noFill/>
            </a:ln>
            <a:effectLst/>
            <a:scene3d>
              <a:camera prst="orthographicFront"/>
              <a:lightRig rig="threePt" dir="t"/>
            </a:scene3d>
            <a:sp3d>
              <a:bevelT w="0" h="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dirty="0" smtClean="0">
                  <a:solidFill>
                    <a:schemeClr val="bg1"/>
                  </a:solidFill>
                  <a:latin typeface="微软雅黑" pitchFamily="34" charset="-122"/>
                  <a:ea typeface="微软雅黑" pitchFamily="34" charset="-122"/>
                </a:rPr>
                <a:t>项目子计划</a:t>
              </a:r>
              <a:endParaRPr lang="zh-CN" altLang="en-US" sz="2000" dirty="0">
                <a:solidFill>
                  <a:schemeClr val="bg1"/>
                </a:solidFill>
                <a:latin typeface="微软雅黑" pitchFamily="34" charset="-122"/>
                <a:ea typeface="微软雅黑" pitchFamily="34" charset="-122"/>
              </a:endParaRPr>
            </a:p>
          </p:txBody>
        </p:sp>
        <p:sp>
          <p:nvSpPr>
            <p:cNvPr id="14" name="下箭头 13"/>
            <p:cNvSpPr/>
            <p:nvPr/>
          </p:nvSpPr>
          <p:spPr>
            <a:xfrm>
              <a:off x="3059832" y="1921396"/>
              <a:ext cx="350515" cy="458364"/>
            </a:xfrm>
            <a:prstGeom prst="downArrow">
              <a:avLst>
                <a:gd name="adj1" fmla="val 55435"/>
                <a:gd name="adj2" fmla="val 63587"/>
              </a:avLst>
            </a:prstGeom>
            <a:gradFill>
              <a:gsLst>
                <a:gs pos="0">
                  <a:srgbClr val="FF0000"/>
                </a:gs>
                <a:gs pos="100000">
                  <a:schemeClr val="accent2">
                    <a:lumMod val="75000"/>
                  </a:schemeClr>
                </a:gs>
              </a:gsLst>
              <a:lin ang="0" scaled="1"/>
            </a:gra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3275856" y="2973063"/>
            <a:ext cx="3721952" cy="580515"/>
            <a:chOff x="2700946" y="1921396"/>
            <a:chExt cx="3863660" cy="720124"/>
          </a:xfrm>
        </p:grpSpPr>
        <p:sp>
          <p:nvSpPr>
            <p:cNvPr id="16" name="圆角矩形 15"/>
            <p:cNvSpPr/>
            <p:nvPr/>
          </p:nvSpPr>
          <p:spPr>
            <a:xfrm>
              <a:off x="2700946" y="2059894"/>
              <a:ext cx="3863660" cy="581626"/>
            </a:xfrm>
            <a:prstGeom prst="roundRect">
              <a:avLst>
                <a:gd name="adj" fmla="val 50000"/>
              </a:avLst>
            </a:prstGeom>
            <a:gradFill flip="none" rotWithShape="1">
              <a:gsLst>
                <a:gs pos="53000">
                  <a:schemeClr val="tx2">
                    <a:lumMod val="57000"/>
                    <a:lumOff val="43000"/>
                  </a:schemeClr>
                </a:gs>
                <a:gs pos="0">
                  <a:schemeClr val="tx2">
                    <a:lumMod val="43000"/>
                    <a:lumOff val="57000"/>
                  </a:schemeClr>
                </a:gs>
                <a:gs pos="100000">
                  <a:schemeClr val="tx2">
                    <a:lumMod val="53000"/>
                    <a:lumOff val="47000"/>
                  </a:scheme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978299" y="2379760"/>
              <a:ext cx="504056" cy="146275"/>
            </a:xfrm>
            <a:prstGeom prst="ellipse">
              <a:avLst/>
            </a:prstGeom>
            <a:gradFill flip="none" rotWithShape="1">
              <a:gsLst>
                <a:gs pos="0">
                  <a:schemeClr val="tx1">
                    <a:alpha val="68000"/>
                    <a:lumMod val="98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txBox="1">
              <a:spLocks/>
            </p:cNvSpPr>
            <p:nvPr/>
          </p:nvSpPr>
          <p:spPr bwMode="auto">
            <a:xfrm>
              <a:off x="3864304" y="2139687"/>
              <a:ext cx="2424623" cy="393699"/>
            </a:xfrm>
            <a:prstGeom prst="rect">
              <a:avLst/>
            </a:prstGeom>
            <a:noFill/>
            <a:ln>
              <a:noFill/>
            </a:ln>
            <a:effectLst/>
            <a:scene3d>
              <a:camera prst="orthographicFront"/>
              <a:lightRig rig="threePt" dir="t"/>
            </a:scene3d>
            <a:sp3d>
              <a:bevelT w="0" h="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dirty="0" smtClean="0">
                  <a:solidFill>
                    <a:schemeClr val="bg1"/>
                  </a:solidFill>
                  <a:latin typeface="微软雅黑" pitchFamily="34" charset="-122"/>
                  <a:ea typeface="微软雅黑" pitchFamily="34" charset="-122"/>
                </a:rPr>
                <a:t>配置系统管理指南</a:t>
              </a:r>
              <a:endParaRPr lang="zh-CN" altLang="en-US" sz="2000" dirty="0">
                <a:solidFill>
                  <a:schemeClr val="bg1"/>
                </a:solidFill>
                <a:latin typeface="微软雅黑" pitchFamily="34" charset="-122"/>
                <a:ea typeface="微软雅黑" pitchFamily="34" charset="-122"/>
              </a:endParaRPr>
            </a:p>
          </p:txBody>
        </p:sp>
        <p:sp>
          <p:nvSpPr>
            <p:cNvPr id="19" name="下箭头 18"/>
            <p:cNvSpPr/>
            <p:nvPr/>
          </p:nvSpPr>
          <p:spPr>
            <a:xfrm>
              <a:off x="3059832" y="1921396"/>
              <a:ext cx="350515" cy="458364"/>
            </a:xfrm>
            <a:prstGeom prst="downArrow">
              <a:avLst>
                <a:gd name="adj1" fmla="val 55435"/>
                <a:gd name="adj2" fmla="val 63587"/>
              </a:avLst>
            </a:prstGeom>
            <a:gradFill>
              <a:gsLst>
                <a:gs pos="0">
                  <a:srgbClr val="FF0000"/>
                </a:gs>
                <a:gs pos="100000">
                  <a:schemeClr val="accent2">
                    <a:lumMod val="75000"/>
                  </a:schemeClr>
                </a:gs>
              </a:gsLst>
              <a:lin ang="0" scaled="1"/>
            </a:gra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3275856" y="4005177"/>
            <a:ext cx="3721952" cy="580515"/>
            <a:chOff x="2700946" y="1921396"/>
            <a:chExt cx="3863660" cy="720124"/>
          </a:xfrm>
        </p:grpSpPr>
        <p:sp>
          <p:nvSpPr>
            <p:cNvPr id="21" name="圆角矩形 20"/>
            <p:cNvSpPr/>
            <p:nvPr/>
          </p:nvSpPr>
          <p:spPr>
            <a:xfrm>
              <a:off x="2700946" y="2059894"/>
              <a:ext cx="3863660" cy="581626"/>
            </a:xfrm>
            <a:prstGeom prst="roundRect">
              <a:avLst>
                <a:gd name="adj" fmla="val 50000"/>
              </a:avLst>
            </a:prstGeom>
            <a:gradFill flip="none" rotWithShape="1">
              <a:gsLst>
                <a:gs pos="53000">
                  <a:schemeClr val="tx2">
                    <a:lumMod val="57000"/>
                    <a:lumOff val="43000"/>
                  </a:schemeClr>
                </a:gs>
                <a:gs pos="0">
                  <a:schemeClr val="tx2">
                    <a:lumMod val="43000"/>
                    <a:lumOff val="57000"/>
                  </a:schemeClr>
                </a:gs>
                <a:gs pos="100000">
                  <a:schemeClr val="tx2">
                    <a:lumMod val="53000"/>
                    <a:lumOff val="47000"/>
                  </a:scheme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2978299" y="2379760"/>
              <a:ext cx="504056" cy="146275"/>
            </a:xfrm>
            <a:prstGeom prst="ellipse">
              <a:avLst/>
            </a:prstGeom>
            <a:gradFill flip="none" rotWithShape="1">
              <a:gsLst>
                <a:gs pos="0">
                  <a:schemeClr val="tx1">
                    <a:alpha val="68000"/>
                    <a:lumMod val="98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标题 1"/>
            <p:cNvSpPr txBox="1">
              <a:spLocks/>
            </p:cNvSpPr>
            <p:nvPr/>
          </p:nvSpPr>
          <p:spPr bwMode="auto">
            <a:xfrm>
              <a:off x="3864304" y="2139687"/>
              <a:ext cx="1930122" cy="393699"/>
            </a:xfrm>
            <a:prstGeom prst="rect">
              <a:avLst/>
            </a:prstGeom>
            <a:noFill/>
            <a:ln>
              <a:noFill/>
            </a:ln>
            <a:effectLst/>
            <a:scene3d>
              <a:camera prst="orthographicFront"/>
              <a:lightRig rig="threePt" dir="t"/>
            </a:scene3d>
            <a:sp3d>
              <a:bevelT w="0" h="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dirty="0" smtClean="0">
                  <a:solidFill>
                    <a:schemeClr val="bg1"/>
                  </a:solidFill>
                  <a:latin typeface="微软雅黑" pitchFamily="34" charset="-122"/>
                  <a:ea typeface="微软雅黑" pitchFamily="34" charset="-122"/>
                </a:rPr>
                <a:t>项目中的问题</a:t>
              </a:r>
              <a:endParaRPr lang="zh-CN" altLang="en-US" sz="2000" dirty="0">
                <a:solidFill>
                  <a:schemeClr val="bg1"/>
                </a:solidFill>
                <a:latin typeface="微软雅黑" pitchFamily="34" charset="-122"/>
                <a:ea typeface="微软雅黑" pitchFamily="34" charset="-122"/>
              </a:endParaRPr>
            </a:p>
          </p:txBody>
        </p:sp>
        <p:sp>
          <p:nvSpPr>
            <p:cNvPr id="24" name="下箭头 23"/>
            <p:cNvSpPr/>
            <p:nvPr/>
          </p:nvSpPr>
          <p:spPr>
            <a:xfrm>
              <a:off x="3059832" y="1921396"/>
              <a:ext cx="350515" cy="458364"/>
            </a:xfrm>
            <a:prstGeom prst="downArrow">
              <a:avLst>
                <a:gd name="adj1" fmla="val 55435"/>
                <a:gd name="adj2" fmla="val 63587"/>
              </a:avLst>
            </a:prstGeom>
            <a:gradFill>
              <a:gsLst>
                <a:gs pos="0">
                  <a:srgbClr val="FF0000"/>
                </a:gs>
                <a:gs pos="100000">
                  <a:schemeClr val="accent2">
                    <a:lumMod val="75000"/>
                  </a:schemeClr>
                </a:gs>
              </a:gsLst>
              <a:lin ang="0" scaled="1"/>
            </a:gra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800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配置系统管理指南</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15" name="圆角矩形 14"/>
          <p:cNvSpPr/>
          <p:nvPr/>
        </p:nvSpPr>
        <p:spPr>
          <a:xfrm>
            <a:off x="480516" y="2425452"/>
            <a:ext cx="7907163" cy="2736304"/>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dirty="0">
                <a:solidFill>
                  <a:schemeClr val="tx1"/>
                </a:solidFill>
              </a:rPr>
              <a:t>2.</a:t>
            </a:r>
            <a:r>
              <a:rPr lang="zh-CN" altLang="zh-CN" dirty="0">
                <a:solidFill>
                  <a:schemeClr val="tx1"/>
                </a:solidFill>
              </a:rPr>
              <a:t>项目子目录的受控文档一般只有项目经理和属于该项目的开发人员和配置管理员能够访问到。配置管理员负责分配访问权限，一般项目经理对该目录具有较大的权限</a:t>
            </a:r>
            <a:r>
              <a:rPr lang="en-US" altLang="zh-CN" dirty="0">
                <a:solidFill>
                  <a:schemeClr val="tx1"/>
                </a:solidFill>
              </a:rPr>
              <a:t>——</a:t>
            </a:r>
            <a:r>
              <a:rPr lang="zh-CN" altLang="zh-CN" dirty="0">
                <a:solidFill>
                  <a:schemeClr val="tx1"/>
                </a:solidFill>
              </a:rPr>
              <a:t>读取、添加和更改；一般开发人员只有读取的权限。</a:t>
            </a:r>
            <a:r>
              <a:rPr lang="en-US" altLang="zh-CN" dirty="0">
                <a:solidFill>
                  <a:schemeClr val="tx1"/>
                </a:solidFill>
              </a:rPr>
              <a:t> </a:t>
            </a:r>
            <a:endParaRPr lang="zh-CN" altLang="zh-CN" dirty="0">
              <a:solidFill>
                <a:schemeClr val="tx1"/>
              </a:solidFill>
            </a:endParaRPr>
          </a:p>
          <a:p>
            <a:r>
              <a:rPr lang="en-US" altLang="zh-CN" dirty="0">
                <a:solidFill>
                  <a:schemeClr val="tx1"/>
                </a:solidFill>
              </a:rPr>
              <a:t>3.</a:t>
            </a:r>
            <a:r>
              <a:rPr lang="zh-CN" altLang="zh-CN" dirty="0">
                <a:solidFill>
                  <a:schemeClr val="tx1"/>
                </a:solidFill>
              </a:rPr>
              <a:t>在项目开发的某一阶段结束时，通过了该阶段评审的这些开发文档交配置管理员保存到项目数据库，做为正式版本的第一版</a:t>
            </a:r>
            <a:r>
              <a:rPr lang="en-US" altLang="zh-CN" dirty="0">
                <a:solidFill>
                  <a:schemeClr val="tx1"/>
                </a:solidFill>
              </a:rPr>
              <a:t>——1.0</a:t>
            </a:r>
            <a:r>
              <a:rPr lang="zh-CN" altLang="zh-CN" dirty="0">
                <a:solidFill>
                  <a:schemeClr val="tx1"/>
                </a:solidFill>
              </a:rPr>
              <a:t>版本。</a:t>
            </a:r>
            <a:r>
              <a:rPr lang="en-US" altLang="zh-CN" dirty="0">
                <a:solidFill>
                  <a:schemeClr val="tx1"/>
                </a:solidFill>
              </a:rPr>
              <a:t> </a:t>
            </a:r>
            <a:endParaRPr lang="zh-CN" altLang="zh-CN" dirty="0">
              <a:solidFill>
                <a:schemeClr val="tx1"/>
              </a:solidFill>
            </a:endParaRPr>
          </a:p>
          <a:p>
            <a:r>
              <a:rPr lang="en-US" altLang="zh-CN" dirty="0">
                <a:solidFill>
                  <a:schemeClr val="tx1"/>
                </a:solidFill>
              </a:rPr>
              <a:t>4.</a:t>
            </a:r>
            <a:r>
              <a:rPr lang="zh-CN" altLang="zh-CN" dirty="0">
                <a:solidFill>
                  <a:schemeClr val="tx1"/>
                </a:solidFill>
              </a:rPr>
              <a:t>在以后的开发中，如果软件需要修改，那修改后的软件可用多级编号来表示新版本</a:t>
            </a:r>
            <a:r>
              <a:rPr lang="en-US" altLang="zh-CN" dirty="0">
                <a:solidFill>
                  <a:schemeClr val="tx1"/>
                </a:solidFill>
              </a:rPr>
              <a:t>——1.1</a:t>
            </a:r>
            <a:r>
              <a:rPr lang="zh-CN" altLang="zh-CN" dirty="0">
                <a:solidFill>
                  <a:schemeClr val="tx1"/>
                </a:solidFill>
              </a:rPr>
              <a:t>、</a:t>
            </a:r>
            <a:r>
              <a:rPr lang="en-US" altLang="zh-CN" dirty="0">
                <a:solidFill>
                  <a:schemeClr val="tx1"/>
                </a:solidFill>
              </a:rPr>
              <a:t>1.2</a:t>
            </a:r>
            <a:r>
              <a:rPr lang="zh-CN" altLang="zh-CN" dirty="0">
                <a:solidFill>
                  <a:schemeClr val="tx1"/>
                </a:solidFill>
              </a:rPr>
              <a:t>等加以区别标识。</a:t>
            </a:r>
            <a:r>
              <a:rPr lang="en-US" altLang="zh-CN" dirty="0">
                <a:solidFill>
                  <a:schemeClr val="tx1"/>
                </a:solidFill>
              </a:rPr>
              <a:t> </a:t>
            </a:r>
            <a:endParaRPr lang="zh-CN" altLang="zh-CN" dirty="0">
              <a:solidFill>
                <a:schemeClr val="tx1"/>
              </a:solidFill>
            </a:endParaRPr>
          </a:p>
          <a:p>
            <a:r>
              <a:rPr lang="en-US" altLang="zh-CN" dirty="0">
                <a:solidFill>
                  <a:schemeClr val="tx1"/>
                </a:solidFill>
              </a:rPr>
              <a:t>5.</a:t>
            </a:r>
            <a:r>
              <a:rPr lang="zh-CN" altLang="zh-CN" dirty="0">
                <a:solidFill>
                  <a:schemeClr val="tx1"/>
                </a:solidFill>
              </a:rPr>
              <a:t>在各个评审阶段产生的所有评审报告和修改报告都要进行编号保存，编号与相应文档的编号要对应。</a:t>
            </a:r>
            <a:r>
              <a:rPr lang="en-US" altLang="zh-CN" dirty="0" smtClean="0">
                <a:solidFill>
                  <a:schemeClr val="tx1"/>
                </a:solidFill>
              </a:rPr>
              <a:t> </a:t>
            </a:r>
            <a:endParaRPr lang="zh-CN" altLang="zh-CN" dirty="0" smtClean="0">
              <a:solidFill>
                <a:schemeClr val="tx1"/>
              </a:solidFill>
            </a:endParaRPr>
          </a:p>
          <a:p>
            <a:r>
              <a:rPr lang="en-US" altLang="zh-CN" dirty="0">
                <a:solidFill>
                  <a:schemeClr val="tx1"/>
                </a:solidFill>
              </a:rPr>
              <a:t> </a:t>
            </a:r>
            <a:endParaRPr lang="zh-CN" altLang="zh-CN" dirty="0">
              <a:solidFill>
                <a:schemeClr val="tx1"/>
              </a:solidFill>
            </a:endParaRPr>
          </a:p>
        </p:txBody>
      </p:sp>
      <p:sp>
        <p:nvSpPr>
          <p:cNvPr id="9" name="矩形 8"/>
          <p:cNvSpPr/>
          <p:nvPr/>
        </p:nvSpPr>
        <p:spPr>
          <a:xfrm>
            <a:off x="3406964" y="1849388"/>
            <a:ext cx="1576072" cy="369332"/>
          </a:xfrm>
          <a:prstGeom prst="rect">
            <a:avLst/>
          </a:prstGeom>
        </p:spPr>
        <p:txBody>
          <a:bodyPr wrap="none">
            <a:spAutoFit/>
          </a:bodyPr>
          <a:lstStyle/>
          <a:p>
            <a:pPr lvl="1"/>
            <a:r>
              <a:rPr lang="zh-CN" altLang="zh-CN" b="1" dirty="0"/>
              <a:t>版本管理</a:t>
            </a:r>
          </a:p>
        </p:txBody>
      </p:sp>
    </p:spTree>
    <p:extLst>
      <p:ext uri="{BB962C8B-B14F-4D97-AF65-F5344CB8AC3E}">
        <p14:creationId xmlns:p14="http://schemas.microsoft.com/office/powerpoint/2010/main" val="386802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07" y="28947"/>
            <a:ext cx="9139126" cy="5715000"/>
          </a:xfrm>
          <a:prstGeom prst="rect">
            <a:avLst/>
          </a:prstGeom>
        </p:spPr>
      </p:pic>
      <p:sp>
        <p:nvSpPr>
          <p:cNvPr id="8" name="Text Box 11"/>
          <p:cNvSpPr txBox="1">
            <a:spLocks noChangeArrowheads="1"/>
          </p:cNvSpPr>
          <p:nvPr/>
        </p:nvSpPr>
        <p:spPr bwMode="auto">
          <a:xfrm>
            <a:off x="0" y="2353570"/>
            <a:ext cx="26277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2" algn="ctr"/>
            <a:r>
              <a:rPr lang="zh-CN" altLang="en-US" b="1" dirty="0" smtClean="0"/>
              <a:t>微小改正时的更正控制</a:t>
            </a:r>
            <a:endParaRPr lang="zh-CN" altLang="zh-CN" b="1" dirty="0"/>
          </a:p>
        </p:txBody>
      </p:sp>
      <p:cxnSp>
        <p:nvCxnSpPr>
          <p:cNvPr id="11" name="直接连接符 10"/>
          <p:cNvCxnSpPr/>
          <p:nvPr/>
        </p:nvCxnSpPr>
        <p:spPr>
          <a:xfrm>
            <a:off x="2627784" y="2281436"/>
            <a:ext cx="0" cy="219641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defRPr/>
            </a:pP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配置系统管理指南</a:t>
            </a:r>
            <a:endPar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7" name="TextBox 6"/>
          <p:cNvSpPr txBox="1"/>
          <p:nvPr/>
        </p:nvSpPr>
        <p:spPr>
          <a:xfrm>
            <a:off x="3059832" y="2307237"/>
            <a:ext cx="2807210" cy="369332"/>
          </a:xfrm>
          <a:prstGeom prst="rect">
            <a:avLst/>
          </a:prstGeom>
          <a:noFill/>
        </p:spPr>
        <p:txBody>
          <a:bodyPr wrap="square" rtlCol="0">
            <a:spAutoFit/>
          </a:bodyPr>
          <a:lstStyle/>
          <a:p>
            <a:r>
              <a:rPr lang="zh-CN" altLang="en-US" b="1" dirty="0" smtClean="0"/>
              <a:t>较大改变时的更正控制</a:t>
            </a:r>
            <a:endParaRPr lang="zh-CN" altLang="en-US" b="1" dirty="0"/>
          </a:p>
        </p:txBody>
      </p:sp>
      <p:cxnSp>
        <p:nvCxnSpPr>
          <p:cNvPr id="12" name="直接连接符 11"/>
          <p:cNvCxnSpPr/>
          <p:nvPr/>
        </p:nvCxnSpPr>
        <p:spPr>
          <a:xfrm>
            <a:off x="5940152" y="2214682"/>
            <a:ext cx="0" cy="219641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771800" y="2721654"/>
            <a:ext cx="2952328" cy="2585323"/>
          </a:xfrm>
          <a:prstGeom prst="rect">
            <a:avLst/>
          </a:prstGeom>
        </p:spPr>
        <p:txBody>
          <a:bodyPr wrap="square">
            <a:spAutoFit/>
          </a:bodyPr>
          <a:lstStyle/>
          <a:p>
            <a:r>
              <a:rPr lang="zh-CN" altLang="zh-CN" dirty="0"/>
              <a:t>如果在项目开发过程中有较大的变动时，我们会写一份变更申请报告，在小组当周的会议上进行讨论，确认是否真的需要较大的变动，如果确认通过，小组会分配各成员相对的工作。</a:t>
            </a:r>
          </a:p>
          <a:p>
            <a:r>
              <a:rPr lang="zh-CN" altLang="zh-CN" dirty="0"/>
              <a:t>在完成变更时，由版本管理员进行版本的更新。</a:t>
            </a:r>
          </a:p>
        </p:txBody>
      </p:sp>
      <p:sp>
        <p:nvSpPr>
          <p:cNvPr id="15" name="TextBox 14"/>
          <p:cNvSpPr txBox="1"/>
          <p:nvPr/>
        </p:nvSpPr>
        <p:spPr>
          <a:xfrm>
            <a:off x="6732240" y="2281436"/>
            <a:ext cx="1872208" cy="369332"/>
          </a:xfrm>
          <a:prstGeom prst="rect">
            <a:avLst/>
          </a:prstGeom>
          <a:noFill/>
        </p:spPr>
        <p:txBody>
          <a:bodyPr wrap="square" rtlCol="0">
            <a:spAutoFit/>
          </a:bodyPr>
          <a:lstStyle/>
          <a:p>
            <a:r>
              <a:rPr lang="zh-CN" altLang="en-US" b="1" dirty="0" smtClean="0"/>
              <a:t>配置审核</a:t>
            </a:r>
            <a:endParaRPr lang="zh-CN" altLang="en-US" b="1" dirty="0"/>
          </a:p>
        </p:txBody>
      </p:sp>
      <p:sp>
        <p:nvSpPr>
          <p:cNvPr id="2" name="矩形 1"/>
          <p:cNvSpPr/>
          <p:nvPr/>
        </p:nvSpPr>
        <p:spPr>
          <a:xfrm>
            <a:off x="125760" y="2737388"/>
            <a:ext cx="2376264" cy="2031325"/>
          </a:xfrm>
          <a:prstGeom prst="rect">
            <a:avLst/>
          </a:prstGeom>
        </p:spPr>
        <p:txBody>
          <a:bodyPr wrap="square">
            <a:spAutoFit/>
          </a:bodyPr>
          <a:lstStyle/>
          <a:p>
            <a:r>
              <a:rPr lang="zh-CN" altLang="zh-CN" dirty="0"/>
              <a:t>在评审或测试后发现的问题由小组记录员记录下来，在下课结束后会临时开一个简短的会议，分配修改的问题，然后进行变更的记录。</a:t>
            </a:r>
          </a:p>
        </p:txBody>
      </p:sp>
      <p:sp>
        <p:nvSpPr>
          <p:cNvPr id="3" name="矩形 2"/>
          <p:cNvSpPr/>
          <p:nvPr/>
        </p:nvSpPr>
        <p:spPr>
          <a:xfrm>
            <a:off x="6228184" y="2714594"/>
            <a:ext cx="2664296" cy="2585323"/>
          </a:xfrm>
          <a:prstGeom prst="rect">
            <a:avLst/>
          </a:prstGeom>
        </p:spPr>
        <p:txBody>
          <a:bodyPr wrap="square">
            <a:spAutoFit/>
          </a:bodyPr>
          <a:lstStyle/>
          <a:p>
            <a:r>
              <a:rPr lang="zh-CN" altLang="zh-CN" dirty="0"/>
              <a:t>为保证各项产品在技术上和管理上的完整性，项目经理是在软件开发过程中的详细设计阶段和测试阶段完成时，对配置情况进行抽查。总经理室先提出要审核的内容和各项指标，逐项审核完成后要作好记录。</a:t>
            </a:r>
          </a:p>
        </p:txBody>
      </p:sp>
    </p:spTree>
    <p:extLst>
      <p:ext uri="{BB962C8B-B14F-4D97-AF65-F5344CB8AC3E}">
        <p14:creationId xmlns:p14="http://schemas.microsoft.com/office/powerpoint/2010/main" val="309448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rPr>
              <a:t>参考资料</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15" name="圆角矩形 14"/>
          <p:cNvSpPr/>
          <p:nvPr/>
        </p:nvSpPr>
        <p:spPr>
          <a:xfrm>
            <a:off x="480517" y="2281436"/>
            <a:ext cx="7907163" cy="2304256"/>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r>
              <a:rPr lang="zh-CN" altLang="zh-CN" dirty="0">
                <a:solidFill>
                  <a:schemeClr val="tx1"/>
                </a:solidFill>
              </a:rPr>
              <a:t>《软件项目管理》原书第</a:t>
            </a:r>
            <a:r>
              <a:rPr lang="en-US" altLang="zh-CN" dirty="0">
                <a:solidFill>
                  <a:schemeClr val="tx1"/>
                </a:solidFill>
              </a:rPr>
              <a:t>5</a:t>
            </a:r>
            <a:r>
              <a:rPr lang="zh-CN" altLang="zh-CN" dirty="0">
                <a:solidFill>
                  <a:schemeClr val="tx1"/>
                </a:solidFill>
              </a:rPr>
              <a:t>版</a:t>
            </a:r>
            <a:r>
              <a:rPr lang="en-US" altLang="zh-CN" dirty="0">
                <a:solidFill>
                  <a:schemeClr val="tx1"/>
                </a:solidFill>
              </a:rPr>
              <a:t>  </a:t>
            </a:r>
            <a:r>
              <a:rPr lang="zh-CN" altLang="zh-CN" dirty="0">
                <a:solidFill>
                  <a:schemeClr val="tx1"/>
                </a:solidFill>
              </a:rPr>
              <a:t>作者：（美）</a:t>
            </a:r>
            <a:r>
              <a:rPr lang="en-US" altLang="zh-CN" dirty="0">
                <a:solidFill>
                  <a:schemeClr val="tx1"/>
                </a:solidFill>
              </a:rPr>
              <a:t>Bob Hughes Mike </a:t>
            </a:r>
            <a:r>
              <a:rPr lang="en-US" altLang="zh-CN" dirty="0" err="1">
                <a:solidFill>
                  <a:schemeClr val="tx1"/>
                </a:solidFill>
              </a:rPr>
              <a:t>Cotterell</a:t>
            </a:r>
            <a:r>
              <a:rPr lang="en-US" altLang="zh-CN" dirty="0">
                <a:solidFill>
                  <a:schemeClr val="tx1"/>
                </a:solidFill>
              </a:rPr>
              <a:t>  </a:t>
            </a:r>
            <a:r>
              <a:rPr lang="zh-CN" altLang="zh-CN" dirty="0">
                <a:solidFill>
                  <a:schemeClr val="tx1"/>
                </a:solidFill>
              </a:rPr>
              <a:t>廖彬山 周卫华译 机械工业出版社</a:t>
            </a:r>
          </a:p>
          <a:p>
            <a:pPr lvl="0"/>
            <a:r>
              <a:rPr lang="zh-CN" altLang="zh-CN" dirty="0">
                <a:solidFill>
                  <a:schemeClr val="tx1"/>
                </a:solidFill>
              </a:rPr>
              <a:t>《软件需求》第</a:t>
            </a:r>
            <a:r>
              <a:rPr lang="en-US" altLang="zh-CN" dirty="0">
                <a:solidFill>
                  <a:schemeClr val="tx1"/>
                </a:solidFill>
              </a:rPr>
              <a:t>3</a:t>
            </a:r>
            <a:r>
              <a:rPr lang="zh-CN" altLang="zh-CN" dirty="0">
                <a:solidFill>
                  <a:schemeClr val="tx1"/>
                </a:solidFill>
              </a:rPr>
              <a:t>版</a:t>
            </a:r>
            <a:r>
              <a:rPr lang="en-US" altLang="zh-CN" dirty="0">
                <a:solidFill>
                  <a:schemeClr val="tx1"/>
                </a:solidFill>
              </a:rPr>
              <a:t>  </a:t>
            </a:r>
            <a:r>
              <a:rPr lang="zh-CN" altLang="zh-CN" dirty="0">
                <a:solidFill>
                  <a:schemeClr val="tx1"/>
                </a:solidFill>
              </a:rPr>
              <a:t>（美）</a:t>
            </a:r>
            <a:r>
              <a:rPr lang="en-US" altLang="zh-CN" dirty="0">
                <a:solidFill>
                  <a:schemeClr val="tx1"/>
                </a:solidFill>
              </a:rPr>
              <a:t>Karl </a:t>
            </a:r>
            <a:r>
              <a:rPr lang="en-US" altLang="zh-CN" dirty="0" err="1">
                <a:solidFill>
                  <a:schemeClr val="tx1"/>
                </a:solidFill>
              </a:rPr>
              <a:t>Wiegers</a:t>
            </a:r>
            <a:r>
              <a:rPr lang="en-US" altLang="zh-CN" dirty="0">
                <a:solidFill>
                  <a:schemeClr val="tx1"/>
                </a:solidFill>
              </a:rPr>
              <a:t>  </a:t>
            </a:r>
            <a:r>
              <a:rPr lang="en-US" altLang="zh-CN" dirty="0" err="1">
                <a:solidFill>
                  <a:schemeClr val="tx1"/>
                </a:solidFill>
              </a:rPr>
              <a:t>JoyBeatty</a:t>
            </a:r>
            <a:r>
              <a:rPr lang="zh-CN" altLang="zh-CN" dirty="0">
                <a:solidFill>
                  <a:schemeClr val="tx1"/>
                </a:solidFill>
              </a:rPr>
              <a:t>著 李忠利 李醇 霍金健 孔晨辉译</a:t>
            </a:r>
            <a:r>
              <a:rPr lang="en-US" altLang="zh-CN" dirty="0">
                <a:solidFill>
                  <a:schemeClr val="tx1"/>
                </a:solidFill>
              </a:rPr>
              <a:t>  </a:t>
            </a:r>
            <a:r>
              <a:rPr lang="zh-CN" altLang="zh-CN" dirty="0">
                <a:solidFill>
                  <a:schemeClr val="tx1"/>
                </a:solidFill>
              </a:rPr>
              <a:t>清华大学出版社</a:t>
            </a:r>
          </a:p>
          <a:p>
            <a:pPr lvl="0"/>
            <a:r>
              <a:rPr lang="en-US" altLang="zh-CN" dirty="0">
                <a:solidFill>
                  <a:schemeClr val="tx1"/>
                </a:solidFill>
              </a:rPr>
              <a:t>GB T-8567-2006</a:t>
            </a:r>
            <a:r>
              <a:rPr lang="zh-CN" altLang="zh-CN" dirty="0">
                <a:solidFill>
                  <a:schemeClr val="tx1"/>
                </a:solidFill>
              </a:rPr>
              <a:t>计算机软件文档编制规范</a:t>
            </a:r>
          </a:p>
        </p:txBody>
      </p:sp>
    </p:spTree>
    <p:extLst>
      <p:ext uri="{BB962C8B-B14F-4D97-AF65-F5344CB8AC3E}">
        <p14:creationId xmlns:p14="http://schemas.microsoft.com/office/powerpoint/2010/main" val="420589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rPr>
              <a:t>小组分工</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15" name="圆角矩形 14"/>
          <p:cNvSpPr/>
          <p:nvPr/>
        </p:nvSpPr>
        <p:spPr>
          <a:xfrm>
            <a:off x="480517" y="2281436"/>
            <a:ext cx="7907163" cy="2304256"/>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r>
              <a:rPr lang="zh-CN" altLang="en-US" dirty="0" smtClean="0">
                <a:solidFill>
                  <a:schemeClr val="tx1"/>
                </a:solidFill>
              </a:rPr>
              <a:t>陈启强</a:t>
            </a:r>
            <a:r>
              <a:rPr lang="zh-CN" altLang="en-US" dirty="0" smtClean="0">
                <a:solidFill>
                  <a:schemeClr val="tx1"/>
                </a:solidFill>
              </a:rPr>
              <a:t>：需求工程计划</a:t>
            </a:r>
            <a:r>
              <a:rPr lang="en-US" altLang="zh-CN" dirty="0" err="1" smtClean="0">
                <a:solidFill>
                  <a:schemeClr val="tx1"/>
                </a:solidFill>
              </a:rPr>
              <a:t>ppt</a:t>
            </a:r>
            <a:r>
              <a:rPr lang="zh-CN" altLang="en-US" dirty="0" smtClean="0">
                <a:solidFill>
                  <a:schemeClr val="tx1"/>
                </a:solidFill>
              </a:rPr>
              <a:t>制作、</a:t>
            </a:r>
            <a:r>
              <a:rPr lang="zh-CN" altLang="en-US" dirty="0" smtClean="0">
                <a:solidFill>
                  <a:schemeClr val="tx1"/>
                </a:solidFill>
              </a:rPr>
              <a:t>文档最终修改（</a:t>
            </a:r>
            <a:r>
              <a:rPr lang="en-US" altLang="zh-CN" dirty="0" smtClean="0">
                <a:solidFill>
                  <a:schemeClr val="tx1"/>
                </a:solidFill>
              </a:rPr>
              <a:t>22%</a:t>
            </a:r>
            <a:r>
              <a:rPr lang="zh-CN" altLang="en-US" dirty="0" smtClean="0">
                <a:solidFill>
                  <a:schemeClr val="tx1"/>
                </a:solidFill>
              </a:rPr>
              <a:t>）</a:t>
            </a:r>
            <a:endParaRPr lang="en-US" altLang="zh-CN" dirty="0" smtClean="0">
              <a:solidFill>
                <a:schemeClr val="tx1"/>
              </a:solidFill>
            </a:endParaRPr>
          </a:p>
          <a:p>
            <a:pPr lvl="0"/>
            <a:r>
              <a:rPr lang="zh-CN" altLang="en-US" dirty="0" smtClean="0">
                <a:solidFill>
                  <a:schemeClr val="tx1"/>
                </a:solidFill>
              </a:rPr>
              <a:t>李文杰：</a:t>
            </a:r>
            <a:r>
              <a:rPr lang="en-US" altLang="zh-CN" dirty="0" err="1" smtClean="0">
                <a:solidFill>
                  <a:schemeClr val="tx1"/>
                </a:solidFill>
              </a:rPr>
              <a:t>obs</a:t>
            </a:r>
            <a:r>
              <a:rPr lang="zh-CN" altLang="en-US" dirty="0" smtClean="0">
                <a:solidFill>
                  <a:schemeClr val="tx1"/>
                </a:solidFill>
              </a:rPr>
              <a:t>、</a:t>
            </a:r>
            <a:r>
              <a:rPr lang="en-US" altLang="zh-CN" dirty="0" err="1" smtClean="0">
                <a:solidFill>
                  <a:schemeClr val="tx1"/>
                </a:solidFill>
              </a:rPr>
              <a:t>wbs</a:t>
            </a:r>
            <a:r>
              <a:rPr lang="zh-CN" altLang="en-US" dirty="0" smtClean="0">
                <a:solidFill>
                  <a:schemeClr val="tx1"/>
                </a:solidFill>
              </a:rPr>
              <a:t>、</a:t>
            </a:r>
            <a:r>
              <a:rPr lang="en-US" altLang="zh-CN" dirty="0" err="1" smtClean="0">
                <a:solidFill>
                  <a:schemeClr val="tx1"/>
                </a:solidFill>
              </a:rPr>
              <a:t>gantt</a:t>
            </a:r>
            <a:r>
              <a:rPr lang="zh-CN" altLang="en-US" dirty="0" smtClean="0">
                <a:solidFill>
                  <a:schemeClr val="tx1"/>
                </a:solidFill>
              </a:rPr>
              <a:t>等图制作、</a:t>
            </a:r>
            <a:r>
              <a:rPr lang="zh-CN" altLang="en-US" dirty="0" smtClean="0">
                <a:solidFill>
                  <a:schemeClr val="tx1"/>
                </a:solidFill>
              </a:rPr>
              <a:t>文档修改（</a:t>
            </a:r>
            <a:r>
              <a:rPr lang="en-US" altLang="zh-CN" dirty="0" smtClean="0">
                <a:solidFill>
                  <a:schemeClr val="tx1"/>
                </a:solidFill>
              </a:rPr>
              <a:t>26%</a:t>
            </a:r>
            <a:r>
              <a:rPr lang="zh-CN" altLang="en-US" dirty="0" smtClean="0">
                <a:solidFill>
                  <a:schemeClr val="tx1"/>
                </a:solidFill>
              </a:rPr>
              <a:t>）</a:t>
            </a:r>
            <a:endParaRPr lang="en-US" altLang="zh-CN" dirty="0" smtClean="0">
              <a:solidFill>
                <a:schemeClr val="tx1"/>
              </a:solidFill>
            </a:endParaRPr>
          </a:p>
          <a:p>
            <a:pPr lvl="0"/>
            <a:r>
              <a:rPr lang="zh-CN" altLang="en-US" dirty="0" smtClean="0">
                <a:solidFill>
                  <a:schemeClr val="tx1"/>
                </a:solidFill>
              </a:rPr>
              <a:t>余</a:t>
            </a:r>
            <a:r>
              <a:rPr lang="zh-CN" altLang="en-US" dirty="0">
                <a:solidFill>
                  <a:schemeClr val="tx1"/>
                </a:solidFill>
              </a:rPr>
              <a:t>泽</a:t>
            </a:r>
            <a:r>
              <a:rPr lang="zh-CN" altLang="en-US" dirty="0" smtClean="0">
                <a:solidFill>
                  <a:schemeClr val="tx1"/>
                </a:solidFill>
              </a:rPr>
              <a:t>伟：文档</a:t>
            </a:r>
            <a:r>
              <a:rPr lang="zh-CN" altLang="en-US" dirty="0" smtClean="0">
                <a:solidFill>
                  <a:schemeClr val="tx1"/>
                </a:solidFill>
              </a:rPr>
              <a:t>编写、</a:t>
            </a:r>
            <a:r>
              <a:rPr lang="en-US" altLang="zh-CN" dirty="0" err="1" smtClean="0">
                <a:solidFill>
                  <a:schemeClr val="tx1"/>
                </a:solidFill>
              </a:rPr>
              <a:t>umlppt</a:t>
            </a:r>
            <a:r>
              <a:rPr lang="zh-CN" altLang="en-US" dirty="0" smtClean="0">
                <a:solidFill>
                  <a:schemeClr val="tx1"/>
                </a:solidFill>
              </a:rPr>
              <a:t>制作（</a:t>
            </a:r>
            <a:r>
              <a:rPr lang="en-US" altLang="zh-CN" dirty="0" smtClean="0">
                <a:solidFill>
                  <a:schemeClr val="tx1"/>
                </a:solidFill>
              </a:rPr>
              <a:t>27%</a:t>
            </a:r>
            <a:r>
              <a:rPr lang="zh-CN" altLang="en-US" dirty="0" smtClean="0">
                <a:solidFill>
                  <a:schemeClr val="tx1"/>
                </a:solidFill>
              </a:rPr>
              <a:t>）</a:t>
            </a:r>
            <a:endParaRPr lang="en-US" altLang="zh-CN" dirty="0" smtClean="0">
              <a:solidFill>
                <a:schemeClr val="tx1"/>
              </a:solidFill>
            </a:endParaRPr>
          </a:p>
          <a:p>
            <a:pPr lvl="0"/>
            <a:r>
              <a:rPr lang="zh-CN" altLang="en-US" dirty="0">
                <a:solidFill>
                  <a:schemeClr val="tx1"/>
                </a:solidFill>
              </a:rPr>
              <a:t>赵</a:t>
            </a:r>
            <a:r>
              <a:rPr lang="zh-CN" altLang="en-US" dirty="0" smtClean="0">
                <a:solidFill>
                  <a:schemeClr val="tx1"/>
                </a:solidFill>
              </a:rPr>
              <a:t>伟：文档</a:t>
            </a:r>
            <a:r>
              <a:rPr lang="zh-CN" altLang="en-US" dirty="0" smtClean="0">
                <a:solidFill>
                  <a:schemeClr val="tx1"/>
                </a:solidFill>
              </a:rPr>
              <a:t>编写（</a:t>
            </a:r>
            <a:r>
              <a:rPr lang="en-US" altLang="zh-CN" dirty="0" smtClean="0">
                <a:solidFill>
                  <a:schemeClr val="tx1"/>
                </a:solidFill>
              </a:rPr>
              <a:t>25</a:t>
            </a:r>
            <a:r>
              <a:rPr lang="en-US" altLang="zh-CN" dirty="0" smtClean="0">
                <a:solidFill>
                  <a:schemeClr val="tx1"/>
                </a:solidFill>
              </a:rPr>
              <a:t>%</a:t>
            </a:r>
            <a:r>
              <a:rPr lang="zh-CN" altLang="en-US" dirty="0" smtClean="0">
                <a:solidFill>
                  <a:schemeClr val="tx1"/>
                </a:solidFill>
              </a:rPr>
              <a:t>）</a:t>
            </a:r>
            <a:endParaRPr lang="zh-CN" altLang="zh-CN" dirty="0">
              <a:solidFill>
                <a:schemeClr val="tx1"/>
              </a:solidFill>
            </a:endParaRPr>
          </a:p>
        </p:txBody>
      </p:sp>
    </p:spTree>
    <p:extLst>
      <p:ext uri="{BB962C8B-B14F-4D97-AF65-F5344CB8AC3E}">
        <p14:creationId xmlns:p14="http://schemas.microsoft.com/office/powerpoint/2010/main" val="306853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rPr>
              <a:t>项目中的问题</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15" name="圆角矩形 14"/>
          <p:cNvSpPr/>
          <p:nvPr/>
        </p:nvSpPr>
        <p:spPr>
          <a:xfrm>
            <a:off x="480517" y="2281436"/>
            <a:ext cx="7907163" cy="2304256"/>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r>
              <a:rPr lang="en-US" altLang="zh-CN" dirty="0" smtClean="0">
                <a:solidFill>
                  <a:schemeClr val="tx1"/>
                </a:solidFill>
              </a:rPr>
              <a:t>1</a:t>
            </a:r>
            <a:r>
              <a:rPr lang="zh-CN" altLang="en-US" dirty="0" smtClean="0">
                <a:solidFill>
                  <a:schemeClr val="tx1"/>
                </a:solidFill>
              </a:rPr>
              <a:t>、对所需要用到的软件不熟练</a:t>
            </a:r>
            <a:r>
              <a:rPr lang="en-US" altLang="zh-CN" dirty="0" smtClean="0">
                <a:solidFill>
                  <a:schemeClr val="tx1"/>
                </a:solidFill>
              </a:rPr>
              <a:t>--------</a:t>
            </a:r>
            <a:r>
              <a:rPr lang="zh-CN" altLang="en-US" dirty="0" smtClean="0">
                <a:solidFill>
                  <a:schemeClr val="tx1"/>
                </a:solidFill>
              </a:rPr>
              <a:t>多使用学习、软件</a:t>
            </a:r>
            <a:endParaRPr lang="en-US" altLang="zh-CN" dirty="0" smtClean="0">
              <a:solidFill>
                <a:schemeClr val="tx1"/>
              </a:solidFill>
            </a:endParaRPr>
          </a:p>
          <a:p>
            <a:pPr lvl="0"/>
            <a:r>
              <a:rPr lang="en-US" altLang="zh-CN" dirty="0" smtClean="0">
                <a:solidFill>
                  <a:schemeClr val="tx1"/>
                </a:solidFill>
              </a:rPr>
              <a:t>2</a:t>
            </a:r>
            <a:r>
              <a:rPr lang="zh-CN" altLang="en-US" dirty="0" smtClean="0">
                <a:solidFill>
                  <a:schemeClr val="tx1"/>
                </a:solidFill>
              </a:rPr>
              <a:t>、由于人数缺少，导致每人的工作量变多</a:t>
            </a:r>
            <a:r>
              <a:rPr lang="en-US" altLang="zh-CN" dirty="0" smtClean="0">
                <a:solidFill>
                  <a:schemeClr val="tx1"/>
                </a:solidFill>
              </a:rPr>
              <a:t>---------</a:t>
            </a:r>
            <a:r>
              <a:rPr lang="zh-CN" altLang="en-US" dirty="0" smtClean="0">
                <a:solidFill>
                  <a:schemeClr val="tx1"/>
                </a:solidFill>
              </a:rPr>
              <a:t>熬夜做</a:t>
            </a:r>
            <a:endParaRPr lang="en-US" altLang="zh-CN" dirty="0" smtClean="0">
              <a:solidFill>
                <a:schemeClr val="tx1"/>
              </a:solidFill>
            </a:endParaRPr>
          </a:p>
          <a:p>
            <a:pPr lvl="0"/>
            <a:r>
              <a:rPr lang="en-US" altLang="zh-CN" dirty="0" smtClean="0">
                <a:solidFill>
                  <a:schemeClr val="tx1"/>
                </a:solidFill>
              </a:rPr>
              <a:t>3</a:t>
            </a:r>
            <a:r>
              <a:rPr lang="zh-CN" altLang="en-US" dirty="0" smtClean="0">
                <a:solidFill>
                  <a:schemeClr val="tx1"/>
                </a:solidFill>
              </a:rPr>
              <a:t>、对所学知识点不是掌握的很清楚</a:t>
            </a:r>
            <a:r>
              <a:rPr lang="en-US" altLang="zh-CN" dirty="0" smtClean="0">
                <a:solidFill>
                  <a:schemeClr val="tx1"/>
                </a:solidFill>
              </a:rPr>
              <a:t>--------</a:t>
            </a:r>
            <a:r>
              <a:rPr lang="zh-CN" altLang="en-US" dirty="0" smtClean="0">
                <a:solidFill>
                  <a:schemeClr val="tx1"/>
                </a:solidFill>
              </a:rPr>
              <a:t>多看书、</a:t>
            </a:r>
            <a:r>
              <a:rPr lang="en-US" altLang="zh-CN" dirty="0" err="1" smtClean="0">
                <a:solidFill>
                  <a:schemeClr val="tx1"/>
                </a:solidFill>
              </a:rPr>
              <a:t>ppt</a:t>
            </a:r>
            <a:r>
              <a:rPr lang="zh-CN" altLang="en-US" dirty="0" smtClean="0">
                <a:solidFill>
                  <a:schemeClr val="tx1"/>
                </a:solidFill>
              </a:rPr>
              <a:t>，</a:t>
            </a:r>
            <a:r>
              <a:rPr lang="zh-CN" altLang="en-US" smtClean="0">
                <a:solidFill>
                  <a:schemeClr val="tx1"/>
                </a:solidFill>
              </a:rPr>
              <a:t>还不会去看视屏教程</a:t>
            </a:r>
            <a:endParaRPr lang="zh-CN" altLang="zh-CN" dirty="0">
              <a:solidFill>
                <a:schemeClr val="tx1"/>
              </a:solidFill>
            </a:endParaRPr>
          </a:p>
        </p:txBody>
      </p:sp>
    </p:spTree>
    <p:extLst>
      <p:ext uri="{BB962C8B-B14F-4D97-AF65-F5344CB8AC3E}">
        <p14:creationId xmlns:p14="http://schemas.microsoft.com/office/powerpoint/2010/main" val="176191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5" name="标题 1"/>
          <p:cNvSpPr txBox="1">
            <a:spLocks/>
          </p:cNvSpPr>
          <p:nvPr/>
        </p:nvSpPr>
        <p:spPr>
          <a:xfrm>
            <a:off x="4860032" y="1921396"/>
            <a:ext cx="3786214" cy="69678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4000" b="1" noProof="0" dirty="0" smtClean="0">
                <a:ln w="12700">
                  <a:solidFill>
                    <a:srgbClr val="1F497D">
                      <a:tint val="1000"/>
                    </a:srgbClr>
                  </a:solidFill>
                  <a:prstDash val="solid"/>
                </a:ln>
                <a:solidFill>
                  <a:sysClr val="windowText" lastClr="000000"/>
                </a:solidFill>
                <a:effectLst>
                  <a:outerShdw blurRad="50000" dist="50800" dir="7500000" algn="tl">
                    <a:srgbClr val="000000">
                      <a:shade val="5000"/>
                      <a:alpha val="35000"/>
                    </a:srgbClr>
                  </a:outerShdw>
                </a:effectLst>
                <a:latin typeface="微软雅黑" pitchFamily="34" charset="-122"/>
                <a:ea typeface="微软雅黑" pitchFamily="34" charset="-122"/>
              </a:rPr>
              <a:t>谢谢！</a:t>
            </a:r>
            <a:endParaRPr kumimoji="0" lang="en-US" altLang="zh-CN" sz="4000" b="1" i="0" u="none" strike="noStrike" kern="1200" cap="none" spc="0" normalizeH="0" baseline="0" noProof="0" dirty="0" smtClean="0">
              <a:ln w="12700">
                <a:solidFill>
                  <a:srgbClr val="1F497D">
                    <a:tint val="1000"/>
                  </a:srgbClr>
                </a:solidFill>
                <a:prstDash val="solid"/>
              </a:ln>
              <a:solidFill>
                <a:sysClr val="windowText" lastClr="000000"/>
              </a:solidFill>
              <a:effectLst>
                <a:outerShdw blurRad="50000" dist="50800" dir="7500000" algn="tl">
                  <a:srgbClr val="000000">
                    <a:shade val="5000"/>
                    <a:alpha val="35000"/>
                  </a:srgbClr>
                </a:outerShdw>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184451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6" name="圆角矩形 5"/>
          <p:cNvSpPr/>
          <p:nvPr/>
        </p:nvSpPr>
        <p:spPr>
          <a:xfrm>
            <a:off x="2303748" y="1345332"/>
            <a:ext cx="4536504" cy="1944216"/>
          </a:xfrm>
          <a:prstGeom prst="roundRect">
            <a:avLst>
              <a:gd name="adj" fmla="val 21532"/>
            </a:avLst>
          </a:prstGeom>
          <a:solidFill>
            <a:schemeClr val="tx2">
              <a:lumMod val="20000"/>
              <a:lumOff val="80000"/>
              <a:alpha val="62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zh-CN" dirty="0">
                <a:solidFill>
                  <a:schemeClr val="tx1"/>
                </a:solidFill>
              </a:rPr>
              <a:t>需求工程在软件开发过程中起这决定性作用，可以是软件在开发过程中能更加准确的达到用户想要的东西，加快软件开发的过程，避免在该软件开发的软件危机，我们就该项目进行了需求开发与设计，充分了解客户需求后，编写相关文档，最后提交</a:t>
            </a:r>
            <a:r>
              <a:rPr lang="zh-CN" altLang="zh-CN" dirty="0" smtClean="0">
                <a:solidFill>
                  <a:schemeClr val="tx1"/>
                </a:solidFill>
              </a:rPr>
              <a:t>《项目总结报告》</a:t>
            </a:r>
            <a:r>
              <a:rPr lang="zh-CN" altLang="en-US" dirty="0" smtClean="0">
                <a:solidFill>
                  <a:schemeClr val="tx1"/>
                </a:solidFill>
              </a:rPr>
              <a:t>。</a:t>
            </a:r>
            <a:endParaRPr lang="zh-CN" altLang="zh-CN" dirty="0">
              <a:solidFill>
                <a:schemeClr val="tx1"/>
              </a:solidFill>
            </a:endParaRPr>
          </a:p>
        </p:txBody>
      </p:sp>
      <p:sp>
        <p:nvSpPr>
          <p:cNvPr id="2" name="TextBox 1"/>
          <p:cNvSpPr txBox="1"/>
          <p:nvPr/>
        </p:nvSpPr>
        <p:spPr>
          <a:xfrm>
            <a:off x="1331640" y="358438"/>
            <a:ext cx="2808312" cy="584775"/>
          </a:xfrm>
          <a:prstGeom prst="rect">
            <a:avLst/>
          </a:prstGeom>
          <a:noFill/>
        </p:spPr>
        <p:txBody>
          <a:bodyPr wrap="square" rtlCol="0">
            <a:spAutoFit/>
          </a:bodyPr>
          <a:lstStyle/>
          <a:p>
            <a:r>
              <a:rPr lang="zh-CN" altLang="en-US" sz="3200" dirty="0" smtClean="0"/>
              <a:t>编写目的</a:t>
            </a:r>
            <a:endParaRPr lang="zh-CN" altLang="en-US" sz="3200" dirty="0"/>
          </a:p>
        </p:txBody>
      </p:sp>
    </p:spTree>
    <p:extLst>
      <p:ext uri="{BB962C8B-B14F-4D97-AF65-F5344CB8AC3E}">
        <p14:creationId xmlns:p14="http://schemas.microsoft.com/office/powerpoint/2010/main" val="4283633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8" name="Text Box 11"/>
          <p:cNvSpPr txBox="1">
            <a:spLocks noChangeArrowheads="1"/>
          </p:cNvSpPr>
          <p:nvPr/>
        </p:nvSpPr>
        <p:spPr bwMode="auto">
          <a:xfrm>
            <a:off x="467544" y="2276872"/>
            <a:ext cx="19234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zh-CN" altLang="en-US" b="1" dirty="0" smtClean="0">
                <a:latin typeface="微软雅黑" pitchFamily="34" charset="-122"/>
                <a:ea typeface="微软雅黑" pitchFamily="34" charset="-122"/>
              </a:rPr>
              <a:t>工作内容</a:t>
            </a:r>
            <a:endParaRPr lang="zh-CN" altLang="en-US" b="1" dirty="0">
              <a:latin typeface="微软雅黑" pitchFamily="34" charset="-122"/>
              <a:ea typeface="微软雅黑" pitchFamily="34" charset="-122"/>
            </a:endParaRPr>
          </a:p>
        </p:txBody>
      </p:sp>
      <p:sp>
        <p:nvSpPr>
          <p:cNvPr id="10" name="Text Box 11"/>
          <p:cNvSpPr txBox="1">
            <a:spLocks noChangeArrowheads="1"/>
          </p:cNvSpPr>
          <p:nvPr/>
        </p:nvSpPr>
        <p:spPr bwMode="auto">
          <a:xfrm>
            <a:off x="5148064" y="1788657"/>
            <a:ext cx="20523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zh-CN" altLang="en-US" b="1" dirty="0" smtClean="0">
                <a:latin typeface="微软雅黑" pitchFamily="34" charset="-122"/>
                <a:ea typeface="微软雅黑" pitchFamily="34" charset="-122"/>
              </a:rPr>
              <a:t>项目干系人</a:t>
            </a:r>
            <a:endParaRPr lang="zh-CN" altLang="en-US" b="1" dirty="0">
              <a:latin typeface="微软雅黑" pitchFamily="34" charset="-122"/>
              <a:ea typeface="微软雅黑" pitchFamily="34" charset="-122"/>
            </a:endParaRPr>
          </a:p>
        </p:txBody>
      </p:sp>
      <p:cxnSp>
        <p:nvCxnSpPr>
          <p:cNvPr id="11" name="直接连接符 10"/>
          <p:cNvCxnSpPr/>
          <p:nvPr/>
        </p:nvCxnSpPr>
        <p:spPr>
          <a:xfrm>
            <a:off x="2711664" y="2281436"/>
            <a:ext cx="0" cy="219641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项目概述</a:t>
            </a:r>
            <a:endPar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2" name="TextBox 1"/>
          <p:cNvSpPr txBox="1"/>
          <p:nvPr/>
        </p:nvSpPr>
        <p:spPr>
          <a:xfrm>
            <a:off x="323528" y="2785492"/>
            <a:ext cx="2376264" cy="2031325"/>
          </a:xfrm>
          <a:prstGeom prst="rect">
            <a:avLst/>
          </a:prstGeom>
          <a:noFill/>
        </p:spPr>
        <p:txBody>
          <a:bodyPr wrap="square" rtlCol="0">
            <a:spAutoFit/>
          </a:bodyPr>
          <a:lstStyle/>
          <a:p>
            <a:r>
              <a:rPr lang="zh-CN" altLang="zh-CN" dirty="0"/>
              <a:t>针对“软件工程系列课程教学辅助网站”，我们进行项目的需求开发与设计，在有能力的情况下对进行网站建设。</a:t>
            </a:r>
          </a:p>
          <a:p>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4064350598"/>
              </p:ext>
            </p:extLst>
          </p:nvPr>
        </p:nvGraphicFramePr>
        <p:xfrm>
          <a:off x="3059832" y="2354928"/>
          <a:ext cx="5847715" cy="2080260"/>
        </p:xfrm>
        <a:graphic>
          <a:graphicData uri="http://schemas.openxmlformats.org/drawingml/2006/table">
            <a:tbl>
              <a:tblPr firstRow="1" firstCol="1" bandRow="1">
                <a:tableStyleId>{5C22544A-7EE6-4342-B048-85BDC9FD1C3A}</a:tableStyleId>
              </a:tblPr>
              <a:tblGrid>
                <a:gridCol w="870369"/>
                <a:gridCol w="871004"/>
                <a:gridCol w="1223085"/>
                <a:gridCol w="723193"/>
                <a:gridCol w="2160064"/>
              </a:tblGrid>
              <a:tr h="146090">
                <a:tc>
                  <a:txBody>
                    <a:bodyPr/>
                    <a:lstStyle/>
                    <a:p>
                      <a:pPr algn="just">
                        <a:spcAft>
                          <a:spcPts val="0"/>
                        </a:spcAft>
                      </a:pPr>
                      <a:r>
                        <a:rPr lang="zh-CN" sz="1050" kern="100" dirty="0">
                          <a:effectLst/>
                        </a:rPr>
                        <a:t>项目干系人</a:t>
                      </a:r>
                      <a:endParaRPr lang="zh-CN" sz="1050" kern="100" dirty="0">
                        <a:effectLst/>
                        <a:latin typeface="等线"/>
                        <a:ea typeface="等线"/>
                        <a:cs typeface="Times New Roman"/>
                      </a:endParaRPr>
                    </a:p>
                  </a:txBody>
                  <a:tcPr marL="68580" marR="68580" marT="0" marB="0"/>
                </a:tc>
                <a:tc>
                  <a:txBody>
                    <a:bodyPr/>
                    <a:lstStyle/>
                    <a:p>
                      <a:pPr algn="just">
                        <a:spcAft>
                          <a:spcPts val="0"/>
                        </a:spcAft>
                      </a:pPr>
                      <a:r>
                        <a:rPr lang="zh-CN" sz="1050" kern="100">
                          <a:effectLst/>
                        </a:rPr>
                        <a:t>学院</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项目团队中角色</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技术水平</a:t>
                      </a:r>
                      <a:endParaRPr lang="zh-CN" sz="1050" kern="100">
                        <a:effectLst/>
                        <a:latin typeface="等线"/>
                        <a:ea typeface="等线"/>
                        <a:cs typeface="Times New Roman"/>
                      </a:endParaRPr>
                    </a:p>
                  </a:txBody>
                  <a:tcPr marL="68580" marR="68580" marT="0" marB="0"/>
                </a:tc>
                <a:tc>
                  <a:txBody>
                    <a:bodyPr/>
                    <a:lstStyle/>
                    <a:p>
                      <a:pPr algn="just">
                        <a:spcAft>
                          <a:spcPts val="0"/>
                        </a:spcAft>
                        <a:tabLst>
                          <a:tab pos="38100" algn="l"/>
                        </a:tabLst>
                      </a:pPr>
                      <a:r>
                        <a:rPr lang="en-US" sz="1050" kern="100">
                          <a:effectLst/>
                        </a:rPr>
                        <a:t>	</a:t>
                      </a:r>
                      <a:r>
                        <a:rPr lang="zh-CN" sz="1050" kern="100">
                          <a:effectLst/>
                        </a:rPr>
                        <a:t>联系方式</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050" kern="100">
                          <a:effectLst/>
                        </a:rPr>
                        <a:t>赵伟</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计算机科学与技术学院</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dirty="0">
                          <a:effectLst/>
                        </a:rPr>
                        <a:t>开发团队组员</a:t>
                      </a:r>
                      <a:endParaRPr lang="zh-CN" sz="1050" kern="100" dirty="0">
                        <a:effectLst/>
                        <a:latin typeface="等线"/>
                        <a:ea typeface="等线"/>
                        <a:cs typeface="Times New Roman"/>
                      </a:endParaRPr>
                    </a:p>
                  </a:txBody>
                  <a:tcPr marL="68580" marR="68580" marT="0" marB="0"/>
                </a:tc>
                <a:tc>
                  <a:txBody>
                    <a:bodyPr/>
                    <a:lstStyle/>
                    <a:p>
                      <a:pPr algn="just">
                        <a:spcAft>
                          <a:spcPts val="0"/>
                        </a:spcAft>
                      </a:pPr>
                      <a:r>
                        <a:rPr lang="zh-CN" sz="1050" kern="100">
                          <a:effectLst/>
                        </a:rPr>
                        <a:t>菜鸟</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邮箱：</a:t>
                      </a:r>
                      <a:r>
                        <a:rPr lang="en-US" sz="1050" kern="100">
                          <a:effectLst/>
                        </a:rPr>
                        <a:t>31502308@stu.zucc.edu.cn</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050" kern="100">
                          <a:effectLst/>
                        </a:rPr>
                        <a:t>李文杰</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计算机科学与技术学院</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开发团队组员</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dirty="0">
                          <a:effectLst/>
                        </a:rPr>
                        <a:t>菜鸟</a:t>
                      </a:r>
                      <a:endParaRPr lang="zh-CN" sz="1050" kern="100" dirty="0">
                        <a:effectLst/>
                        <a:latin typeface="等线"/>
                        <a:ea typeface="等线"/>
                        <a:cs typeface="Times New Roman"/>
                      </a:endParaRPr>
                    </a:p>
                  </a:txBody>
                  <a:tcPr marL="68580" marR="68580" marT="0" marB="0"/>
                </a:tc>
                <a:tc>
                  <a:txBody>
                    <a:bodyPr/>
                    <a:lstStyle/>
                    <a:p>
                      <a:pPr algn="just">
                        <a:spcAft>
                          <a:spcPts val="0"/>
                        </a:spcAft>
                      </a:pPr>
                      <a:r>
                        <a:rPr lang="zh-CN" sz="1050" kern="100">
                          <a:effectLst/>
                        </a:rPr>
                        <a:t>邮箱：</a:t>
                      </a:r>
                      <a:r>
                        <a:rPr lang="en-US" sz="1050" kern="100">
                          <a:effectLst/>
                        </a:rPr>
                        <a:t>31502025@stu.zucc.edu.cn</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050" kern="100">
                          <a:effectLst/>
                        </a:rPr>
                        <a:t>陈启强</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计算机科学与技术学院</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开发团队项目经理</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菜鸟</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邮箱：</a:t>
                      </a:r>
                      <a:r>
                        <a:rPr lang="en-US" sz="1050" kern="100">
                          <a:effectLst/>
                        </a:rPr>
                        <a:t>31502055@stu.zucc.edu.cn</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050" kern="100">
                          <a:effectLst/>
                        </a:rPr>
                        <a:t>余泽伟</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计算机科学与技术学院</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开发团队组员</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菜鸟</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邮箱：</a:t>
                      </a:r>
                      <a:r>
                        <a:rPr lang="en-US" sz="1050" kern="100">
                          <a:effectLst/>
                        </a:rPr>
                        <a:t>31501386@stu.zucc.edu.cn</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050" kern="100">
                          <a:effectLst/>
                        </a:rPr>
                        <a:t>杨枨</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计算机科学与技术学院</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项目总经理、需求顾问</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专业</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微信：</a:t>
                      </a:r>
                      <a:r>
                        <a:rPr lang="en-US" sz="1050" kern="100">
                          <a:effectLst/>
                        </a:rPr>
                        <a:t>Holley Yang</a:t>
                      </a:r>
                      <a:endParaRPr lang="zh-CN" sz="1050" kern="100">
                        <a:effectLst/>
                      </a:endParaRPr>
                    </a:p>
                    <a:p>
                      <a:pPr algn="just">
                        <a:spcAft>
                          <a:spcPts val="0"/>
                        </a:spcAft>
                      </a:pPr>
                      <a:r>
                        <a:rPr lang="zh-CN" sz="1050" kern="100">
                          <a:effectLst/>
                        </a:rPr>
                        <a:t>邮箱：</a:t>
                      </a:r>
                      <a:r>
                        <a:rPr lang="en-US" sz="1050" kern="100">
                          <a:effectLst/>
                        </a:rPr>
                        <a:t>yangc@zucc.edu.cn</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050" kern="100">
                          <a:effectLst/>
                        </a:rPr>
                        <a:t>侯宏仑</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计算机科学与技术学院</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dirty="0">
                          <a:effectLst/>
                        </a:rPr>
                        <a:t>项目总经理</a:t>
                      </a:r>
                      <a:endParaRPr lang="zh-CN" sz="1050" kern="100" dirty="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专业</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dirty="0">
                          <a:effectLst/>
                        </a:rPr>
                        <a:t>微信：土豆烧牛牛</a:t>
                      </a:r>
                    </a:p>
                    <a:p>
                      <a:pPr algn="just">
                        <a:spcAft>
                          <a:spcPts val="0"/>
                        </a:spcAft>
                      </a:pPr>
                      <a:r>
                        <a:rPr lang="zh-CN" sz="1050" kern="100" dirty="0">
                          <a:effectLst/>
                        </a:rPr>
                        <a:t>邮箱：</a:t>
                      </a:r>
                      <a:r>
                        <a:rPr lang="en-US" sz="1050" kern="100" dirty="0">
                          <a:effectLst/>
                        </a:rPr>
                        <a:t>houhl@zucc.edu.cn</a:t>
                      </a:r>
                      <a:endParaRPr lang="zh-CN" sz="1050" kern="100" dirty="0">
                        <a:effectLst/>
                        <a:latin typeface="等线"/>
                        <a:ea typeface="等线"/>
                        <a:cs typeface="Times New Roman"/>
                      </a:endParaRPr>
                    </a:p>
                  </a:txBody>
                  <a:tcPr marL="68580" marR="68580" marT="0" marB="0"/>
                </a:tc>
              </a:tr>
            </a:tbl>
          </a:graphicData>
        </a:graphic>
      </p:graphicFrame>
    </p:spTree>
    <p:extLst>
      <p:ext uri="{BB962C8B-B14F-4D97-AF65-F5344CB8AC3E}">
        <p14:creationId xmlns:p14="http://schemas.microsoft.com/office/powerpoint/2010/main" val="66087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8" name="Text Box 11"/>
          <p:cNvSpPr txBox="1">
            <a:spLocks noChangeArrowheads="1"/>
          </p:cNvSpPr>
          <p:nvPr/>
        </p:nvSpPr>
        <p:spPr bwMode="auto">
          <a:xfrm>
            <a:off x="0" y="2353570"/>
            <a:ext cx="2376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2" algn="ctr"/>
            <a:r>
              <a:rPr lang="zh-CN" altLang="zh-CN" b="1" dirty="0"/>
              <a:t>需要移交用户的</a:t>
            </a:r>
            <a:r>
              <a:rPr lang="zh-CN" altLang="zh-CN" b="1" dirty="0" smtClean="0"/>
              <a:t>文件</a:t>
            </a:r>
            <a:endParaRPr lang="zh-CN" altLang="zh-CN" b="1" dirty="0"/>
          </a:p>
        </p:txBody>
      </p:sp>
      <p:cxnSp>
        <p:nvCxnSpPr>
          <p:cNvPr id="11" name="直接连接符 10"/>
          <p:cNvCxnSpPr/>
          <p:nvPr/>
        </p:nvCxnSpPr>
        <p:spPr>
          <a:xfrm>
            <a:off x="2376264" y="2281436"/>
            <a:ext cx="0" cy="219641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产品</a:t>
            </a:r>
            <a:endPar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296119822"/>
              </p:ext>
            </p:extLst>
          </p:nvPr>
        </p:nvGraphicFramePr>
        <p:xfrm>
          <a:off x="323528" y="3102950"/>
          <a:ext cx="1620520" cy="1097280"/>
        </p:xfrm>
        <a:graphic>
          <a:graphicData uri="http://schemas.openxmlformats.org/drawingml/2006/table">
            <a:tbl>
              <a:tblPr firstRow="1" firstCol="1" bandRow="1">
                <a:tableStyleId>{5C22544A-7EE6-4342-B048-85BDC9FD1C3A}</a:tableStyleId>
              </a:tblPr>
              <a:tblGrid>
                <a:gridCol w="1620520"/>
              </a:tblGrid>
              <a:tr h="0">
                <a:tc>
                  <a:txBody>
                    <a:bodyPr/>
                    <a:lstStyle/>
                    <a:p>
                      <a:pPr algn="just">
                        <a:spcAft>
                          <a:spcPts val="0"/>
                        </a:spcAft>
                      </a:pPr>
                      <a:r>
                        <a:rPr lang="zh-CN" sz="1200" kern="100" dirty="0">
                          <a:effectLst/>
                        </a:rPr>
                        <a:t>《项目章程》</a:t>
                      </a:r>
                      <a:endParaRPr lang="zh-CN" sz="1050" kern="100" dirty="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《需求工程项目计划》</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《需求变更控制文档》</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dirty="0">
                          <a:effectLst/>
                        </a:rPr>
                        <a:t>《需求规格说明书》</a:t>
                      </a:r>
                      <a:endParaRPr lang="zh-CN" sz="1050" kern="100" dirty="0">
                        <a:effectLst/>
                        <a:latin typeface="等线"/>
                        <a:ea typeface="等线"/>
                        <a:cs typeface="Times New Roman"/>
                      </a:endParaRPr>
                    </a:p>
                  </a:txBody>
                  <a:tcPr marL="68580" marR="68580" marT="0" marB="0"/>
                </a:tc>
              </a:tr>
              <a:tr h="0">
                <a:tc>
                  <a:txBody>
                    <a:bodyPr/>
                    <a:lstStyle/>
                    <a:p>
                      <a:pPr algn="just">
                        <a:spcAft>
                          <a:spcPts val="0"/>
                        </a:spcAft>
                      </a:pPr>
                      <a:r>
                        <a:rPr lang="zh-CN" sz="1200" kern="100" dirty="0">
                          <a:effectLst/>
                        </a:rPr>
                        <a:t>《用户手册》</a:t>
                      </a:r>
                      <a:endParaRPr lang="zh-CN" sz="1050" kern="100" dirty="0">
                        <a:effectLst/>
                        <a:latin typeface="等线"/>
                        <a:ea typeface="等线"/>
                        <a:cs typeface="Times New Roman"/>
                      </a:endParaRPr>
                    </a:p>
                  </a:txBody>
                  <a:tcPr marL="68580" marR="68580" marT="0" marB="0"/>
                </a:tc>
              </a:tr>
              <a:tr h="0">
                <a:tc>
                  <a:txBody>
                    <a:bodyPr/>
                    <a:lstStyle/>
                    <a:p>
                      <a:pPr algn="just">
                        <a:spcAft>
                          <a:spcPts val="0"/>
                        </a:spcAft>
                      </a:pPr>
                      <a:r>
                        <a:rPr lang="zh-CN" sz="1200" kern="100" dirty="0">
                          <a:effectLst/>
                        </a:rPr>
                        <a:t>《项目总结报告》</a:t>
                      </a:r>
                      <a:endParaRPr lang="zh-CN" sz="1050" kern="100" dirty="0">
                        <a:effectLst/>
                        <a:latin typeface="等线"/>
                        <a:ea typeface="等线"/>
                        <a:cs typeface="Times New Roman"/>
                      </a:endParaRPr>
                    </a:p>
                  </a:txBody>
                  <a:tcPr marL="68580" marR="68580" marT="0" marB="0"/>
                </a:tc>
              </a:tr>
            </a:tbl>
          </a:graphicData>
        </a:graphic>
      </p:graphicFrame>
      <p:sp>
        <p:nvSpPr>
          <p:cNvPr id="7" name="TextBox 6"/>
          <p:cNvSpPr txBox="1"/>
          <p:nvPr/>
        </p:nvSpPr>
        <p:spPr>
          <a:xfrm>
            <a:off x="3275856" y="2368056"/>
            <a:ext cx="1512168" cy="369332"/>
          </a:xfrm>
          <a:prstGeom prst="rect">
            <a:avLst/>
          </a:prstGeom>
          <a:noFill/>
        </p:spPr>
        <p:txBody>
          <a:bodyPr wrap="square" rtlCol="0">
            <a:spAutoFit/>
          </a:bodyPr>
          <a:lstStyle/>
          <a:p>
            <a:r>
              <a:rPr lang="zh-CN" altLang="en-US" b="1" dirty="0" smtClean="0"/>
              <a:t>非移交产品</a:t>
            </a:r>
            <a:endParaRPr lang="zh-CN" altLang="en-US" b="1" dirty="0"/>
          </a:p>
        </p:txBody>
      </p:sp>
      <p:cxnSp>
        <p:nvCxnSpPr>
          <p:cNvPr id="12" name="直接连接符 11"/>
          <p:cNvCxnSpPr/>
          <p:nvPr/>
        </p:nvCxnSpPr>
        <p:spPr>
          <a:xfrm>
            <a:off x="5653648" y="2214682"/>
            <a:ext cx="0" cy="219641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698691" y="2857500"/>
            <a:ext cx="2952328" cy="1477328"/>
          </a:xfrm>
          <a:prstGeom prst="rect">
            <a:avLst/>
          </a:prstGeom>
        </p:spPr>
        <p:txBody>
          <a:bodyPr wrap="square">
            <a:spAutoFit/>
          </a:bodyPr>
          <a:lstStyle/>
          <a:p>
            <a:r>
              <a:rPr lang="zh-CN" altLang="zh-CN" dirty="0"/>
              <a:t>软件开发结束后，以下文档开发人员不需要移交给客户：《会议记录文档》，《用例文档》，《成员分工》，《例会纪要》、《甘特图》。</a:t>
            </a:r>
          </a:p>
        </p:txBody>
      </p:sp>
      <p:sp>
        <p:nvSpPr>
          <p:cNvPr id="15" name="TextBox 14"/>
          <p:cNvSpPr txBox="1"/>
          <p:nvPr/>
        </p:nvSpPr>
        <p:spPr>
          <a:xfrm>
            <a:off x="6732240" y="2281436"/>
            <a:ext cx="1872208" cy="369332"/>
          </a:xfrm>
          <a:prstGeom prst="rect">
            <a:avLst/>
          </a:prstGeom>
          <a:noFill/>
        </p:spPr>
        <p:txBody>
          <a:bodyPr wrap="square" rtlCol="0">
            <a:spAutoFit/>
          </a:bodyPr>
          <a:lstStyle/>
          <a:p>
            <a:r>
              <a:rPr lang="zh-CN" altLang="en-US" b="1" dirty="0" smtClean="0"/>
              <a:t>验收标准</a:t>
            </a:r>
            <a:endParaRPr lang="zh-CN" altLang="en-US" b="1" dirty="0"/>
          </a:p>
        </p:txBody>
      </p:sp>
      <p:graphicFrame>
        <p:nvGraphicFramePr>
          <p:cNvPr id="16" name="表格 15"/>
          <p:cNvGraphicFramePr>
            <a:graphicFrameLocks noGrp="1"/>
          </p:cNvGraphicFramePr>
          <p:nvPr>
            <p:extLst>
              <p:ext uri="{D42A27DB-BD31-4B8C-83A1-F6EECF244321}">
                <p14:modId xmlns:p14="http://schemas.microsoft.com/office/powerpoint/2010/main" val="650055657"/>
              </p:ext>
            </p:extLst>
          </p:nvPr>
        </p:nvGraphicFramePr>
        <p:xfrm>
          <a:off x="5720818" y="2819400"/>
          <a:ext cx="3420745" cy="1828800"/>
        </p:xfrm>
        <a:graphic>
          <a:graphicData uri="http://schemas.openxmlformats.org/drawingml/2006/table">
            <a:tbl>
              <a:tblPr firstRow="1" firstCol="1" bandRow="1">
                <a:tableStyleId>{5C22544A-7EE6-4342-B048-85BDC9FD1C3A}</a:tableStyleId>
              </a:tblPr>
              <a:tblGrid>
                <a:gridCol w="1710690"/>
                <a:gridCol w="1710055"/>
              </a:tblGrid>
              <a:tr h="0">
                <a:tc>
                  <a:txBody>
                    <a:bodyPr/>
                    <a:lstStyle/>
                    <a:p>
                      <a:pPr algn="just">
                        <a:spcAft>
                          <a:spcPts val="0"/>
                        </a:spcAft>
                      </a:pPr>
                      <a:r>
                        <a:rPr lang="zh-CN" sz="1200" kern="100" dirty="0">
                          <a:effectLst/>
                        </a:rPr>
                        <a:t>《项目章程》</a:t>
                      </a:r>
                      <a:endParaRPr lang="zh-CN" sz="1050" kern="100" dirty="0">
                        <a:effectLst/>
                        <a:latin typeface="等线"/>
                        <a:ea typeface="等线"/>
                        <a:cs typeface="Times New Roman"/>
                      </a:endParaRPr>
                    </a:p>
                  </a:txBody>
                  <a:tcPr marL="68580" marR="68580" marT="0" marB="0"/>
                </a:tc>
                <a:tc>
                  <a:txBody>
                    <a:bodyPr/>
                    <a:lstStyle/>
                    <a:p>
                      <a:pPr algn="just">
                        <a:spcAft>
                          <a:spcPts val="0"/>
                        </a:spcAft>
                      </a:pPr>
                      <a:r>
                        <a:rPr lang="zh-CN" sz="1200" kern="100">
                          <a:effectLst/>
                        </a:rPr>
                        <a:t>文档规范，内容翔实</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dirty="0">
                          <a:effectLst/>
                        </a:rPr>
                        <a:t>《项目总体计划》</a:t>
                      </a:r>
                      <a:endParaRPr lang="zh-CN" sz="1050" kern="100" dirty="0">
                        <a:effectLst/>
                        <a:latin typeface="等线"/>
                        <a:ea typeface="等线"/>
                        <a:cs typeface="Times New Roman"/>
                      </a:endParaRPr>
                    </a:p>
                  </a:txBody>
                  <a:tcPr marL="68580" marR="68580" marT="0" marB="0"/>
                </a:tc>
                <a:tc>
                  <a:txBody>
                    <a:bodyPr/>
                    <a:lstStyle/>
                    <a:p>
                      <a:pPr algn="just">
                        <a:spcAft>
                          <a:spcPts val="0"/>
                        </a:spcAft>
                      </a:pPr>
                      <a:r>
                        <a:rPr lang="zh-CN" sz="1200" kern="100">
                          <a:effectLst/>
                        </a:rPr>
                        <a:t>文档规范，内容翔实</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a:t>
                      </a:r>
                      <a:r>
                        <a:rPr lang="en-US" sz="1200" kern="100">
                          <a:effectLst/>
                        </a:rPr>
                        <a:t>QA</a:t>
                      </a:r>
                      <a:r>
                        <a:rPr lang="zh-CN" sz="1200" kern="100">
                          <a:effectLst/>
                        </a:rPr>
                        <a:t>计划》</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文档规范，内容翔实</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《需求工程计划》</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文档规范，内容翔实</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《需求变更控制文档》</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文档规范，内容翔实</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《需求规格说明书》</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文档规范，内容翔实</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《用户手册》</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文档规范，内容翔实</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《系统概要设计说明》</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文档规范，内容翔实</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《安装部署计划》</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文档规范，内容翔实</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dirty="0">
                          <a:effectLst/>
                        </a:rPr>
                        <a:t>《项目总结报告》</a:t>
                      </a:r>
                      <a:endParaRPr lang="zh-CN" sz="1050" kern="100" dirty="0">
                        <a:effectLst/>
                        <a:latin typeface="等线"/>
                        <a:ea typeface="等线"/>
                        <a:cs typeface="Times New Roman"/>
                      </a:endParaRPr>
                    </a:p>
                  </a:txBody>
                  <a:tcPr marL="68580" marR="68580" marT="0" marB="0"/>
                </a:tc>
                <a:tc>
                  <a:txBody>
                    <a:bodyPr/>
                    <a:lstStyle/>
                    <a:p>
                      <a:pPr algn="just">
                        <a:spcAft>
                          <a:spcPts val="0"/>
                        </a:spcAft>
                      </a:pPr>
                      <a:r>
                        <a:rPr lang="zh-CN" sz="1200" kern="100" dirty="0">
                          <a:effectLst/>
                        </a:rPr>
                        <a:t>文档规范，内容翔实</a:t>
                      </a:r>
                      <a:endParaRPr lang="zh-CN" sz="1050" kern="100" dirty="0">
                        <a:effectLst/>
                        <a:latin typeface="等线"/>
                        <a:ea typeface="等线"/>
                        <a:cs typeface="Times New Roman"/>
                      </a:endParaRPr>
                    </a:p>
                  </a:txBody>
                  <a:tcPr marL="68580" marR="68580" marT="0" marB="0"/>
                </a:tc>
              </a:tr>
            </a:tbl>
          </a:graphicData>
        </a:graphic>
      </p:graphicFrame>
    </p:spTree>
    <p:extLst>
      <p:ext uri="{BB962C8B-B14F-4D97-AF65-F5344CB8AC3E}">
        <p14:creationId xmlns:p14="http://schemas.microsoft.com/office/powerpoint/2010/main" val="162174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9" name="圆角矩形 8"/>
          <p:cNvSpPr/>
          <p:nvPr/>
        </p:nvSpPr>
        <p:spPr>
          <a:xfrm>
            <a:off x="611560" y="2353444"/>
            <a:ext cx="7907163" cy="2304256"/>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1"/>
            <a:endParaRPr lang="zh-CN" altLang="zh-CN" b="1" dirty="0">
              <a:solidFill>
                <a:schemeClr val="tx1"/>
              </a:solidFill>
            </a:endParaRPr>
          </a:p>
        </p:txBody>
      </p:sp>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时间管理计划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2" name="矩形 1"/>
          <p:cNvSpPr/>
          <p:nvPr/>
        </p:nvSpPr>
        <p:spPr>
          <a:xfrm>
            <a:off x="3491880" y="1849388"/>
            <a:ext cx="1343638" cy="369332"/>
          </a:xfrm>
          <a:prstGeom prst="rect">
            <a:avLst/>
          </a:prstGeom>
        </p:spPr>
        <p:txBody>
          <a:bodyPr wrap="none">
            <a:spAutoFit/>
          </a:bodyPr>
          <a:lstStyle/>
          <a:p>
            <a:pPr lvl="1"/>
            <a:r>
              <a:rPr lang="zh-CN" altLang="zh-CN" b="1" dirty="0"/>
              <a:t>里程碑</a:t>
            </a:r>
          </a:p>
        </p:txBody>
      </p:sp>
      <p:graphicFrame>
        <p:nvGraphicFramePr>
          <p:cNvPr id="3" name="表格 2"/>
          <p:cNvGraphicFramePr>
            <a:graphicFrameLocks noGrp="1"/>
          </p:cNvGraphicFramePr>
          <p:nvPr>
            <p:extLst>
              <p:ext uri="{D42A27DB-BD31-4B8C-83A1-F6EECF244321}">
                <p14:modId xmlns:p14="http://schemas.microsoft.com/office/powerpoint/2010/main" val="2922310869"/>
              </p:ext>
            </p:extLst>
          </p:nvPr>
        </p:nvGraphicFramePr>
        <p:xfrm>
          <a:off x="1938020" y="2713484"/>
          <a:ext cx="5267960" cy="1760220"/>
        </p:xfrm>
        <a:graphic>
          <a:graphicData uri="http://schemas.openxmlformats.org/drawingml/2006/table">
            <a:tbl>
              <a:tblPr firstRow="1" firstCol="1" bandRow="1">
                <a:tableStyleId>{5C22544A-7EE6-4342-B048-85BDC9FD1C3A}</a:tableStyleId>
              </a:tblPr>
              <a:tblGrid>
                <a:gridCol w="2633980"/>
                <a:gridCol w="2633980"/>
              </a:tblGrid>
              <a:tr h="0">
                <a:tc>
                  <a:txBody>
                    <a:bodyPr/>
                    <a:lstStyle/>
                    <a:p>
                      <a:pPr algn="ctr">
                        <a:spcAft>
                          <a:spcPts val="0"/>
                        </a:spcAft>
                      </a:pPr>
                      <a:r>
                        <a:rPr lang="zh-CN" sz="1050" kern="100">
                          <a:effectLst/>
                        </a:rPr>
                        <a:t>里程碑</a:t>
                      </a:r>
                      <a:endParaRPr lang="zh-CN" sz="1050" kern="100">
                        <a:effectLst/>
                        <a:latin typeface="等线"/>
                        <a:ea typeface="等线"/>
                        <a:cs typeface="Times New Roman"/>
                      </a:endParaRPr>
                    </a:p>
                  </a:txBody>
                  <a:tcPr marL="68580" marR="68580" marT="0" marB="0"/>
                </a:tc>
                <a:tc>
                  <a:txBody>
                    <a:bodyPr/>
                    <a:lstStyle/>
                    <a:p>
                      <a:pPr algn="ctr">
                        <a:spcAft>
                          <a:spcPts val="0"/>
                        </a:spcAft>
                      </a:pPr>
                      <a:r>
                        <a:rPr lang="zh-CN" sz="1050" kern="100">
                          <a:effectLst/>
                        </a:rPr>
                        <a:t>完成时间</a:t>
                      </a:r>
                      <a:endParaRPr lang="zh-CN" sz="1050" kern="100">
                        <a:effectLst/>
                        <a:latin typeface="等线"/>
                        <a:ea typeface="等线"/>
                        <a:cs typeface="Times New Roman"/>
                      </a:endParaRPr>
                    </a:p>
                  </a:txBody>
                  <a:tcPr marL="68580" marR="68580" marT="0" marB="0"/>
                </a:tc>
              </a:tr>
              <a:tr h="0">
                <a:tc>
                  <a:txBody>
                    <a:bodyPr/>
                    <a:lstStyle/>
                    <a:p>
                      <a:pPr algn="ctr">
                        <a:spcAft>
                          <a:spcPts val="0"/>
                        </a:spcAft>
                      </a:pPr>
                      <a:r>
                        <a:rPr lang="zh-CN" sz="1050" kern="100">
                          <a:effectLst/>
                        </a:rPr>
                        <a:t>《可行性分析报告》</a:t>
                      </a:r>
                      <a:endParaRPr lang="zh-CN" sz="1050" kern="100">
                        <a:effectLst/>
                        <a:latin typeface="等线"/>
                        <a:ea typeface="等线"/>
                        <a:cs typeface="Times New Roman"/>
                      </a:endParaRPr>
                    </a:p>
                  </a:txBody>
                  <a:tcPr marL="68580" marR="68580" marT="0" marB="0"/>
                </a:tc>
                <a:tc>
                  <a:txBody>
                    <a:bodyPr/>
                    <a:lstStyle/>
                    <a:p>
                      <a:pPr algn="ctr">
                        <a:spcAft>
                          <a:spcPts val="0"/>
                        </a:spcAft>
                      </a:pPr>
                      <a:r>
                        <a:rPr lang="en-US" sz="1050" kern="100">
                          <a:effectLst/>
                        </a:rPr>
                        <a:t>2017.10.24</a:t>
                      </a:r>
                      <a:endParaRPr lang="zh-CN" sz="1050" kern="100">
                        <a:effectLst/>
                        <a:latin typeface="等线"/>
                        <a:ea typeface="等线"/>
                        <a:cs typeface="Times New Roman"/>
                      </a:endParaRPr>
                    </a:p>
                  </a:txBody>
                  <a:tcPr marL="68580" marR="68580" marT="0" marB="0"/>
                </a:tc>
              </a:tr>
              <a:tr h="0">
                <a:tc>
                  <a:txBody>
                    <a:bodyPr/>
                    <a:lstStyle/>
                    <a:p>
                      <a:pPr algn="ctr">
                        <a:spcAft>
                          <a:spcPts val="0"/>
                        </a:spcAft>
                      </a:pPr>
                      <a:r>
                        <a:rPr lang="zh-CN" sz="1050" kern="100" dirty="0">
                          <a:effectLst/>
                        </a:rPr>
                        <a:t>《项目章程》、《项目总体计划》、《软件需求工程项目计划</a:t>
                      </a:r>
                      <a:r>
                        <a:rPr lang="en-US" sz="1050" kern="100" dirty="0">
                          <a:effectLst/>
                        </a:rPr>
                        <a:t>-</a:t>
                      </a:r>
                      <a:r>
                        <a:rPr lang="zh-CN" sz="1050" kern="100" dirty="0">
                          <a:effectLst/>
                        </a:rPr>
                        <a:t>初步》</a:t>
                      </a:r>
                      <a:endParaRPr lang="zh-CN" sz="1050" kern="100" dirty="0">
                        <a:effectLst/>
                        <a:latin typeface="等线"/>
                        <a:ea typeface="等线"/>
                        <a:cs typeface="Times New Roman"/>
                      </a:endParaRPr>
                    </a:p>
                  </a:txBody>
                  <a:tcPr marL="68580" marR="68580" marT="0" marB="0"/>
                </a:tc>
                <a:tc>
                  <a:txBody>
                    <a:bodyPr/>
                    <a:lstStyle/>
                    <a:p>
                      <a:pPr algn="ctr">
                        <a:spcAft>
                          <a:spcPts val="0"/>
                        </a:spcAft>
                      </a:pPr>
                      <a:r>
                        <a:rPr lang="en-US" sz="1050" kern="100">
                          <a:effectLst/>
                        </a:rPr>
                        <a:t>2017.10.28</a:t>
                      </a:r>
                      <a:endParaRPr lang="zh-CN" sz="1050" kern="100">
                        <a:effectLst/>
                        <a:latin typeface="等线"/>
                        <a:ea typeface="等线"/>
                        <a:cs typeface="Times New Roman"/>
                      </a:endParaRPr>
                    </a:p>
                  </a:txBody>
                  <a:tcPr marL="68580" marR="68580" marT="0" marB="0"/>
                </a:tc>
              </a:tr>
              <a:tr h="0">
                <a:tc>
                  <a:txBody>
                    <a:bodyPr/>
                    <a:lstStyle/>
                    <a:p>
                      <a:pPr algn="ctr">
                        <a:spcAft>
                          <a:spcPts val="0"/>
                        </a:spcAft>
                      </a:pPr>
                      <a:r>
                        <a:rPr lang="zh-CN" sz="1050" kern="100">
                          <a:effectLst/>
                        </a:rPr>
                        <a:t>需求工程项目计划评审</a:t>
                      </a:r>
                      <a:endParaRPr lang="zh-CN" sz="1050" kern="100">
                        <a:effectLst/>
                        <a:latin typeface="等线"/>
                        <a:ea typeface="等线"/>
                        <a:cs typeface="Times New Roman"/>
                      </a:endParaRPr>
                    </a:p>
                  </a:txBody>
                  <a:tcPr marL="68580" marR="68580" marT="0" marB="0"/>
                </a:tc>
                <a:tc>
                  <a:txBody>
                    <a:bodyPr/>
                    <a:lstStyle/>
                    <a:p>
                      <a:pPr algn="ctr">
                        <a:spcAft>
                          <a:spcPts val="0"/>
                        </a:spcAft>
                      </a:pPr>
                      <a:r>
                        <a:rPr lang="en-US" sz="1050" kern="100">
                          <a:effectLst/>
                        </a:rPr>
                        <a:t> </a:t>
                      </a:r>
                      <a:endParaRPr lang="zh-CN" sz="1050" kern="100">
                        <a:effectLst/>
                        <a:latin typeface="等线"/>
                        <a:ea typeface="等线"/>
                        <a:cs typeface="Times New Roman"/>
                      </a:endParaRPr>
                    </a:p>
                  </a:txBody>
                  <a:tcPr marL="68580" marR="68580" marT="0" marB="0"/>
                </a:tc>
              </a:tr>
              <a:tr h="0">
                <a:tc>
                  <a:txBody>
                    <a:bodyPr/>
                    <a:lstStyle/>
                    <a:p>
                      <a:pPr algn="ctr">
                        <a:spcAft>
                          <a:spcPts val="0"/>
                        </a:spcAft>
                      </a:pPr>
                      <a:r>
                        <a:rPr lang="zh-CN" sz="1050" kern="100">
                          <a:effectLst/>
                        </a:rPr>
                        <a:t>需求工程项目计划讲解</a:t>
                      </a:r>
                      <a:endParaRPr lang="zh-CN" sz="1050" kern="100">
                        <a:effectLst/>
                        <a:latin typeface="等线"/>
                        <a:ea typeface="等线"/>
                        <a:cs typeface="Times New Roman"/>
                      </a:endParaRPr>
                    </a:p>
                  </a:txBody>
                  <a:tcPr marL="68580" marR="68580" marT="0" marB="0"/>
                </a:tc>
                <a:tc>
                  <a:txBody>
                    <a:bodyPr/>
                    <a:lstStyle/>
                    <a:p>
                      <a:pPr algn="ctr">
                        <a:spcAft>
                          <a:spcPts val="0"/>
                        </a:spcAft>
                      </a:pPr>
                      <a:r>
                        <a:rPr lang="en-US" sz="1050" kern="100">
                          <a:effectLst/>
                        </a:rPr>
                        <a:t> </a:t>
                      </a:r>
                      <a:endParaRPr lang="zh-CN" sz="1050" kern="100">
                        <a:effectLst/>
                        <a:latin typeface="等线"/>
                        <a:ea typeface="等线"/>
                        <a:cs typeface="Times New Roman"/>
                      </a:endParaRPr>
                    </a:p>
                  </a:txBody>
                  <a:tcPr marL="68580" marR="68580" marT="0" marB="0"/>
                </a:tc>
              </a:tr>
              <a:tr h="0">
                <a:tc>
                  <a:txBody>
                    <a:bodyPr/>
                    <a:lstStyle/>
                    <a:p>
                      <a:pPr algn="ctr">
                        <a:spcAft>
                          <a:spcPts val="0"/>
                        </a:spcAft>
                      </a:pPr>
                      <a:r>
                        <a:rPr lang="zh-CN" sz="1050" kern="100">
                          <a:effectLst/>
                        </a:rPr>
                        <a:t>软件需求规格说明</a:t>
                      </a:r>
                      <a:r>
                        <a:rPr lang="en-US" sz="1050" kern="100">
                          <a:effectLst/>
                        </a:rPr>
                        <a:t>SRS</a:t>
                      </a:r>
                      <a:endParaRPr lang="zh-CN" sz="1050" kern="100">
                        <a:effectLst/>
                        <a:latin typeface="等线"/>
                        <a:ea typeface="等线"/>
                        <a:cs typeface="Times New Roman"/>
                      </a:endParaRPr>
                    </a:p>
                  </a:txBody>
                  <a:tcPr marL="68580" marR="68580" marT="0" marB="0"/>
                </a:tc>
                <a:tc>
                  <a:txBody>
                    <a:bodyPr/>
                    <a:lstStyle/>
                    <a:p>
                      <a:pPr algn="ctr">
                        <a:spcAft>
                          <a:spcPts val="0"/>
                        </a:spcAft>
                      </a:pPr>
                      <a:r>
                        <a:rPr lang="en-US" sz="1050" kern="100">
                          <a:effectLst/>
                        </a:rPr>
                        <a:t> </a:t>
                      </a:r>
                      <a:endParaRPr lang="zh-CN" sz="1050" kern="100">
                        <a:effectLst/>
                        <a:latin typeface="等线"/>
                        <a:ea typeface="等线"/>
                        <a:cs typeface="Times New Roman"/>
                      </a:endParaRPr>
                    </a:p>
                  </a:txBody>
                  <a:tcPr marL="68580" marR="68580" marT="0" marB="0"/>
                </a:tc>
              </a:tr>
              <a:tr h="0">
                <a:tc>
                  <a:txBody>
                    <a:bodyPr/>
                    <a:lstStyle/>
                    <a:p>
                      <a:pPr algn="ctr">
                        <a:spcAft>
                          <a:spcPts val="0"/>
                        </a:spcAft>
                      </a:pPr>
                      <a:r>
                        <a:rPr lang="zh-CN" sz="1050" kern="100">
                          <a:effectLst/>
                        </a:rPr>
                        <a:t>软件需求变更文档</a:t>
                      </a:r>
                      <a:endParaRPr lang="zh-CN" sz="1050" kern="100">
                        <a:effectLst/>
                        <a:latin typeface="等线"/>
                        <a:ea typeface="等线"/>
                        <a:cs typeface="Times New Roman"/>
                      </a:endParaRPr>
                    </a:p>
                  </a:txBody>
                  <a:tcPr marL="68580" marR="68580" marT="0" marB="0"/>
                </a:tc>
                <a:tc>
                  <a:txBody>
                    <a:bodyPr/>
                    <a:lstStyle/>
                    <a:p>
                      <a:pPr algn="ctr">
                        <a:spcAft>
                          <a:spcPts val="0"/>
                        </a:spcAft>
                      </a:pPr>
                      <a:r>
                        <a:rPr lang="en-US" sz="1050" kern="100">
                          <a:effectLst/>
                        </a:rPr>
                        <a:t> </a:t>
                      </a:r>
                      <a:endParaRPr lang="zh-CN" sz="1050" kern="100">
                        <a:effectLst/>
                        <a:latin typeface="等线"/>
                        <a:ea typeface="等线"/>
                        <a:cs typeface="Times New Roman"/>
                      </a:endParaRPr>
                    </a:p>
                  </a:txBody>
                  <a:tcPr marL="68580" marR="68580" marT="0" marB="0"/>
                </a:tc>
              </a:tr>
              <a:tr h="0">
                <a:tc>
                  <a:txBody>
                    <a:bodyPr/>
                    <a:lstStyle/>
                    <a:p>
                      <a:pPr algn="ctr">
                        <a:spcAft>
                          <a:spcPts val="0"/>
                        </a:spcAft>
                      </a:pPr>
                      <a:r>
                        <a:rPr lang="zh-CN" sz="1050" kern="100">
                          <a:effectLst/>
                        </a:rPr>
                        <a:t>项目测试计划、项目部署计划、项目培训计划</a:t>
                      </a:r>
                      <a:endParaRPr lang="zh-CN" sz="1050" kern="100">
                        <a:effectLst/>
                        <a:latin typeface="等线"/>
                        <a:ea typeface="等线"/>
                        <a:cs typeface="Times New Roman"/>
                      </a:endParaRPr>
                    </a:p>
                  </a:txBody>
                  <a:tcPr marL="68580" marR="68580" marT="0" marB="0"/>
                </a:tc>
                <a:tc>
                  <a:txBody>
                    <a:bodyPr/>
                    <a:lstStyle/>
                    <a:p>
                      <a:pPr algn="ctr">
                        <a:spcAft>
                          <a:spcPts val="0"/>
                        </a:spcAft>
                      </a:pPr>
                      <a:r>
                        <a:rPr lang="en-US" sz="1050" kern="100">
                          <a:effectLst/>
                        </a:rPr>
                        <a:t> </a:t>
                      </a:r>
                      <a:endParaRPr lang="zh-CN" sz="1050" kern="100">
                        <a:effectLst/>
                        <a:latin typeface="等线"/>
                        <a:ea typeface="等线"/>
                        <a:cs typeface="Times New Roman"/>
                      </a:endParaRPr>
                    </a:p>
                  </a:txBody>
                  <a:tcPr marL="68580" marR="68580" marT="0" marB="0"/>
                </a:tc>
              </a:tr>
              <a:tr h="0">
                <a:tc>
                  <a:txBody>
                    <a:bodyPr/>
                    <a:lstStyle/>
                    <a:p>
                      <a:pPr algn="ctr">
                        <a:spcAft>
                          <a:spcPts val="0"/>
                        </a:spcAft>
                      </a:pPr>
                      <a:r>
                        <a:rPr lang="zh-CN" sz="1050" kern="100">
                          <a:effectLst/>
                        </a:rPr>
                        <a:t>项目总结</a:t>
                      </a:r>
                      <a:endParaRPr lang="zh-CN" sz="1050" kern="100">
                        <a:effectLst/>
                        <a:latin typeface="等线"/>
                        <a:ea typeface="等线"/>
                        <a:cs typeface="Times New Roman"/>
                      </a:endParaRPr>
                    </a:p>
                  </a:txBody>
                  <a:tcPr marL="68580" marR="68580" marT="0" marB="0"/>
                </a:tc>
                <a:tc>
                  <a:txBody>
                    <a:bodyPr/>
                    <a:lstStyle/>
                    <a:p>
                      <a:pPr algn="ctr">
                        <a:spcAft>
                          <a:spcPts val="0"/>
                        </a:spcAft>
                      </a:pPr>
                      <a:r>
                        <a:rPr lang="en-US" sz="1050" kern="100" dirty="0">
                          <a:effectLst/>
                        </a:rPr>
                        <a:t> </a:t>
                      </a:r>
                      <a:endParaRPr lang="zh-CN" sz="1050" kern="100" dirty="0">
                        <a:effectLst/>
                        <a:latin typeface="等线"/>
                        <a:ea typeface="等线"/>
                        <a:cs typeface="Times New Roman"/>
                      </a:endParaRPr>
                    </a:p>
                  </a:txBody>
                  <a:tcPr marL="68580" marR="68580" marT="0" marB="0"/>
                </a:tc>
              </a:tr>
            </a:tbl>
          </a:graphicData>
        </a:graphic>
      </p:graphicFrame>
    </p:spTree>
    <p:extLst>
      <p:ext uri="{BB962C8B-B14F-4D97-AF65-F5344CB8AC3E}">
        <p14:creationId xmlns:p14="http://schemas.microsoft.com/office/powerpoint/2010/main" val="237598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时间管理计划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2" name="矩形 1"/>
          <p:cNvSpPr/>
          <p:nvPr/>
        </p:nvSpPr>
        <p:spPr>
          <a:xfrm>
            <a:off x="3491880" y="1849388"/>
            <a:ext cx="1343638" cy="369332"/>
          </a:xfrm>
          <a:prstGeom prst="rect">
            <a:avLst/>
          </a:prstGeom>
        </p:spPr>
        <p:txBody>
          <a:bodyPr wrap="none">
            <a:spAutoFit/>
          </a:bodyPr>
          <a:lstStyle/>
          <a:p>
            <a:pPr lvl="1"/>
            <a:r>
              <a:rPr lang="zh-CN" altLang="zh-CN" b="1" dirty="0"/>
              <a:t>甘特</a:t>
            </a:r>
            <a:r>
              <a:rPr lang="zh-CN" altLang="zh-CN" b="1" dirty="0" smtClean="0"/>
              <a:t>图</a:t>
            </a:r>
            <a:endParaRPr lang="zh-CN" altLang="zh-CN" b="1"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981" y="2300040"/>
            <a:ext cx="8210038" cy="3068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876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9" name="圆角矩形 8"/>
          <p:cNvSpPr/>
          <p:nvPr/>
        </p:nvSpPr>
        <p:spPr>
          <a:xfrm>
            <a:off x="611560" y="2353444"/>
            <a:ext cx="7907163" cy="2304256"/>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1"/>
            <a:endParaRPr lang="zh-CN" altLang="zh-CN" b="1" dirty="0">
              <a:solidFill>
                <a:schemeClr val="tx1"/>
              </a:solidFill>
            </a:endParaRPr>
          </a:p>
        </p:txBody>
      </p:sp>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时间管理计划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2" name="矩形 1"/>
          <p:cNvSpPr/>
          <p:nvPr/>
        </p:nvSpPr>
        <p:spPr>
          <a:xfrm>
            <a:off x="3418771" y="1849388"/>
            <a:ext cx="1576072" cy="369332"/>
          </a:xfrm>
          <a:prstGeom prst="rect">
            <a:avLst/>
          </a:prstGeom>
        </p:spPr>
        <p:txBody>
          <a:bodyPr wrap="none">
            <a:spAutoFit/>
          </a:bodyPr>
          <a:lstStyle/>
          <a:p>
            <a:pPr lvl="1"/>
            <a:r>
              <a:rPr lang="zh-CN" altLang="zh-CN" b="1" dirty="0"/>
              <a:t>时间控制</a:t>
            </a:r>
          </a:p>
        </p:txBody>
      </p:sp>
      <p:sp>
        <p:nvSpPr>
          <p:cNvPr id="5" name="矩形 4"/>
          <p:cNvSpPr/>
          <p:nvPr/>
        </p:nvSpPr>
        <p:spPr>
          <a:xfrm>
            <a:off x="611560" y="2364879"/>
            <a:ext cx="7907162" cy="2308324"/>
          </a:xfrm>
          <a:prstGeom prst="rect">
            <a:avLst/>
          </a:prstGeom>
        </p:spPr>
        <p:txBody>
          <a:bodyPr wrap="square">
            <a:spAutoFit/>
          </a:bodyPr>
          <a:lstStyle/>
          <a:p>
            <a:r>
              <a:rPr lang="zh-CN" altLang="zh-CN" dirty="0"/>
              <a:t>每个成员都有一定的工作量，当完成各自的工作是即可，如果不能完成，则需要自己另加时间去完成各自负责的内容。</a:t>
            </a:r>
          </a:p>
          <a:p>
            <a:r>
              <a:rPr lang="zh-CN" altLang="zh-CN" dirty="0"/>
              <a:t>在每星期的星期三中午进行一次会议（对本周里程碑的讨论），在每星期的星期五再开一次会议（对本周的大家的任务进行检查，然后对下周里程碑进行安排）。这样可以有效的对每一个成员的贡献进行评测，也可以降低时间方面的风险。</a:t>
            </a:r>
          </a:p>
          <a:p>
            <a:r>
              <a:rPr lang="zh-CN" altLang="zh-CN" dirty="0"/>
              <a:t>其中会议时间要记录每次开会的准时时间（精确到分）。小组成员没有严重事件发生必须参加，无故不参加会进行一次警告。</a:t>
            </a:r>
          </a:p>
        </p:txBody>
      </p:sp>
    </p:spTree>
    <p:extLst>
      <p:ext uri="{BB962C8B-B14F-4D97-AF65-F5344CB8AC3E}">
        <p14:creationId xmlns:p14="http://schemas.microsoft.com/office/powerpoint/2010/main" val="18974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9" name="圆角矩形 8"/>
          <p:cNvSpPr/>
          <p:nvPr/>
        </p:nvSpPr>
        <p:spPr>
          <a:xfrm>
            <a:off x="611560" y="2353444"/>
            <a:ext cx="7907163" cy="2304256"/>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1"/>
            <a:endParaRPr lang="zh-CN" altLang="zh-CN" b="1" dirty="0">
              <a:solidFill>
                <a:schemeClr val="tx1"/>
              </a:solidFill>
            </a:endParaRPr>
          </a:p>
        </p:txBody>
      </p:sp>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范围管理计划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2" name="矩形 1"/>
          <p:cNvSpPr/>
          <p:nvPr/>
        </p:nvSpPr>
        <p:spPr>
          <a:xfrm>
            <a:off x="3418771" y="1849388"/>
            <a:ext cx="2040943" cy="369332"/>
          </a:xfrm>
          <a:prstGeom prst="rect">
            <a:avLst/>
          </a:prstGeom>
        </p:spPr>
        <p:txBody>
          <a:bodyPr wrap="none">
            <a:spAutoFit/>
          </a:bodyPr>
          <a:lstStyle/>
          <a:p>
            <a:pPr lvl="1"/>
            <a:r>
              <a:rPr lang="zh-CN" altLang="zh-CN" b="1" dirty="0"/>
              <a:t>项目范围说明</a:t>
            </a:r>
          </a:p>
        </p:txBody>
      </p:sp>
      <p:sp>
        <p:nvSpPr>
          <p:cNvPr id="5" name="矩形 4"/>
          <p:cNvSpPr/>
          <p:nvPr/>
        </p:nvSpPr>
        <p:spPr>
          <a:xfrm>
            <a:off x="611560" y="3001516"/>
            <a:ext cx="7907162" cy="923330"/>
          </a:xfrm>
          <a:prstGeom prst="rect">
            <a:avLst/>
          </a:prstGeom>
        </p:spPr>
        <p:txBody>
          <a:bodyPr wrap="square">
            <a:spAutoFit/>
          </a:bodyPr>
          <a:lstStyle/>
          <a:p>
            <a:r>
              <a:rPr lang="zh-CN" altLang="zh-CN" dirty="0"/>
              <a:t>获取并分析“软件工程系列课程教学辅助网站”的需求，进行需求开发与设计，设计相关需求文档，编辑界面原型，在有时间和能力的情况下，完成网站原型的开发。</a:t>
            </a:r>
          </a:p>
        </p:txBody>
      </p:sp>
    </p:spTree>
    <p:extLst>
      <p:ext uri="{BB962C8B-B14F-4D97-AF65-F5344CB8AC3E}">
        <p14:creationId xmlns:p14="http://schemas.microsoft.com/office/powerpoint/2010/main" val="46295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TotalTime>
  <Words>1964</Words>
  <Application>Microsoft Office PowerPoint</Application>
  <PresentationFormat>全屏显示(16:10)</PresentationFormat>
  <Paragraphs>381</Paragraphs>
  <Slides>25</Slides>
  <Notes>1</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 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dc:creator>
  <cp:lastModifiedBy>admin</cp:lastModifiedBy>
  <cp:revision>33</cp:revision>
  <dcterms:created xsi:type="dcterms:W3CDTF">2011-09-13T14:09:08Z</dcterms:created>
  <dcterms:modified xsi:type="dcterms:W3CDTF">2017-11-02T04:54:42Z</dcterms:modified>
</cp:coreProperties>
</file>