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5" r:id="rId10"/>
    <p:sldId id="266" r:id="rId11"/>
    <p:sldId id="267" r:id="rId12"/>
    <p:sldId id="268" r:id="rId13"/>
    <p:sldId id="269" r:id="rId14"/>
    <p:sldId id="272" r:id="rId15"/>
    <p:sldId id="273" r:id="rId16"/>
    <p:sldId id="270" r:id="rId17"/>
    <p:sldId id="263" r:id="rId18"/>
    <p:sldId id="26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2018/1/11</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2018/1/11</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r>
            <a:br>
              <a:rPr lang="en-US" altLang="zh-CN" dirty="0" smtClean="0"/>
            </a:br>
            <a:r>
              <a:rPr lang="zh-CN" altLang="en-US" dirty="0" smtClean="0"/>
              <a:t>需求变更</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C:\Users\admin\Desktop\G20文档\绘画图\logo透明.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25144"/>
            <a:ext cx="3059832" cy="305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548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会议记录</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408843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089670"/>
            <a:ext cx="4615830" cy="347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1556792"/>
            <a:ext cx="6777317" cy="4275837"/>
          </a:xfrm>
        </p:spPr>
        <p:txBody>
          <a:bodyPr/>
          <a:lstStyle/>
          <a:p>
            <a:r>
              <a:rPr lang="zh-CN" altLang="en-US" dirty="0" smtClean="0"/>
              <a:t>我们小组版本变更：小修改增加</a:t>
            </a:r>
            <a:r>
              <a:rPr lang="en-US" altLang="zh-CN" dirty="0" smtClean="0"/>
              <a:t>0.01</a:t>
            </a:r>
            <a:r>
              <a:rPr lang="zh-CN" altLang="en-US" dirty="0" smtClean="0"/>
              <a:t>版本由，功能增删改变直接增进</a:t>
            </a:r>
            <a:r>
              <a:rPr lang="en-US" altLang="zh-CN" smtClean="0"/>
              <a:t>0.1</a:t>
            </a:r>
            <a:r>
              <a:rPr lang="zh-CN" altLang="en-US" dirty="0" smtClean="0"/>
              <a:t>版本；由于本次需求变更不大，基本没什么影响，所以与需求基线不冲突。</a:t>
            </a:r>
            <a:endParaRPr lang="en-US" altLang="zh-CN" dirty="0" smtClean="0"/>
          </a:p>
          <a:p>
            <a:r>
              <a:rPr lang="zh-CN" altLang="en-US" dirty="0" smtClean="0"/>
              <a:t>由于本次需求变更没什么大变动，因此打分表申请不修改。</a:t>
            </a:r>
            <a:endParaRPr lang="zh-CN" altLang="en-US" dirty="0"/>
          </a:p>
        </p:txBody>
      </p:sp>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需求基线、</a:t>
            </a:r>
            <a:r>
              <a:rPr lang="zh-CN" altLang="en-US" dirty="0"/>
              <a:t>需求优先级</a:t>
            </a:r>
            <a:r>
              <a:rPr lang="zh-CN" altLang="en-US" dirty="0" smtClean="0"/>
              <a:t>打分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38028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443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3" y="1378576"/>
            <a:ext cx="6190286" cy="290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400" y="3789040"/>
            <a:ext cx="6318700" cy="27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9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78824"/>
            <a:ext cx="50768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919" y="3295650"/>
            <a:ext cx="47148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 calcmode="lin" valueType="num">
                                      <p:cBhvr additive="base">
                                        <p:cTn id="7" dur="500" fill="hold"/>
                                        <p:tgtEl>
                                          <p:spTgt spid="6145"/>
                                        </p:tgtEl>
                                        <p:attrNameLst>
                                          <p:attrName>ppt_x</p:attrName>
                                        </p:attrNameLst>
                                      </p:cBhvr>
                                      <p:tavLst>
                                        <p:tav tm="0">
                                          <p:val>
                                            <p:strVal val="#ppt_x"/>
                                          </p:val>
                                        </p:tav>
                                        <p:tav tm="100000">
                                          <p:val>
                                            <p:strVal val="#ppt_x"/>
                                          </p:val>
                                        </p:tav>
                                      </p:tavLst>
                                    </p:anim>
                                    <p:anim calcmode="lin" valueType="num">
                                      <p:cBhvr additive="base">
                                        <p:cTn id="8" dur="500" fill="hold"/>
                                        <p:tgtEl>
                                          <p:spTgt spid="61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前后修改</a:t>
            </a:r>
            <a:endParaRPr lang="zh-CN" altLang="en-US" dirty="0"/>
          </a:p>
        </p:txBody>
      </p:sp>
      <p:pic>
        <p:nvPicPr>
          <p:cNvPr id="8194" name="图片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78576"/>
            <a:ext cx="333692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72816"/>
            <a:ext cx="26955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520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可行性</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r>
              <a:rPr lang="zh-CN" altLang="zh-CN" dirty="0"/>
              <a:t>技术方面的</a:t>
            </a:r>
            <a:r>
              <a:rPr lang="zh-CN" altLang="zh-CN" dirty="0" smtClean="0"/>
              <a:t>可行性</a:t>
            </a:r>
            <a:endParaRPr lang="en-US" altLang="zh-CN" dirty="0" smtClean="0"/>
          </a:p>
          <a:p>
            <a:pPr marL="68580" indent="0">
              <a:buNone/>
            </a:pPr>
            <a:r>
              <a:rPr lang="zh-CN" altLang="en-US" dirty="0" smtClean="0"/>
              <a:t>     功能只是位置方面的改变，技术方面没什么太大改变。</a:t>
            </a:r>
            <a:endParaRPr lang="en-US" altLang="zh-CN" dirty="0" smtClean="0"/>
          </a:p>
          <a:p>
            <a:r>
              <a:rPr lang="zh-CN" altLang="zh-CN" dirty="0"/>
              <a:t>操作方面的</a:t>
            </a:r>
            <a:r>
              <a:rPr lang="zh-CN" altLang="zh-CN" dirty="0" smtClean="0"/>
              <a:t>可行性</a:t>
            </a:r>
            <a:endParaRPr lang="en-US" altLang="zh-CN" dirty="0" smtClean="0"/>
          </a:p>
          <a:p>
            <a:pPr marL="68580" indent="0">
              <a:buNone/>
            </a:pPr>
            <a:r>
              <a:rPr lang="zh-CN" altLang="en-US" dirty="0" smtClean="0"/>
              <a:t>      操作方面没什么太大难度，也可行。</a:t>
            </a:r>
            <a:endParaRPr lang="en-US" altLang="zh-CN" dirty="0" smtClean="0"/>
          </a:p>
          <a:p>
            <a:r>
              <a:rPr lang="zh-CN" altLang="zh-CN" dirty="0" smtClean="0"/>
              <a:t>经济方面</a:t>
            </a:r>
            <a:r>
              <a:rPr lang="zh-CN" altLang="zh-CN" dirty="0"/>
              <a:t>的</a:t>
            </a:r>
            <a:r>
              <a:rPr lang="zh-CN" altLang="zh-CN" dirty="0" smtClean="0"/>
              <a:t>可行性</a:t>
            </a:r>
            <a:endParaRPr lang="en-US" altLang="zh-CN" dirty="0" smtClean="0"/>
          </a:p>
          <a:p>
            <a:pPr marL="68580" indent="0">
              <a:buNone/>
            </a:pPr>
            <a:r>
              <a:rPr lang="zh-CN" altLang="en-US" dirty="0" smtClean="0"/>
              <a:t>      每人工作量增加</a:t>
            </a:r>
            <a:r>
              <a:rPr lang="en-US" altLang="zh-CN" dirty="0" smtClean="0"/>
              <a:t>7.5</a:t>
            </a:r>
            <a:r>
              <a:rPr lang="zh-CN" altLang="en-US" dirty="0" smtClean="0"/>
              <a:t>小时，每人工资需增加</a:t>
            </a:r>
            <a:r>
              <a:rPr lang="en-US" altLang="zh-CN" dirty="0" smtClean="0"/>
              <a:t>232.275</a:t>
            </a:r>
            <a:r>
              <a:rPr lang="zh-CN" altLang="en-US" dirty="0" smtClean="0"/>
              <a:t>元，共需增加</a:t>
            </a:r>
            <a:r>
              <a:rPr lang="en-US" altLang="zh-CN" dirty="0" smtClean="0"/>
              <a:t>929.1</a:t>
            </a:r>
            <a:r>
              <a:rPr lang="zh-CN" altLang="en-US" smtClean="0"/>
              <a:t>元。</a:t>
            </a:r>
            <a:endParaRPr lang="en-US" altLang="zh-CN" dirty="0"/>
          </a:p>
        </p:txBody>
      </p:sp>
    </p:spTree>
    <p:extLst>
      <p:ext uri="{BB962C8B-B14F-4D97-AF65-F5344CB8AC3E}">
        <p14:creationId xmlns:p14="http://schemas.microsoft.com/office/powerpoint/2010/main" val="305608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043608" y="692696"/>
            <a:ext cx="7024744" cy="68588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Team Building</a:t>
            </a:r>
            <a:endParaRPr lang="zh-CN" altLang="en-US" dirty="0"/>
          </a:p>
        </p:txBody>
      </p:sp>
      <p:sp>
        <p:nvSpPr>
          <p:cNvPr id="5" name="内容占位符 2"/>
          <p:cNvSpPr>
            <a:spLocks noGrp="1"/>
          </p:cNvSpPr>
          <p:nvPr>
            <p:ph idx="1"/>
          </p:nvPr>
        </p:nvSpPr>
        <p:spPr>
          <a:xfrm>
            <a:off x="1043608" y="1556792"/>
            <a:ext cx="7488832" cy="4752528"/>
          </a:xfrm>
        </p:spPr>
        <p:txBody>
          <a:bodyPr>
            <a:normAutofit/>
          </a:bodyPr>
          <a:lstStyle/>
          <a:p>
            <a:r>
              <a:rPr lang="zh-CN" altLang="en-US" dirty="0" smtClean="0"/>
              <a:t>金拱门。。。。</a:t>
            </a:r>
            <a:endParaRPr lang="zh-CN" altLang="en-US" dirty="0"/>
          </a:p>
        </p:txBody>
      </p:sp>
      <p:pic>
        <p:nvPicPr>
          <p:cNvPr id="4098" name="Picture 2" descr="C:\Users\admin\Desktop\14d66917f36da92d9431cb2a032f1a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774" y="2060848"/>
            <a:ext cx="5040560" cy="408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49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小组成员</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陈启强：</a:t>
            </a:r>
            <a:r>
              <a:rPr lang="en-US" altLang="zh-CN" dirty="0" err="1" smtClean="0"/>
              <a:t>ppt</a:t>
            </a:r>
            <a:r>
              <a:rPr lang="zh-CN" altLang="en-US" dirty="0" smtClean="0"/>
              <a:t>制作、需求变更文档制作（</a:t>
            </a:r>
            <a:r>
              <a:rPr lang="en-US" altLang="zh-CN" dirty="0" smtClean="0"/>
              <a:t>27%</a:t>
            </a:r>
            <a:r>
              <a:rPr lang="zh-CN" altLang="en-US" dirty="0" smtClean="0"/>
              <a:t>）</a:t>
            </a:r>
            <a:endParaRPr lang="en-US" altLang="zh-CN" dirty="0" smtClean="0"/>
          </a:p>
          <a:p>
            <a:r>
              <a:rPr lang="zh-CN" altLang="en-US" dirty="0" smtClean="0"/>
              <a:t>余</a:t>
            </a:r>
            <a:r>
              <a:rPr lang="zh-CN" altLang="en-US" dirty="0"/>
              <a:t>泽</a:t>
            </a:r>
            <a:r>
              <a:rPr lang="zh-CN" altLang="en-US" dirty="0" smtClean="0"/>
              <a:t>伟：出软件需求期末题目（</a:t>
            </a:r>
            <a:r>
              <a:rPr lang="en-US" altLang="zh-CN" dirty="0" smtClean="0"/>
              <a:t>26%</a:t>
            </a:r>
            <a:r>
              <a:rPr lang="zh-CN" altLang="en-US" dirty="0" smtClean="0"/>
              <a:t>）</a:t>
            </a:r>
            <a:endParaRPr lang="en-US" altLang="zh-CN" dirty="0" smtClean="0"/>
          </a:p>
          <a:p>
            <a:r>
              <a:rPr lang="zh-CN" altLang="en-US" dirty="0"/>
              <a:t>赵伟：出软件项目管理期末</a:t>
            </a:r>
            <a:r>
              <a:rPr lang="zh-CN" altLang="en-US" dirty="0" smtClean="0"/>
              <a:t>题目（</a:t>
            </a:r>
            <a:r>
              <a:rPr lang="en-US" altLang="zh-CN" dirty="0" smtClean="0"/>
              <a:t>24%</a:t>
            </a:r>
            <a:r>
              <a:rPr lang="zh-CN" altLang="en-US" dirty="0" smtClean="0"/>
              <a:t>）</a:t>
            </a:r>
            <a:endParaRPr lang="en-US" altLang="zh-CN" dirty="0" smtClean="0"/>
          </a:p>
          <a:p>
            <a:r>
              <a:rPr lang="zh-CN" altLang="en-US" dirty="0"/>
              <a:t>李文杰</a:t>
            </a:r>
            <a:r>
              <a:rPr lang="zh-CN" altLang="en-US" dirty="0" smtClean="0"/>
              <a:t>：研究需求变更软件（</a:t>
            </a:r>
            <a:r>
              <a:rPr lang="en-US" altLang="zh-CN" dirty="0" smtClean="0"/>
              <a:t>23%</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3437751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2953833"/>
            <a:ext cx="4752528" cy="1107996"/>
          </a:xfrm>
          <a:prstGeom prst="rect">
            <a:avLst/>
          </a:prstGeom>
          <a:noFill/>
        </p:spPr>
        <p:txBody>
          <a:bodyPr wrap="square" rtlCol="0">
            <a:spAutoFit/>
          </a:bodyPr>
          <a:lstStyle/>
          <a:p>
            <a:r>
              <a:rPr lang="zh-CN" altLang="en-US" sz="6600" b="1" dirty="0"/>
              <a:t>谢谢</a:t>
            </a:r>
          </a:p>
        </p:txBody>
      </p:sp>
    </p:spTree>
    <p:extLst>
      <p:ext uri="{BB962C8B-B14F-4D97-AF65-F5344CB8AC3E}">
        <p14:creationId xmlns:p14="http://schemas.microsoft.com/office/powerpoint/2010/main" val="80512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2492896"/>
            <a:ext cx="6777317" cy="3508977"/>
          </a:xfrm>
        </p:spPr>
        <p:txBody>
          <a:bodyPr/>
          <a:lstStyle/>
          <a:p>
            <a:r>
              <a:rPr lang="en-US" altLang="zh-CN" dirty="0" smtClean="0"/>
              <a:t>                         1.</a:t>
            </a:r>
            <a:r>
              <a:rPr lang="zh-CN" altLang="en-US" dirty="0" smtClean="0"/>
              <a:t>变更内容</a:t>
            </a:r>
            <a:endParaRPr lang="en-US" altLang="zh-CN" dirty="0" smtClean="0"/>
          </a:p>
          <a:p>
            <a:r>
              <a:rPr lang="en-US" altLang="zh-CN" dirty="0" smtClean="0"/>
              <a:t>                         2.</a:t>
            </a:r>
            <a:r>
              <a:rPr lang="zh-CN" altLang="en-US" dirty="0" smtClean="0"/>
              <a:t>变更信息</a:t>
            </a:r>
            <a:endParaRPr lang="en-US" altLang="zh-CN" dirty="0" smtClean="0"/>
          </a:p>
          <a:p>
            <a:r>
              <a:rPr lang="en-US" altLang="zh-CN" dirty="0" smtClean="0"/>
              <a:t>                         3.</a:t>
            </a:r>
            <a:r>
              <a:rPr lang="zh-CN" altLang="en-US" dirty="0" smtClean="0"/>
              <a:t>影响分析</a:t>
            </a:r>
            <a:endParaRPr lang="en-US" altLang="zh-CN" dirty="0" smtClean="0"/>
          </a:p>
          <a:p>
            <a:r>
              <a:rPr lang="en-US" altLang="zh-CN" dirty="0" smtClean="0"/>
              <a:t>                         4.</a:t>
            </a:r>
            <a:r>
              <a:rPr lang="zh-CN" altLang="en-US" dirty="0" smtClean="0"/>
              <a:t>其余打分</a:t>
            </a:r>
            <a:endParaRPr lang="zh-CN" altLang="en-US" dirty="0"/>
          </a:p>
        </p:txBody>
      </p:sp>
      <p:sp>
        <p:nvSpPr>
          <p:cNvPr id="4" name="标题 1"/>
          <p:cNvSpPr>
            <a:spLocks noGrp="1"/>
          </p:cNvSpPr>
          <p:nvPr>
            <p:ph type="title"/>
          </p:nvPr>
        </p:nvSpPr>
        <p:spPr>
          <a:xfrm>
            <a:off x="1043608" y="620688"/>
            <a:ext cx="7024744" cy="685880"/>
          </a:xfrm>
        </p:spPr>
        <p:txBody>
          <a:bodyPr>
            <a:normAutofit fontScale="90000"/>
          </a:bodyPr>
          <a:lstStyle/>
          <a:p>
            <a:r>
              <a:rPr lang="zh-CN" altLang="en-US" dirty="0" smtClean="0"/>
              <a:t>目录</a:t>
            </a:r>
            <a:endParaRPr lang="zh-CN" altLang="en-US" dirty="0"/>
          </a:p>
        </p:txBody>
      </p:sp>
    </p:spTree>
    <p:extLst>
      <p:ext uri="{BB962C8B-B14F-4D97-AF65-F5344CB8AC3E}">
        <p14:creationId xmlns:p14="http://schemas.microsoft.com/office/powerpoint/2010/main" val="256132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685880"/>
          </a:xfrm>
        </p:spPr>
        <p:txBody>
          <a:bodyPr>
            <a:normAutofit fontScale="90000"/>
          </a:bodyPr>
          <a:lstStyle/>
          <a:p>
            <a:r>
              <a:rPr lang="zh-CN" altLang="en-US" dirty="0" smtClean="0"/>
              <a:t>变更内容</a:t>
            </a:r>
            <a:endParaRPr lang="zh-CN" altLang="en-US" dirty="0"/>
          </a:p>
        </p:txBody>
      </p:sp>
      <p:sp>
        <p:nvSpPr>
          <p:cNvPr id="3" name="内容占位符 2"/>
          <p:cNvSpPr>
            <a:spLocks noGrp="1"/>
          </p:cNvSpPr>
          <p:nvPr>
            <p:ph idx="1"/>
          </p:nvPr>
        </p:nvSpPr>
        <p:spPr>
          <a:xfrm>
            <a:off x="1043608" y="1700808"/>
            <a:ext cx="6777317" cy="3508977"/>
          </a:xfrm>
        </p:spPr>
        <p:txBody>
          <a:bodyPr/>
          <a:lstStyle/>
          <a:p>
            <a:r>
              <a:rPr lang="zh-CN" altLang="zh-CN" dirty="0"/>
              <a:t>教师要求教师介绍功能体现在教师个人信息面板那边；可以保留指定课程里面的教师介绍，但是里面的内容跟外部个人信息里的教师介绍一致且如果想修改内容得跳转到外部个人信息的教师介绍修改。</a:t>
            </a:r>
          </a:p>
          <a:p>
            <a:endParaRPr lang="zh-CN" altLang="en-US" dirty="0"/>
          </a:p>
        </p:txBody>
      </p:sp>
    </p:spTree>
    <p:extLst>
      <p:ext uri="{BB962C8B-B14F-4D97-AF65-F5344CB8AC3E}">
        <p14:creationId xmlns:p14="http://schemas.microsoft.com/office/powerpoint/2010/main" val="3224147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变更信息</a:t>
            </a:r>
            <a:endParaRPr lang="zh-CN" altLang="en-US" dirty="0"/>
          </a:p>
        </p:txBody>
      </p:sp>
      <p:sp>
        <p:nvSpPr>
          <p:cNvPr id="3" name="内容占位符 2"/>
          <p:cNvSpPr>
            <a:spLocks noGrp="1"/>
          </p:cNvSpPr>
          <p:nvPr>
            <p:ph idx="1"/>
          </p:nvPr>
        </p:nvSpPr>
        <p:spPr>
          <a:xfrm>
            <a:off x="1043608" y="1556792"/>
            <a:ext cx="6777317" cy="4752528"/>
          </a:xfrm>
        </p:spPr>
        <p:txBody>
          <a:bodyPr>
            <a:normAutofit lnSpcReduction="10000"/>
          </a:bodyPr>
          <a:lstStyle/>
          <a:p>
            <a:r>
              <a:rPr lang="zh-CN" altLang="en-US" dirty="0" smtClean="0"/>
              <a:t>变更</a:t>
            </a:r>
            <a:r>
              <a:rPr lang="zh-CN" altLang="en-US" dirty="0"/>
              <a:t>请求</a:t>
            </a:r>
            <a:r>
              <a:rPr lang="en-US" altLang="zh-CN" dirty="0"/>
              <a:t>ID</a:t>
            </a:r>
            <a:r>
              <a:rPr lang="zh-CN" altLang="en-US" dirty="0"/>
              <a:t>号：</a:t>
            </a:r>
          </a:p>
          <a:p>
            <a:pPr marL="68580" indent="0">
              <a:buNone/>
            </a:pPr>
            <a:r>
              <a:rPr lang="zh-CN" altLang="en-US" dirty="0"/>
              <a:t> </a:t>
            </a:r>
            <a:r>
              <a:rPr lang="zh-CN" altLang="en-US" dirty="0" smtClean="0"/>
              <a:t>     </a:t>
            </a:r>
            <a:r>
              <a:rPr lang="zh-CN" altLang="en-US" dirty="0" smtClean="0">
                <a:latin typeface="宋体" panose="02010600030101010101" pitchFamily="2" charset="-122"/>
                <a:ea typeface="宋体" panose="02010600030101010101" pitchFamily="2" charset="-122"/>
              </a:rPr>
              <a:t>编号</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CR-01</a:t>
            </a:r>
          </a:p>
          <a:p>
            <a:pPr marL="68580" indent="0">
              <a:buNone/>
            </a:pPr>
            <a:r>
              <a:rPr lang="zh-CN" altLang="en-US" dirty="0" smtClean="0">
                <a:latin typeface="宋体" panose="02010600030101010101" pitchFamily="2" charset="-122"/>
                <a:ea typeface="宋体" panose="02010600030101010101" pitchFamily="2" charset="-122"/>
              </a:rPr>
              <a:t>   标题</a:t>
            </a:r>
            <a:r>
              <a:rPr lang="zh-CN" altLang="en-US" dirty="0">
                <a:latin typeface="宋体" panose="02010600030101010101" pitchFamily="2" charset="-122"/>
                <a:ea typeface="宋体" panose="02010600030101010101" pitchFamily="2" charset="-122"/>
              </a:rPr>
              <a:t>：教师介绍功能位置更改</a:t>
            </a:r>
          </a:p>
          <a:p>
            <a:r>
              <a:rPr lang="zh-CN" altLang="en-US" dirty="0" smtClean="0"/>
              <a:t>变更</a:t>
            </a:r>
            <a:r>
              <a:rPr lang="zh-CN" altLang="en-US" dirty="0"/>
              <a:t>描述</a:t>
            </a:r>
          </a:p>
          <a:p>
            <a:pPr marL="68580" indent="0">
              <a:buNone/>
            </a:pPr>
            <a:r>
              <a:rPr lang="zh-CN" altLang="en-US" dirty="0" smtClean="0"/>
              <a:t>     描述</a:t>
            </a:r>
            <a:r>
              <a:rPr lang="zh-CN" altLang="en-US" dirty="0"/>
              <a:t>：教师介绍功能在个人信息页面上体现</a:t>
            </a:r>
          </a:p>
          <a:p>
            <a:r>
              <a:rPr lang="zh-CN" altLang="en-US" dirty="0" smtClean="0"/>
              <a:t>变更</a:t>
            </a:r>
            <a:r>
              <a:rPr lang="zh-CN" altLang="en-US" dirty="0"/>
              <a:t>提出人</a:t>
            </a:r>
          </a:p>
          <a:p>
            <a:pPr marL="68580" indent="0">
              <a:buNone/>
            </a:pPr>
            <a:r>
              <a:rPr lang="zh-CN" altLang="en-US" dirty="0" smtClean="0"/>
              <a:t>      教师</a:t>
            </a:r>
            <a:r>
              <a:rPr lang="zh-CN" altLang="en-US" dirty="0"/>
              <a:t>用户代表</a:t>
            </a:r>
          </a:p>
          <a:p>
            <a:r>
              <a:rPr lang="zh-CN" altLang="en-US" dirty="0" smtClean="0"/>
              <a:t>变更</a:t>
            </a:r>
            <a:r>
              <a:rPr lang="zh-CN" altLang="en-US" dirty="0"/>
              <a:t>提出时间</a:t>
            </a:r>
          </a:p>
          <a:p>
            <a:pPr marL="68580" indent="0">
              <a:buNone/>
            </a:pPr>
            <a:r>
              <a:rPr lang="en-US" altLang="zh-CN" dirty="0" smtClean="0"/>
              <a:t>       2017</a:t>
            </a:r>
            <a:r>
              <a:rPr lang="zh-CN" altLang="en-US" dirty="0"/>
              <a:t>年</a:t>
            </a:r>
            <a:r>
              <a:rPr lang="en-US" altLang="zh-CN" dirty="0"/>
              <a:t>12</a:t>
            </a:r>
            <a:r>
              <a:rPr lang="zh-CN" altLang="en-US" dirty="0"/>
              <a:t>月</a:t>
            </a:r>
            <a:r>
              <a:rPr lang="en-US" altLang="zh-CN" dirty="0"/>
              <a:t>27</a:t>
            </a:r>
            <a:r>
              <a:rPr lang="zh-CN" altLang="en-US" dirty="0"/>
              <a:t>日 </a:t>
            </a:r>
          </a:p>
          <a:p>
            <a:r>
              <a:rPr lang="zh-CN" altLang="en-US" dirty="0" smtClean="0"/>
              <a:t>变更</a:t>
            </a:r>
            <a:r>
              <a:rPr lang="zh-CN" altLang="en-US" dirty="0"/>
              <a:t>重要程度</a:t>
            </a:r>
          </a:p>
          <a:p>
            <a:pPr marL="68580" indent="0">
              <a:buNone/>
            </a:pPr>
            <a:r>
              <a:rPr lang="zh-CN" altLang="en-US" dirty="0" smtClean="0"/>
              <a:t>       较大</a:t>
            </a:r>
            <a:endParaRPr lang="zh-CN" altLang="en-US" dirty="0"/>
          </a:p>
          <a:p>
            <a:endParaRPr lang="zh-CN" altLang="en-US" dirty="0"/>
          </a:p>
        </p:txBody>
      </p:sp>
    </p:spTree>
    <p:extLst>
      <p:ext uri="{BB962C8B-B14F-4D97-AF65-F5344CB8AC3E}">
        <p14:creationId xmlns:p14="http://schemas.microsoft.com/office/powerpoint/2010/main" val="2011913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当前项目的影响</a:t>
            </a:r>
          </a:p>
          <a:p>
            <a:pPr marL="68580" indent="0">
              <a:buNone/>
            </a:pPr>
            <a:r>
              <a:rPr lang="zh-CN" altLang="en-US" dirty="0" smtClean="0"/>
              <a:t>      因为</a:t>
            </a:r>
            <a:r>
              <a:rPr lang="zh-CN" altLang="en-US" dirty="0"/>
              <a:t>该需求用例是教师用例，并且由教师用户代表提出，更改范围不是很大。所以如果该需求变更通过，可能会给当前项目带来</a:t>
            </a:r>
            <a:r>
              <a:rPr lang="en-US" altLang="zh-CN" dirty="0"/>
              <a:t>2~3</a:t>
            </a:r>
            <a:r>
              <a:rPr lang="zh-CN" altLang="en-US" dirty="0"/>
              <a:t>天的工作量增加，同时导致用例文档中相应用例的删除、修改，导致界面原型中的相关界面删除、修改，导致用户手册中相应操作介绍的删除、修改，导致测试用例文档中相应测试用例的删除、修改。</a:t>
            </a:r>
          </a:p>
          <a:p>
            <a:pPr marL="68580" indent="0">
              <a:buNone/>
            </a:pPr>
            <a:r>
              <a:rPr lang="zh-CN" altLang="en-US" dirty="0" smtClean="0"/>
              <a:t>      并且</a:t>
            </a:r>
            <a:r>
              <a:rPr lang="zh-CN" altLang="en-US" dirty="0"/>
              <a:t>当前时期，项目处于收尾期，临近项目总结答辩，所以在当前时期，要完成该需求变更有一定的难度。</a:t>
            </a:r>
          </a:p>
          <a:p>
            <a:endParaRPr lang="zh-CN" altLang="en-US" dirty="0"/>
          </a:p>
        </p:txBody>
      </p:sp>
    </p:spTree>
    <p:extLst>
      <p:ext uri="{BB962C8B-B14F-4D97-AF65-F5344CB8AC3E}">
        <p14:creationId xmlns:p14="http://schemas.microsoft.com/office/powerpoint/2010/main" val="141562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项目工时的影响</a:t>
            </a:r>
          </a:p>
          <a:p>
            <a:pPr marL="68580" indent="0">
              <a:buNone/>
            </a:pPr>
            <a:r>
              <a:rPr lang="zh-CN" altLang="en-US" dirty="0" smtClean="0"/>
              <a:t>       修改</a:t>
            </a:r>
            <a:r>
              <a:rPr lang="zh-CN" altLang="en-US" dirty="0"/>
              <a:t>相应的文档、界面原型等，可能会对项目工时造成以下影响：</a:t>
            </a:r>
          </a:p>
          <a:p>
            <a:pPr marL="68580" indent="0">
              <a:buNone/>
            </a:pPr>
            <a:r>
              <a:rPr lang="en-US" altLang="zh-CN" dirty="0" smtClean="0"/>
              <a:t>       1</a:t>
            </a:r>
            <a:r>
              <a:rPr lang="en-US" altLang="zh-CN" dirty="0"/>
              <a:t>.</a:t>
            </a:r>
            <a:r>
              <a:rPr lang="zh-CN" altLang="en-US" dirty="0"/>
              <a:t>修改用例文档、修改界面原型：增加</a:t>
            </a:r>
            <a:r>
              <a:rPr lang="en-US" altLang="zh-CN" dirty="0"/>
              <a:t>0.5</a:t>
            </a:r>
            <a:r>
              <a:rPr lang="zh-CN" altLang="en-US" dirty="0"/>
              <a:t>工作日</a:t>
            </a:r>
          </a:p>
          <a:p>
            <a:pPr marL="68580" indent="0">
              <a:buNone/>
            </a:pPr>
            <a:r>
              <a:rPr lang="en-US" altLang="zh-CN" dirty="0" smtClean="0"/>
              <a:t>       2</a:t>
            </a:r>
            <a:r>
              <a:rPr lang="en-US" altLang="zh-CN" dirty="0"/>
              <a:t>.</a:t>
            </a:r>
            <a:r>
              <a:rPr lang="zh-CN" altLang="en-US" dirty="0"/>
              <a:t>修改修改软件需求规格说明书：增加</a:t>
            </a:r>
            <a:r>
              <a:rPr lang="en-US" altLang="zh-CN" dirty="0"/>
              <a:t>1</a:t>
            </a:r>
            <a:r>
              <a:rPr lang="zh-CN" altLang="en-US" dirty="0"/>
              <a:t>工作日</a:t>
            </a:r>
          </a:p>
          <a:p>
            <a:pPr marL="68580" indent="0">
              <a:buNone/>
            </a:pPr>
            <a:r>
              <a:rPr lang="en-US" altLang="zh-CN" dirty="0" smtClean="0"/>
              <a:t>       3</a:t>
            </a:r>
            <a:r>
              <a:rPr lang="en-US" altLang="zh-CN" dirty="0"/>
              <a:t>.</a:t>
            </a:r>
            <a:r>
              <a:rPr lang="zh-CN" altLang="en-US" dirty="0"/>
              <a:t>修改测试用例文档、修改用户手册：增加</a:t>
            </a:r>
            <a:r>
              <a:rPr lang="en-US" altLang="zh-CN" dirty="0"/>
              <a:t>0.5</a:t>
            </a:r>
            <a:r>
              <a:rPr lang="zh-CN" altLang="en-US" dirty="0"/>
              <a:t>工作日</a:t>
            </a:r>
          </a:p>
          <a:p>
            <a:pPr marL="68580" indent="0">
              <a:buNone/>
            </a:pPr>
            <a:r>
              <a:rPr lang="en-US" altLang="zh-CN" dirty="0" smtClean="0"/>
              <a:t>       4</a:t>
            </a:r>
            <a:r>
              <a:rPr lang="en-US" altLang="zh-CN" dirty="0"/>
              <a:t>.</a:t>
            </a:r>
            <a:r>
              <a:rPr lang="zh-CN" altLang="en-US" dirty="0"/>
              <a:t>维护需求变更控制文档：</a:t>
            </a:r>
            <a:r>
              <a:rPr lang="en-US" altLang="zh-CN" dirty="0"/>
              <a:t>0.5</a:t>
            </a:r>
            <a:r>
              <a:rPr lang="zh-CN" altLang="en-US" dirty="0"/>
              <a:t>工作日</a:t>
            </a:r>
          </a:p>
          <a:p>
            <a:pPr marL="68580" indent="0">
              <a:buNone/>
            </a:pPr>
            <a:r>
              <a:rPr lang="zh-CN" altLang="en-US" dirty="0" smtClean="0"/>
              <a:t>       合计</a:t>
            </a:r>
            <a:r>
              <a:rPr lang="zh-CN" altLang="en-US" dirty="0"/>
              <a:t>：增加</a:t>
            </a:r>
            <a:r>
              <a:rPr lang="en-US" altLang="zh-CN" dirty="0"/>
              <a:t>2.5</a:t>
            </a:r>
            <a:r>
              <a:rPr lang="zh-CN" altLang="en-US" dirty="0"/>
              <a:t>工作日</a:t>
            </a:r>
          </a:p>
          <a:p>
            <a:endParaRPr lang="zh-CN" altLang="en-US" dirty="0"/>
          </a:p>
        </p:txBody>
      </p:sp>
    </p:spTree>
    <p:extLst>
      <p:ext uri="{BB962C8B-B14F-4D97-AF65-F5344CB8AC3E}">
        <p14:creationId xmlns:p14="http://schemas.microsoft.com/office/powerpoint/2010/main" val="167816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其他需求的影响</a:t>
            </a:r>
          </a:p>
          <a:p>
            <a:pPr marL="68580" indent="0">
              <a:buNone/>
            </a:pPr>
            <a:r>
              <a:rPr lang="en-US" altLang="zh-CN" dirty="0"/>
              <a:t> </a:t>
            </a:r>
            <a:r>
              <a:rPr lang="en-US" altLang="zh-CN" dirty="0" smtClean="0"/>
              <a:t>    1</a:t>
            </a:r>
            <a:r>
              <a:rPr lang="en-US" altLang="zh-CN" dirty="0"/>
              <a:t>.</a:t>
            </a:r>
            <a:r>
              <a:rPr lang="zh-CN" altLang="en-US" dirty="0"/>
              <a:t>学生查看教师介绍</a:t>
            </a:r>
          </a:p>
          <a:p>
            <a:pPr marL="68580" indent="0">
              <a:buNone/>
            </a:pPr>
            <a:r>
              <a:rPr lang="en-US" altLang="zh-CN" dirty="0" smtClean="0"/>
              <a:t>     2</a:t>
            </a:r>
            <a:r>
              <a:rPr lang="en-US" altLang="zh-CN" dirty="0"/>
              <a:t>.</a:t>
            </a:r>
            <a:r>
              <a:rPr lang="zh-CN" altLang="en-US" dirty="0"/>
              <a:t>管理员管理教师</a:t>
            </a:r>
          </a:p>
          <a:p>
            <a:endParaRPr lang="zh-CN" altLang="en-US" dirty="0"/>
          </a:p>
        </p:txBody>
      </p:sp>
    </p:spTree>
    <p:extLst>
      <p:ext uri="{BB962C8B-B14F-4D97-AF65-F5344CB8AC3E}">
        <p14:creationId xmlns:p14="http://schemas.microsoft.com/office/powerpoint/2010/main" val="572919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en-US" altLang="zh-CN" dirty="0" smtClean="0"/>
              <a:t>CCB</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8316780"/>
              </p:ext>
            </p:extLst>
          </p:nvPr>
        </p:nvGraphicFramePr>
        <p:xfrm>
          <a:off x="827584" y="1484784"/>
          <a:ext cx="7632848" cy="4464497"/>
        </p:xfrm>
        <a:graphic>
          <a:graphicData uri="http://schemas.openxmlformats.org/drawingml/2006/table">
            <a:tbl>
              <a:tblPr>
                <a:tableStyleId>{5C22544A-7EE6-4342-B048-85BDC9FD1C3A}</a:tableStyleId>
              </a:tblPr>
              <a:tblGrid>
                <a:gridCol w="3791796"/>
                <a:gridCol w="3841052"/>
              </a:tblGrid>
              <a:tr h="828367">
                <a:tc gridSpan="2">
                  <a:txBody>
                    <a:bodyPr/>
                    <a:lstStyle/>
                    <a:p>
                      <a:pPr algn="ctr">
                        <a:spcAft>
                          <a:spcPts val="0"/>
                        </a:spcAft>
                      </a:pPr>
                      <a:r>
                        <a:rPr lang="en-US" sz="1800" kern="100" dirty="0">
                          <a:effectLst/>
                        </a:rPr>
                        <a:t>CCB</a:t>
                      </a:r>
                      <a:r>
                        <a:rPr lang="zh-CN" sz="1800" kern="100" dirty="0">
                          <a:effectLst/>
                        </a:rPr>
                        <a:t>委员会主席：余倩</a:t>
                      </a:r>
                      <a:endParaRPr lang="zh-CN" sz="1800" kern="100" dirty="0">
                        <a:effectLst/>
                        <a:latin typeface="Calibri"/>
                        <a:ea typeface="宋体"/>
                        <a:cs typeface="Times New Roman"/>
                      </a:endParaRPr>
                    </a:p>
                  </a:txBody>
                  <a:tcPr marL="68580" marR="68580" marT="0" marB="0"/>
                </a:tc>
                <a:tc hMerge="1">
                  <a:txBody>
                    <a:bodyPr/>
                    <a:lstStyle/>
                    <a:p>
                      <a:endParaRPr lang="zh-CN" altLang="en-US"/>
                    </a:p>
                  </a:txBody>
                  <a:tcPr/>
                </a:tc>
              </a:tr>
              <a:tr h="727226">
                <a:tc>
                  <a:txBody>
                    <a:bodyPr/>
                    <a:lstStyle/>
                    <a:p>
                      <a:pPr algn="ctr">
                        <a:spcAft>
                          <a:spcPts val="0"/>
                        </a:spcAft>
                      </a:pPr>
                      <a:r>
                        <a:rPr lang="zh-CN" sz="1800" kern="100" dirty="0">
                          <a:effectLst/>
                        </a:rPr>
                        <a:t>职位</a:t>
                      </a:r>
                      <a:endParaRPr lang="zh-CN" sz="1800" kern="100" dirty="0">
                        <a:effectLst/>
                        <a:latin typeface="Calibri"/>
                        <a:ea typeface="宋体"/>
                        <a:cs typeface="Times New Roman"/>
                      </a:endParaRPr>
                    </a:p>
                  </a:txBody>
                  <a:tcPr marL="68580" marR="68580" marT="0" marB="0"/>
                </a:tc>
                <a:tc>
                  <a:txBody>
                    <a:bodyPr/>
                    <a:lstStyle/>
                    <a:p>
                      <a:pPr algn="ctr">
                        <a:spcAft>
                          <a:spcPts val="0"/>
                        </a:spcAft>
                      </a:pPr>
                      <a:r>
                        <a:rPr lang="zh-CN" sz="1800" kern="100" dirty="0">
                          <a:effectLst/>
                        </a:rPr>
                        <a:t>姓名</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陈泓见</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徐洁岑</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于欣汝</a:t>
                      </a:r>
                      <a:endParaRPr lang="zh-CN" sz="1800" kern="100" dirty="0">
                        <a:effectLst/>
                        <a:latin typeface="Calibri"/>
                        <a:ea typeface="宋体"/>
                        <a:cs typeface="Times New Roman"/>
                      </a:endParaRPr>
                    </a:p>
                  </a:txBody>
                  <a:tcPr marL="68580" marR="68580" marT="0" marB="0"/>
                </a:tc>
              </a:tr>
              <a:tr h="727226">
                <a:tc>
                  <a:txBody>
                    <a:bodyPr/>
                    <a:lstStyle/>
                    <a:p>
                      <a:pPr algn="just">
                        <a:spcAft>
                          <a:spcPts val="0"/>
                        </a:spcAft>
                      </a:pPr>
                      <a:r>
                        <a:rPr lang="zh-CN" sz="1800" kern="100">
                          <a:effectLst/>
                        </a:rPr>
                        <a:t>需求变更委员会成员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黄枭帅</a:t>
                      </a:r>
                      <a:endParaRPr lang="zh-CN" sz="18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57693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43608" y="692696"/>
            <a:ext cx="7024744" cy="685880"/>
          </a:xfrm>
        </p:spPr>
        <p:txBody>
          <a:bodyPr>
            <a:normAutofit fontScale="90000"/>
          </a:bodyPr>
          <a:lstStyle/>
          <a:p>
            <a:r>
              <a:rPr lang="zh-CN" altLang="en-US" dirty="0" smtClean="0"/>
              <a:t>里程碑相关任务是否按时提交</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2" y="1573262"/>
            <a:ext cx="8187073" cy="48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99" y="2057850"/>
            <a:ext cx="8187073" cy="49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02" y="2564904"/>
            <a:ext cx="817897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83" y="3139133"/>
            <a:ext cx="8187073" cy="43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257" y="3573017"/>
            <a:ext cx="8208912" cy="40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222" y="4048954"/>
            <a:ext cx="8165234" cy="96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18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156</TotalTime>
  <Words>581</Words>
  <Application>Microsoft Office PowerPoint</Application>
  <PresentationFormat>全屏显示(4:3)</PresentationFormat>
  <Paragraphs>71</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奥斯汀</vt:lpstr>
      <vt:lpstr> 需求变更</vt:lpstr>
      <vt:lpstr>目录</vt:lpstr>
      <vt:lpstr>变更内容</vt:lpstr>
      <vt:lpstr>变更信息</vt:lpstr>
      <vt:lpstr>影响分析</vt:lpstr>
      <vt:lpstr>影响分析</vt:lpstr>
      <vt:lpstr>影响分析</vt:lpstr>
      <vt:lpstr>CCB</vt:lpstr>
      <vt:lpstr>里程碑相关任务是否按时提交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小组成员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需求变更</dc:title>
  <dc:creator>admin</dc:creator>
  <cp:lastModifiedBy>admin</cp:lastModifiedBy>
  <cp:revision>28</cp:revision>
  <dcterms:created xsi:type="dcterms:W3CDTF">2018-01-09T12:40:23Z</dcterms:created>
  <dcterms:modified xsi:type="dcterms:W3CDTF">2018-01-11T03:13:43Z</dcterms:modified>
</cp:coreProperties>
</file>