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9" r:id="rId3"/>
    <p:sldId id="260" r:id="rId4"/>
    <p:sldId id="261" r:id="rId5"/>
    <p:sldId id="263" r:id="rId6"/>
    <p:sldId id="285" r:id="rId7"/>
    <p:sldId id="264" r:id="rId8"/>
    <p:sldId id="286" r:id="rId9"/>
    <p:sldId id="265" r:id="rId10"/>
    <p:sldId id="266" r:id="rId11"/>
    <p:sldId id="267" r:id="rId12"/>
    <p:sldId id="287" r:id="rId13"/>
    <p:sldId id="268" r:id="rId14"/>
    <p:sldId id="270" r:id="rId15"/>
    <p:sldId id="288" r:id="rId16"/>
    <p:sldId id="269" r:id="rId17"/>
    <p:sldId id="289" r:id="rId18"/>
    <p:sldId id="290" r:id="rId19"/>
    <p:sldId id="273" r:id="rId20"/>
    <p:sldId id="272" r:id="rId21"/>
    <p:sldId id="291" r:id="rId22"/>
    <p:sldId id="274" r:id="rId23"/>
    <p:sldId id="284" r:id="rId24"/>
    <p:sldId id="275" r:id="rId25"/>
    <p:sldId id="292" r:id="rId26"/>
    <p:sldId id="295" r:id="rId27"/>
    <p:sldId id="294" r:id="rId28"/>
    <p:sldId id="276" r:id="rId29"/>
    <p:sldId id="277" r:id="rId30"/>
    <p:sldId id="278" r:id="rId31"/>
    <p:sldId id="293" r:id="rId32"/>
    <p:sldId id="279" r:id="rId33"/>
    <p:sldId id="280" r:id="rId34"/>
    <p:sldId id="281" r:id="rId35"/>
    <p:sldId id="282" r:id="rId36"/>
    <p:sldId id="258" r:id="rId3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64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9853A-915E-4948-A131-970AEABDCEF7}"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6DF6A-3DDF-44F3-9AB2-25D5E5CC27BF}" type="slidenum">
              <a:rPr lang="zh-CN" altLang="en-US" smtClean="0"/>
              <a:t>‹#›</a:t>
            </a:fld>
            <a:endParaRPr lang="zh-CN" altLang="en-US"/>
          </a:p>
        </p:txBody>
      </p:sp>
    </p:spTree>
    <p:extLst>
      <p:ext uri="{BB962C8B-B14F-4D97-AF65-F5344CB8AC3E}">
        <p14:creationId xmlns:p14="http://schemas.microsoft.com/office/powerpoint/2010/main" val="132124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2F6DF6A-3DDF-44F3-9AB2-25D5E5CC27BF}" type="slidenum">
              <a:rPr lang="zh-CN" altLang="en-US" smtClean="0"/>
              <a:t>1</a:t>
            </a:fld>
            <a:endParaRPr lang="zh-CN" altLang="en-US"/>
          </a:p>
        </p:txBody>
      </p:sp>
    </p:spTree>
    <p:extLst>
      <p:ext uri="{BB962C8B-B14F-4D97-AF65-F5344CB8AC3E}">
        <p14:creationId xmlns:p14="http://schemas.microsoft.com/office/powerpoint/2010/main" val="82060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389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92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29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25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26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52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4921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774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784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32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423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118019A-1CBF-4367-A204-C5C922A58000}" type="datetimeFigureOut">
              <a:rPr lang="zh-CN" altLang="en-US">
                <a:solidFill>
                  <a:prstClr val="black">
                    <a:tint val="75000"/>
                  </a:prstClr>
                </a:solidFill>
              </a:rPr>
              <a:pPr/>
              <a:t>2017/11/12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061C610-F7F2-4D5B-A983-8AA28A7B45E9}"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03734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 y="0"/>
            <a:ext cx="9139126" cy="5715000"/>
          </a:xfrm>
          <a:prstGeom prst="rect">
            <a:avLst/>
          </a:prstGeom>
        </p:spPr>
      </p:pic>
      <p:sp>
        <p:nvSpPr>
          <p:cNvPr id="18" name="标题 1"/>
          <p:cNvSpPr txBox="1">
            <a:spLocks/>
          </p:cNvSpPr>
          <p:nvPr/>
        </p:nvSpPr>
        <p:spPr>
          <a:xfrm>
            <a:off x="4139952" y="1645014"/>
            <a:ext cx="4608512"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需求工程</a:t>
            </a:r>
            <a:r>
              <a:rPr lang="zh-CN" altLang="en-US" sz="4000" b="1" dirty="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项目</a:t>
            </a: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计划</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pic>
        <p:nvPicPr>
          <p:cNvPr id="2050" name="Picture 2" descr="C:\Users\admin\Desktop\G20文档\绘画图\logo透明.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0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040943" cy="369332"/>
          </a:xfrm>
          <a:prstGeom prst="rect">
            <a:avLst/>
          </a:prstGeom>
        </p:spPr>
        <p:txBody>
          <a:bodyPr wrap="none">
            <a:spAutoFit/>
          </a:bodyPr>
          <a:lstStyle/>
          <a:p>
            <a:pPr lvl="1"/>
            <a:r>
              <a:rPr lang="zh-CN" altLang="zh-CN" b="1" dirty="0"/>
              <a:t>项目范围说明</a:t>
            </a:r>
          </a:p>
        </p:txBody>
      </p:sp>
      <p:sp>
        <p:nvSpPr>
          <p:cNvPr id="5" name="矩形 4"/>
          <p:cNvSpPr/>
          <p:nvPr/>
        </p:nvSpPr>
        <p:spPr>
          <a:xfrm>
            <a:off x="611560" y="3001516"/>
            <a:ext cx="7907162" cy="923330"/>
          </a:xfrm>
          <a:prstGeom prst="rect">
            <a:avLst/>
          </a:prstGeom>
        </p:spPr>
        <p:txBody>
          <a:bodyPr wrap="square">
            <a:spAutoFit/>
          </a:bodyPr>
          <a:lstStyle/>
          <a:p>
            <a:r>
              <a:rPr lang="zh-CN" altLang="zh-CN" dirty="0"/>
              <a:t>获取并分析“软件工程系列课程教学辅助网站”的需求，进行需求开发与设计，设计相关需求文档，编辑界面原型，在有时间和能力的情况下，完成网站原型的开发。</a:t>
            </a:r>
            <a:endParaRPr lang="zh-CN" altLang="zh-CN"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9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095172" cy="369332"/>
          </a:xfrm>
          <a:prstGeom prst="rect">
            <a:avLst/>
          </a:prstGeom>
        </p:spPr>
        <p:txBody>
          <a:bodyPr wrap="none">
            <a:spAutoFit/>
          </a:bodyPr>
          <a:lstStyle/>
          <a:p>
            <a:pPr lvl="1"/>
            <a:r>
              <a:rPr lang="en-US" altLang="zh-CN" b="1" dirty="0"/>
              <a:t>WBS</a:t>
            </a:r>
            <a:endParaRPr lang="zh-CN" altLang="zh-CN" b="1" dirty="0"/>
          </a:p>
        </p:txBody>
      </p:sp>
      <p:pic>
        <p:nvPicPr>
          <p:cNvPr id="9"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stretch>
            <a:fillRect/>
          </a:stretch>
        </p:blipFill>
        <p:spPr>
          <a:xfrm>
            <a:off x="316310" y="2353444"/>
            <a:ext cx="3528392" cy="2982228"/>
          </a:xfrm>
          <a:prstGeom prst="rect">
            <a:avLst/>
          </a:prstGeom>
        </p:spPr>
      </p:pic>
      <p:pic>
        <p:nvPicPr>
          <p:cNvPr id="11" name="图片 10"/>
          <p:cNvPicPr/>
          <p:nvPr/>
        </p:nvPicPr>
        <p:blipFill>
          <a:blip r:embed="rId5"/>
          <a:stretch>
            <a:fillRect/>
          </a:stretch>
        </p:blipFill>
        <p:spPr>
          <a:xfrm>
            <a:off x="3999893" y="2592338"/>
            <a:ext cx="4780915" cy="2713990"/>
          </a:xfrm>
          <a:prstGeom prst="rect">
            <a:avLst/>
          </a:prstGeom>
        </p:spPr>
      </p:pic>
    </p:spTree>
    <p:extLst>
      <p:ext uri="{BB962C8B-B14F-4D97-AF65-F5344CB8AC3E}">
        <p14:creationId xmlns:p14="http://schemas.microsoft.com/office/powerpoint/2010/main" val="345009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en-US" b="1" dirty="0"/>
              <a:t>输入输出</a:t>
            </a:r>
            <a:endParaRPr lang="zh-CN" altLang="zh-CN" b="1" dirty="0"/>
          </a:p>
        </p:txBody>
      </p:sp>
      <p:pic>
        <p:nvPicPr>
          <p:cNvPr id="9"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3334875375"/>
              </p:ext>
            </p:extLst>
          </p:nvPr>
        </p:nvGraphicFramePr>
        <p:xfrm>
          <a:off x="395536" y="2227641"/>
          <a:ext cx="8352928" cy="3193480"/>
        </p:xfrm>
        <a:graphic>
          <a:graphicData uri="http://schemas.openxmlformats.org/drawingml/2006/table">
            <a:tbl>
              <a:tblPr firstRow="1" firstCol="1" bandRow="1">
                <a:tableStyleId>{5C22544A-7EE6-4342-B048-85BDC9FD1C3A}</a:tableStyleId>
              </a:tblPr>
              <a:tblGrid>
                <a:gridCol w="1292024"/>
                <a:gridCol w="1292024"/>
                <a:gridCol w="1922960"/>
                <a:gridCol w="1922960"/>
                <a:gridCol w="1922960"/>
              </a:tblGrid>
              <a:tr h="112816">
                <a:tc>
                  <a:txBody>
                    <a:bodyPr/>
                    <a:lstStyle/>
                    <a:p>
                      <a:pPr algn="l">
                        <a:spcAft>
                          <a:spcPts val="0"/>
                        </a:spcAft>
                      </a:pPr>
                      <a:r>
                        <a:rPr lang="zh-CN" sz="400" kern="100" dirty="0">
                          <a:effectLst/>
                        </a:rPr>
                        <a:t>需求开发过程</a:t>
                      </a:r>
                      <a:endParaRPr lang="zh-CN" sz="400" kern="100" dirty="0">
                        <a:effectLst/>
                        <a:latin typeface="等线"/>
                        <a:ea typeface="宋体"/>
                        <a:cs typeface="Times New Roman"/>
                      </a:endParaRPr>
                    </a:p>
                  </a:txBody>
                  <a:tcPr marL="25717" marR="25717" marT="0" marB="0"/>
                </a:tc>
                <a:tc>
                  <a:txBody>
                    <a:bodyPr/>
                    <a:lstStyle/>
                    <a:p>
                      <a:pPr algn="l">
                        <a:spcAft>
                          <a:spcPts val="0"/>
                        </a:spcAft>
                      </a:pPr>
                      <a:r>
                        <a:rPr lang="zh-CN" sz="400" kern="100">
                          <a:effectLst/>
                        </a:rPr>
                        <a:t>名称</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描述</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输入</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输出</a:t>
                      </a:r>
                      <a:endParaRPr lang="zh-CN" sz="400" kern="100">
                        <a:effectLst/>
                        <a:latin typeface="等线"/>
                        <a:ea typeface="宋体"/>
                        <a:cs typeface="Times New Roman"/>
                      </a:endParaRPr>
                    </a:p>
                  </a:txBody>
                  <a:tcPr marL="25717" marR="25717" marT="0" marB="0"/>
                </a:tc>
              </a:tr>
              <a:tr h="112816">
                <a:tc rowSpan="11">
                  <a:txBody>
                    <a:bodyPr/>
                    <a:lstStyle/>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zh-CN" sz="400" kern="100">
                          <a:effectLst/>
                        </a:rPr>
                        <a:t>需求获取</a:t>
                      </a:r>
                    </a:p>
                    <a:p>
                      <a:pPr algn="l">
                        <a:spcAft>
                          <a:spcPts val="0"/>
                        </a:spcAft>
                      </a:pPr>
                      <a:r>
                        <a:rPr lang="en-US" sz="400" kern="100">
                          <a:effectLst/>
                        </a:rPr>
                        <a:t> </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项目视图与范围</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编写项目视图与范围</a:t>
                      </a:r>
                      <a:endParaRPr lang="zh-CN" sz="400" kern="100">
                        <a:effectLst/>
                        <a:latin typeface="等线"/>
                        <a:ea typeface="宋体"/>
                        <a:cs typeface="Times New Roman"/>
                      </a:endParaRPr>
                    </a:p>
                  </a:txBody>
                  <a:tcPr marL="25717" marR="25717" marT="0" marB="0" anchor="ctr"/>
                </a:tc>
                <a:tc rowSpan="11">
                  <a:txBody>
                    <a:bodyPr/>
                    <a:lstStyle/>
                    <a:p>
                      <a:pPr algn="l">
                        <a:spcAft>
                          <a:spcPts val="0"/>
                        </a:spcAft>
                      </a:pPr>
                      <a:r>
                        <a:rPr lang="zh-CN" sz="400" kern="100">
                          <a:effectLst/>
                        </a:rPr>
                        <a:t>《项目任务书》</a:t>
                      </a:r>
                    </a:p>
                    <a:p>
                      <a:pPr algn="l">
                        <a:spcAft>
                          <a:spcPts val="0"/>
                        </a:spcAft>
                      </a:pPr>
                      <a:r>
                        <a:rPr lang="en-US" sz="400" kern="100">
                          <a:effectLst/>
                        </a:rPr>
                        <a:t> </a:t>
                      </a:r>
                      <a:endParaRPr lang="zh-CN" sz="400" kern="100">
                        <a:effectLst/>
                        <a:latin typeface="等线"/>
                        <a:ea typeface="宋体"/>
                        <a:cs typeface="Times New Roman"/>
                      </a:endParaRPr>
                    </a:p>
                  </a:txBody>
                  <a:tcPr marL="25717" marR="25717" marT="0" marB="0" anchor="ctr"/>
                </a:tc>
                <a:tc rowSpan="11">
                  <a:txBody>
                    <a:bodyPr/>
                    <a:lstStyle/>
                    <a:p>
                      <a:pPr algn="l">
                        <a:spcAft>
                          <a:spcPts val="0"/>
                        </a:spcAft>
                      </a:pPr>
                      <a:r>
                        <a:rPr lang="en-US" sz="400" kern="100">
                          <a:effectLst/>
                        </a:rPr>
                        <a:t> </a:t>
                      </a:r>
                      <a:endParaRPr lang="zh-CN" sz="400" kern="100">
                        <a:effectLst/>
                      </a:endParaRPr>
                    </a:p>
                    <a:p>
                      <a:pPr algn="l">
                        <a:spcAft>
                          <a:spcPts val="0"/>
                        </a:spcAft>
                      </a:pPr>
                      <a:r>
                        <a:rPr lang="zh-CN" sz="400" kern="100">
                          <a:effectLst/>
                        </a:rPr>
                        <a:t>《项目视图与范围描述》</a:t>
                      </a:r>
                    </a:p>
                    <a:p>
                      <a:pPr algn="l">
                        <a:spcAft>
                          <a:spcPts val="0"/>
                        </a:spcAft>
                      </a:pPr>
                      <a:r>
                        <a:rPr lang="zh-CN" sz="400" kern="100">
                          <a:effectLst/>
                        </a:rPr>
                        <a:t>《初步使用实例文档》</a:t>
                      </a:r>
                    </a:p>
                    <a:p>
                      <a:pPr algn="l">
                        <a:spcAft>
                          <a:spcPts val="0"/>
                        </a:spcAft>
                      </a:pPr>
                      <a:r>
                        <a:rPr lang="zh-CN" sz="400" kern="100">
                          <a:effectLst/>
                        </a:rPr>
                        <a:t>《原始规格说明 》</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a:txBody>
                    <a:bodyPr/>
                    <a:lstStyle/>
                    <a:p>
                      <a:pPr algn="l">
                        <a:spcAft>
                          <a:spcPts val="0"/>
                        </a:spcAft>
                      </a:pPr>
                      <a:r>
                        <a:rPr lang="zh-CN" sz="400" kern="100">
                          <a:effectLst/>
                        </a:rPr>
                        <a:t>需求开发过程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确定需求开发过程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用户群</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用户群分类</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产品代表</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选择产品代表</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核心队伍</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建立核心队伍</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使用实例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确定使用实例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69224">
                <a:tc vMerge="1">
                  <a:txBody>
                    <a:bodyPr/>
                    <a:lstStyle/>
                    <a:p>
                      <a:endParaRPr lang="zh-CN" altLang="en-US"/>
                    </a:p>
                  </a:txBody>
                  <a:tcPr/>
                </a:tc>
                <a:tc>
                  <a:txBody>
                    <a:bodyPr/>
                    <a:lstStyle/>
                    <a:p>
                      <a:pPr algn="l">
                        <a:spcAft>
                          <a:spcPts val="0"/>
                        </a:spcAft>
                      </a:pPr>
                      <a:r>
                        <a:rPr lang="zh-CN" sz="400" kern="100">
                          <a:effectLst/>
                        </a:rPr>
                        <a:t>应用程序开发联系会议</a:t>
                      </a:r>
                      <a:r>
                        <a:rPr lang="en-US" sz="400" kern="100">
                          <a:effectLst/>
                        </a:rPr>
                        <a:t>(JAD</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召开应用程序开发联系会议</a:t>
                      </a:r>
                      <a:r>
                        <a:rPr lang="en-US" sz="400" kern="100">
                          <a:effectLst/>
                        </a:rPr>
                        <a:t>(JAD)</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vMerge="1">
                  <a:txBody>
                    <a:bodyPr/>
                    <a:lstStyle/>
                    <a:p>
                      <a:endParaRPr lang="zh-CN" altLang="en-US"/>
                    </a:p>
                  </a:txBody>
                  <a:tcPr/>
                </a:tc>
                <a:tc>
                  <a:txBody>
                    <a:bodyPr/>
                    <a:lstStyle/>
                    <a:p>
                      <a:pPr algn="l">
                        <a:spcAft>
                          <a:spcPts val="0"/>
                        </a:spcAft>
                      </a:pPr>
                      <a:r>
                        <a:rPr lang="zh-CN" sz="400" kern="100">
                          <a:effectLst/>
                        </a:rPr>
                        <a:t>用户工作流程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分析用户工作流程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质量属性</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确定质量属性</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问题报告</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检查问题报告</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需求重用</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需求重用</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rowSpan="7">
                  <a:txBody>
                    <a:bodyPr/>
                    <a:lstStyle/>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zh-CN" sz="400" kern="100">
                          <a:effectLst/>
                        </a:rPr>
                        <a:t>需求分析</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关联图</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绘制关联图</a:t>
                      </a:r>
                      <a:endParaRPr lang="zh-CN" sz="400" kern="100">
                        <a:effectLst/>
                        <a:latin typeface="等线"/>
                        <a:ea typeface="宋体"/>
                        <a:cs typeface="Times New Roman"/>
                      </a:endParaRPr>
                    </a:p>
                  </a:txBody>
                  <a:tcPr marL="25717" marR="25717" marT="0" marB="0" anchor="ctr"/>
                </a:tc>
                <a:tc rowSpan="7">
                  <a:txBody>
                    <a:bodyPr/>
                    <a:lstStyle/>
                    <a:p>
                      <a:pPr algn="l">
                        <a:spcAft>
                          <a:spcPts val="0"/>
                        </a:spcAft>
                      </a:pPr>
                      <a:r>
                        <a:rPr lang="zh-CN" sz="400" kern="100">
                          <a:effectLst/>
                        </a:rPr>
                        <a:t>《项目视图与范围描述》</a:t>
                      </a:r>
                    </a:p>
                    <a:p>
                      <a:pPr algn="l">
                        <a:spcAft>
                          <a:spcPts val="0"/>
                        </a:spcAft>
                      </a:pPr>
                      <a:r>
                        <a:rPr lang="zh-CN" sz="400" kern="100">
                          <a:effectLst/>
                        </a:rPr>
                        <a:t>《初步使用实例文档》</a:t>
                      </a:r>
                    </a:p>
                    <a:p>
                      <a:pPr algn="l">
                        <a:spcAft>
                          <a:spcPts val="0"/>
                        </a:spcAft>
                      </a:pPr>
                      <a:r>
                        <a:rPr lang="zh-CN" sz="400" kern="100">
                          <a:effectLst/>
                        </a:rPr>
                        <a:t>《原始规格说明》</a:t>
                      </a:r>
                      <a:endParaRPr lang="zh-CN" sz="400" kern="100">
                        <a:effectLst/>
                        <a:latin typeface="等线"/>
                        <a:ea typeface="宋体"/>
                        <a:cs typeface="Times New Roman"/>
                      </a:endParaRPr>
                    </a:p>
                  </a:txBody>
                  <a:tcPr marL="25717" marR="25717" marT="0" marB="0" anchor="ctr"/>
                </a:tc>
                <a:tc rowSpan="7">
                  <a:txBody>
                    <a:bodyPr/>
                    <a:lstStyle/>
                    <a:p>
                      <a:pPr algn="l">
                        <a:spcAft>
                          <a:spcPts val="0"/>
                        </a:spcAft>
                      </a:pPr>
                      <a:r>
                        <a:rPr lang="zh-CN" sz="400" kern="100">
                          <a:effectLst/>
                        </a:rPr>
                        <a:t>关联图</a:t>
                      </a:r>
                    </a:p>
                    <a:p>
                      <a:pPr algn="l">
                        <a:spcAft>
                          <a:spcPts val="0"/>
                        </a:spcAft>
                      </a:pPr>
                      <a:r>
                        <a:rPr lang="zh-CN" sz="400" kern="100">
                          <a:effectLst/>
                        </a:rPr>
                        <a:t>开发原型</a:t>
                      </a:r>
                    </a:p>
                    <a:p>
                      <a:pPr algn="l">
                        <a:spcAft>
                          <a:spcPts val="0"/>
                        </a:spcAft>
                      </a:pPr>
                      <a:r>
                        <a:rPr lang="zh-CN" sz="400" kern="100">
                          <a:effectLst/>
                        </a:rPr>
                        <a:t>数据字典</a:t>
                      </a:r>
                    </a:p>
                    <a:p>
                      <a:pPr algn="l">
                        <a:spcAft>
                          <a:spcPts val="0"/>
                        </a:spcAft>
                      </a:pPr>
                      <a:r>
                        <a:rPr lang="zh-CN" sz="400" kern="100">
                          <a:effectLst/>
                        </a:rPr>
                        <a:t>《可行性分析报告》</a:t>
                      </a:r>
                    </a:p>
                    <a:p>
                      <a:pPr algn="l">
                        <a:spcAft>
                          <a:spcPts val="0"/>
                        </a:spcAft>
                      </a:pPr>
                      <a:r>
                        <a:rPr lang="zh-CN" sz="400" kern="100">
                          <a:effectLst/>
                        </a:rPr>
                        <a:t>《项目章程》</a:t>
                      </a:r>
                    </a:p>
                    <a:p>
                      <a:pPr algn="l">
                        <a:spcAft>
                          <a:spcPts val="0"/>
                        </a:spcAft>
                      </a:pPr>
                      <a:r>
                        <a:rPr lang="zh-CN" sz="400" kern="100">
                          <a:effectLst/>
                        </a:rPr>
                        <a:t>《需求工程计划</a:t>
                      </a:r>
                      <a:r>
                        <a:rPr lang="en-US" sz="400" kern="100">
                          <a:effectLst/>
                        </a:rPr>
                        <a:t>-</a:t>
                      </a:r>
                      <a:r>
                        <a:rPr lang="zh-CN" sz="400" kern="100">
                          <a:effectLst/>
                        </a:rPr>
                        <a:t>初步》</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a:txBody>
                    <a:bodyPr/>
                    <a:lstStyle/>
                    <a:p>
                      <a:pPr algn="l">
                        <a:spcAft>
                          <a:spcPts val="0"/>
                        </a:spcAft>
                      </a:pPr>
                      <a:r>
                        <a:rPr lang="zh-CN" sz="400" kern="100">
                          <a:effectLst/>
                        </a:rPr>
                        <a:t>开发原型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创建开发原型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可行性</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分析可行性</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需求优先级</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确定需求优先级</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vMerge="1">
                  <a:txBody>
                    <a:bodyPr/>
                    <a:lstStyle/>
                    <a:p>
                      <a:endParaRPr lang="zh-CN" altLang="en-US"/>
                    </a:p>
                  </a:txBody>
                  <a:tcPr/>
                </a:tc>
                <a:tc>
                  <a:txBody>
                    <a:bodyPr/>
                    <a:lstStyle/>
                    <a:p>
                      <a:pPr algn="l">
                        <a:spcAft>
                          <a:spcPts val="0"/>
                        </a:spcAft>
                      </a:pPr>
                      <a:r>
                        <a:rPr lang="zh-CN" sz="400" kern="100">
                          <a:effectLst/>
                        </a:rPr>
                        <a:t>需求建立模型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为需求建立模型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vMerge="1">
                  <a:txBody>
                    <a:bodyPr/>
                    <a:lstStyle/>
                    <a:p>
                      <a:endParaRPr lang="zh-CN" altLang="en-US"/>
                    </a:p>
                  </a:txBody>
                  <a:tcPr/>
                </a:tc>
                <a:tc>
                  <a:txBody>
                    <a:bodyPr/>
                    <a:lstStyle/>
                    <a:p>
                      <a:pPr algn="l">
                        <a:spcAft>
                          <a:spcPts val="0"/>
                        </a:spcAft>
                      </a:pPr>
                      <a:r>
                        <a:rPr lang="zh-CN" sz="400" kern="100">
                          <a:effectLst/>
                        </a:rPr>
                        <a:t>数据字典</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编写数据字典</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vMerge="1">
                  <a:txBody>
                    <a:bodyPr/>
                    <a:lstStyle/>
                    <a:p>
                      <a:endParaRPr lang="zh-CN" altLang="en-US"/>
                    </a:p>
                  </a:txBody>
                  <a:tcPr/>
                </a:tc>
                <a:tc>
                  <a:txBody>
                    <a:bodyPr/>
                    <a:lstStyle/>
                    <a:p>
                      <a:pPr algn="l">
                        <a:spcAft>
                          <a:spcPts val="0"/>
                        </a:spcAft>
                      </a:pPr>
                      <a:r>
                        <a:rPr lang="zh-CN" sz="400" kern="100">
                          <a:effectLst/>
                        </a:rPr>
                        <a:t>质量功能调配</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应用质量功能调配</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rowSpan="4">
                  <a:txBody>
                    <a:bodyPr/>
                    <a:lstStyle/>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zh-CN" sz="400" kern="100">
                          <a:effectLst/>
                        </a:rPr>
                        <a:t>需求规格说明</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软件需求规格说明模板</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采用软件需求规格说明模板</a:t>
                      </a:r>
                      <a:endParaRPr lang="zh-CN" sz="400" kern="100">
                        <a:effectLst/>
                        <a:latin typeface="等线"/>
                        <a:ea typeface="宋体"/>
                        <a:cs typeface="Times New Roman"/>
                      </a:endParaRPr>
                    </a:p>
                  </a:txBody>
                  <a:tcPr marL="25717" marR="25717" marT="0" marB="0" anchor="ctr"/>
                </a:tc>
                <a:tc rowSpan="4">
                  <a:txBody>
                    <a:bodyPr/>
                    <a:lstStyle/>
                    <a:p>
                      <a:pPr algn="l">
                        <a:spcAft>
                          <a:spcPts val="0"/>
                        </a:spcAft>
                      </a:pPr>
                      <a:r>
                        <a:rPr lang="zh-CN" sz="400" kern="100" dirty="0">
                          <a:effectLst/>
                        </a:rPr>
                        <a:t>《可行性分析报告》</a:t>
                      </a:r>
                    </a:p>
                    <a:p>
                      <a:pPr algn="l">
                        <a:spcAft>
                          <a:spcPts val="0"/>
                        </a:spcAft>
                      </a:pPr>
                      <a:r>
                        <a:rPr lang="zh-CN" sz="400" kern="100" dirty="0">
                          <a:effectLst/>
                        </a:rPr>
                        <a:t>《项目章程》</a:t>
                      </a:r>
                    </a:p>
                    <a:p>
                      <a:pPr algn="l">
                        <a:spcAft>
                          <a:spcPts val="0"/>
                        </a:spcAft>
                      </a:pPr>
                      <a:r>
                        <a:rPr lang="zh-CN" sz="400" kern="100" dirty="0">
                          <a:effectLst/>
                        </a:rPr>
                        <a:t>《需求工程计划</a:t>
                      </a:r>
                      <a:r>
                        <a:rPr lang="en-US" sz="400" kern="100" dirty="0">
                          <a:effectLst/>
                        </a:rPr>
                        <a:t>-</a:t>
                      </a:r>
                      <a:r>
                        <a:rPr lang="zh-CN" sz="400" kern="100" dirty="0">
                          <a:effectLst/>
                        </a:rPr>
                        <a:t>初步》</a:t>
                      </a:r>
                      <a:endParaRPr lang="zh-CN" sz="400" kern="100" dirty="0">
                        <a:effectLst/>
                        <a:latin typeface="等线"/>
                        <a:ea typeface="宋体"/>
                        <a:cs typeface="Times New Roman"/>
                      </a:endParaRPr>
                    </a:p>
                  </a:txBody>
                  <a:tcPr marL="25717" marR="25717" marT="0" marB="0" anchor="ctr"/>
                </a:tc>
                <a:tc rowSpan="4">
                  <a:txBody>
                    <a:bodyPr/>
                    <a:lstStyle/>
                    <a:p>
                      <a:pPr algn="l">
                        <a:spcAft>
                          <a:spcPts val="0"/>
                        </a:spcAft>
                      </a:pPr>
                      <a:r>
                        <a:rPr lang="zh-CN" sz="400" kern="100">
                          <a:effectLst/>
                        </a:rPr>
                        <a:t>《软件需求规格说明书》</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a:txBody>
                    <a:bodyPr/>
                    <a:lstStyle/>
                    <a:p>
                      <a:pPr algn="l">
                        <a:spcAft>
                          <a:spcPts val="0"/>
                        </a:spcAft>
                      </a:pPr>
                      <a:r>
                        <a:rPr lang="zh-CN" sz="400" kern="100">
                          <a:effectLst/>
                        </a:rPr>
                        <a:t>需求来源</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指明需求来源</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vMerge="1">
                  <a:txBody>
                    <a:bodyPr/>
                    <a:lstStyle/>
                    <a:p>
                      <a:endParaRPr lang="zh-CN" altLang="en-US"/>
                    </a:p>
                  </a:txBody>
                  <a:tcPr/>
                </a:tc>
                <a:tc>
                  <a:txBody>
                    <a:bodyPr/>
                    <a:lstStyle/>
                    <a:p>
                      <a:pPr algn="l">
                        <a:spcAft>
                          <a:spcPts val="0"/>
                        </a:spcAft>
                      </a:pPr>
                      <a:r>
                        <a:rPr lang="zh-CN" sz="400" kern="100">
                          <a:effectLst/>
                        </a:rPr>
                        <a:t>需求注标</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为每一项需求注上标号</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112816">
                <a:tc vMerge="1">
                  <a:txBody>
                    <a:bodyPr/>
                    <a:lstStyle/>
                    <a:p>
                      <a:endParaRPr lang="zh-CN" altLang="en-US"/>
                    </a:p>
                  </a:txBody>
                  <a:tcPr/>
                </a:tc>
                <a:tc>
                  <a:txBody>
                    <a:bodyPr/>
                    <a:lstStyle/>
                    <a:p>
                      <a:pPr algn="l">
                        <a:spcAft>
                          <a:spcPts val="0"/>
                        </a:spcAft>
                      </a:pPr>
                      <a:r>
                        <a:rPr lang="zh-CN" sz="400" kern="100">
                          <a:effectLst/>
                        </a:rPr>
                        <a:t>需求跟踪能力矩阵</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记录需求跟踪能力矩阵</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vMerge="1">
                  <a:txBody>
                    <a:bodyPr/>
                    <a:lstStyle/>
                    <a:p>
                      <a:endParaRPr lang="zh-CN" altLang="en-US"/>
                    </a:p>
                  </a:txBody>
                  <a:tcPr/>
                </a:tc>
              </a:tr>
              <a:tr h="58793">
                <a:tc rowSpan="4">
                  <a:txBody>
                    <a:bodyPr/>
                    <a:lstStyle/>
                    <a:p>
                      <a:pPr algn="l">
                        <a:spcAft>
                          <a:spcPts val="0"/>
                        </a:spcAft>
                      </a:pPr>
                      <a:r>
                        <a:rPr lang="en-US" sz="400" kern="100">
                          <a:effectLst/>
                        </a:rPr>
                        <a:t> </a:t>
                      </a:r>
                      <a:endParaRPr lang="zh-CN" sz="400" kern="100">
                        <a:effectLst/>
                      </a:endParaRPr>
                    </a:p>
                    <a:p>
                      <a:pPr algn="l">
                        <a:spcAft>
                          <a:spcPts val="0"/>
                        </a:spcAft>
                      </a:pPr>
                      <a:r>
                        <a:rPr lang="zh-CN" sz="400" kern="100">
                          <a:effectLst/>
                        </a:rPr>
                        <a:t>需求规格审核</a:t>
                      </a:r>
                      <a:endParaRPr lang="zh-CN" sz="400" kern="100">
                        <a:effectLst/>
                        <a:latin typeface="等线"/>
                        <a:ea typeface="宋体"/>
                        <a:cs typeface="Times New Roman"/>
                      </a:endParaRPr>
                    </a:p>
                  </a:txBody>
                  <a:tcPr marL="25717" marR="25717" marT="0" marB="0"/>
                </a:tc>
                <a:tc>
                  <a:txBody>
                    <a:bodyPr/>
                    <a:lstStyle/>
                    <a:p>
                      <a:pPr algn="l">
                        <a:spcAft>
                          <a:spcPts val="0"/>
                        </a:spcAft>
                      </a:pPr>
                      <a:r>
                        <a:rPr lang="zh-CN" sz="400" kern="100">
                          <a:effectLst/>
                        </a:rPr>
                        <a:t>需求文档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审查需求文档</a:t>
                      </a:r>
                      <a:endParaRPr lang="zh-CN" sz="400" kern="100">
                        <a:effectLst/>
                        <a:latin typeface="等线"/>
                        <a:ea typeface="宋体"/>
                        <a:cs typeface="Times New Roman"/>
                      </a:endParaRPr>
                    </a:p>
                  </a:txBody>
                  <a:tcPr marL="25717" marR="25717" marT="0" marB="0" anchor="ctr"/>
                </a:tc>
                <a:tc rowSpan="4">
                  <a:txBody>
                    <a:bodyPr/>
                    <a:lstStyle/>
                    <a:p>
                      <a:pPr algn="l">
                        <a:spcAft>
                          <a:spcPts val="0"/>
                        </a:spcAft>
                      </a:pPr>
                      <a:r>
                        <a:rPr lang="zh-CN" sz="400" kern="100">
                          <a:effectLst/>
                        </a:rPr>
                        <a:t>《软件需求规格说明书》</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需求文档</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a:txBody>
                    <a:bodyPr/>
                    <a:lstStyle/>
                    <a:p>
                      <a:pPr algn="l">
                        <a:spcAft>
                          <a:spcPts val="0"/>
                        </a:spcAft>
                      </a:pPr>
                      <a:r>
                        <a:rPr lang="zh-CN" sz="400" kern="100">
                          <a:effectLst/>
                        </a:rPr>
                        <a:t>测试用例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编写测试用例</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a:txBody>
                    <a:bodyPr/>
                    <a:lstStyle/>
                    <a:p>
                      <a:pPr algn="l">
                        <a:spcAft>
                          <a:spcPts val="0"/>
                        </a:spcAft>
                      </a:pPr>
                      <a:r>
                        <a:rPr lang="zh-CN" sz="400" kern="100">
                          <a:effectLst/>
                        </a:rPr>
                        <a:t>测试用例</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a:txBody>
                    <a:bodyPr/>
                    <a:lstStyle/>
                    <a:p>
                      <a:pPr algn="l">
                        <a:spcAft>
                          <a:spcPts val="0"/>
                        </a:spcAft>
                      </a:pPr>
                      <a:r>
                        <a:rPr lang="zh-CN" sz="400" kern="100">
                          <a:effectLst/>
                        </a:rPr>
                        <a:t>用户手册</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编写用户手册</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a:txBody>
                    <a:bodyPr/>
                    <a:lstStyle/>
                    <a:p>
                      <a:pPr algn="l">
                        <a:spcAft>
                          <a:spcPts val="0"/>
                        </a:spcAft>
                      </a:pPr>
                      <a:r>
                        <a:rPr lang="zh-CN" sz="400" kern="100">
                          <a:effectLst/>
                        </a:rPr>
                        <a:t>用户手册</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a:txBody>
                    <a:bodyPr/>
                    <a:lstStyle/>
                    <a:p>
                      <a:pPr algn="l">
                        <a:spcAft>
                          <a:spcPts val="0"/>
                        </a:spcAft>
                      </a:pPr>
                      <a:r>
                        <a:rPr lang="zh-CN" sz="400" kern="100">
                          <a:effectLst/>
                        </a:rPr>
                        <a:t>合格的标准</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确定合格的标准</a:t>
                      </a:r>
                      <a:endParaRPr lang="zh-CN" sz="400" kern="100">
                        <a:effectLst/>
                        <a:latin typeface="等线"/>
                        <a:ea typeface="宋体"/>
                        <a:cs typeface="Times New Roman"/>
                      </a:endParaRPr>
                    </a:p>
                  </a:txBody>
                  <a:tcPr marL="25717" marR="25717" marT="0" marB="0" anchor="ctr"/>
                </a:tc>
                <a:tc vMerge="1">
                  <a:txBody>
                    <a:bodyPr/>
                    <a:lstStyle/>
                    <a:p>
                      <a:endParaRPr lang="zh-CN" altLang="en-US"/>
                    </a:p>
                  </a:txBody>
                  <a:tcPr/>
                </a:tc>
                <a:tc>
                  <a:txBody>
                    <a:bodyPr/>
                    <a:lstStyle/>
                    <a:p>
                      <a:pPr algn="l">
                        <a:spcAft>
                          <a:spcPts val="0"/>
                        </a:spcAft>
                      </a:pPr>
                      <a:r>
                        <a:rPr lang="zh-CN" sz="400" kern="100">
                          <a:effectLst/>
                        </a:rPr>
                        <a:t>合格的标准</a:t>
                      </a:r>
                      <a:endParaRPr lang="zh-CN" sz="400" kern="100">
                        <a:effectLst/>
                        <a:latin typeface="等线"/>
                        <a:ea typeface="宋体"/>
                        <a:cs typeface="Times New Roman"/>
                      </a:endParaRPr>
                    </a:p>
                  </a:txBody>
                  <a:tcPr marL="25717" marR="25717" marT="0" marB="0" anchor="ctr"/>
                </a:tc>
              </a:tr>
              <a:tr h="58793">
                <a:tc rowSpan="10">
                  <a:txBody>
                    <a:bodyPr/>
                    <a:lstStyle/>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en-US" sz="400" kern="100">
                          <a:effectLst/>
                        </a:rPr>
                        <a:t> </a:t>
                      </a:r>
                      <a:endParaRPr lang="zh-CN" sz="400" kern="100">
                        <a:effectLst/>
                      </a:endParaRPr>
                    </a:p>
                    <a:p>
                      <a:pPr algn="l">
                        <a:spcAft>
                          <a:spcPts val="0"/>
                        </a:spcAft>
                      </a:pPr>
                      <a:r>
                        <a:rPr lang="zh-CN" sz="400" kern="100">
                          <a:effectLst/>
                        </a:rPr>
                        <a:t>需求管理过程</a:t>
                      </a:r>
                      <a:endParaRPr lang="zh-CN" sz="400" kern="100">
                        <a:effectLst/>
                        <a:latin typeface="等线"/>
                        <a:ea typeface="宋体"/>
                        <a:cs typeface="Times New Roman"/>
                      </a:endParaRPr>
                    </a:p>
                  </a:txBody>
                  <a:tcPr marL="25717" marR="25717" marT="0" marB="0" anchor="ctr"/>
                </a:tc>
                <a:tc rowSpan="3">
                  <a:txBody>
                    <a:bodyPr/>
                    <a:lstStyle/>
                    <a:p>
                      <a:pPr algn="l">
                        <a:spcAft>
                          <a:spcPts val="0"/>
                        </a:spcAft>
                      </a:pPr>
                      <a:r>
                        <a:rPr lang="zh-CN" sz="400" kern="100">
                          <a:effectLst/>
                        </a:rPr>
                        <a:t>变更控制</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确定变更控制过程</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建立变更控制委员会</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进行变更控制委员会</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a:txBody>
                    <a:bodyPr/>
                    <a:lstStyle/>
                    <a:p>
                      <a:pPr algn="l">
                        <a:spcAft>
                          <a:spcPts val="0"/>
                        </a:spcAft>
                      </a:pPr>
                      <a:r>
                        <a:rPr lang="zh-CN" sz="400" kern="100">
                          <a:effectLst/>
                        </a:rPr>
                        <a:t>需求变更评估</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进行变更影响分析</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变更控制过程文档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变更影响分析</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rowSpan="5">
                  <a:txBody>
                    <a:bodyPr/>
                    <a:lstStyle/>
                    <a:p>
                      <a:pPr algn="l">
                        <a:spcAft>
                          <a:spcPts val="0"/>
                        </a:spcAft>
                      </a:pPr>
                      <a:r>
                        <a:rPr lang="zh-CN" sz="400" kern="100">
                          <a:effectLst/>
                        </a:rPr>
                        <a:t>变更跟踪</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跟踪每一项变更</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变更影响分析</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跟踪变更</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编写需求文档的基准版本和控制版本</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需求文档的基准版本</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需求文档的基准版本和控制版本</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维护变更历史记录</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需求文档的基准版本和控制版本</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变更历史记录</a:t>
                      </a:r>
                      <a:endParaRPr lang="zh-CN" sz="400" kern="100">
                        <a:effectLst/>
                        <a:latin typeface="等线"/>
                        <a:ea typeface="宋体"/>
                        <a:cs typeface="Times New Roman"/>
                      </a:endParaRPr>
                    </a:p>
                  </a:txBody>
                  <a:tcPr marL="25717" marR="25717" marT="0" marB="0" anchor="ctr"/>
                </a:tc>
              </a:tr>
              <a:tr h="58793">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跟踪需求状态</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变更历史记录</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需求状态跟踪文档</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400" kern="100">
                          <a:effectLst/>
                        </a:rPr>
                        <a:t>衡量需求稳定性</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需求状态跟踪文档</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需求稳定性衡量文档</a:t>
                      </a:r>
                      <a:endParaRPr lang="zh-CN" sz="400" kern="100">
                        <a:effectLst/>
                        <a:latin typeface="等线"/>
                        <a:ea typeface="宋体"/>
                        <a:cs typeface="Times New Roman"/>
                      </a:endParaRPr>
                    </a:p>
                  </a:txBody>
                  <a:tcPr marL="25717" marR="25717" marT="0" marB="0" anchor="ctr"/>
                </a:tc>
              </a:tr>
              <a:tr h="112816">
                <a:tc vMerge="1">
                  <a:txBody>
                    <a:bodyPr/>
                    <a:lstStyle/>
                    <a:p>
                      <a:endParaRPr lang="zh-CN" altLang="en-US"/>
                    </a:p>
                  </a:txBody>
                  <a:tcPr/>
                </a:tc>
                <a:tc>
                  <a:txBody>
                    <a:bodyPr/>
                    <a:lstStyle/>
                    <a:p>
                      <a:pPr algn="l">
                        <a:spcAft>
                          <a:spcPts val="0"/>
                        </a:spcAft>
                      </a:pPr>
                      <a:r>
                        <a:rPr lang="zh-CN" sz="400" kern="100">
                          <a:effectLst/>
                        </a:rPr>
                        <a:t>需求管理工具</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使用需求管理工具</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zh-CN" sz="400" kern="100">
                          <a:effectLst/>
                        </a:rPr>
                        <a:t>需求管理工具</a:t>
                      </a:r>
                      <a:endParaRPr lang="zh-CN" sz="400" kern="100">
                        <a:effectLst/>
                        <a:latin typeface="等线"/>
                        <a:ea typeface="宋体"/>
                        <a:cs typeface="Times New Roman"/>
                      </a:endParaRPr>
                    </a:p>
                  </a:txBody>
                  <a:tcPr marL="25717" marR="25717" marT="0" marB="0" anchor="ctr"/>
                </a:tc>
                <a:tc>
                  <a:txBody>
                    <a:bodyPr/>
                    <a:lstStyle/>
                    <a:p>
                      <a:pPr algn="l">
                        <a:spcAft>
                          <a:spcPts val="0"/>
                        </a:spcAft>
                      </a:pPr>
                      <a:r>
                        <a:rPr lang="en-US" sz="400" kern="100" dirty="0">
                          <a:effectLst/>
                        </a:rPr>
                        <a:t> </a:t>
                      </a:r>
                      <a:endParaRPr lang="zh-CN" sz="400" kern="100" dirty="0">
                        <a:effectLst/>
                        <a:latin typeface="等线"/>
                        <a:ea typeface="宋体"/>
                        <a:cs typeface="Times New Roman"/>
                      </a:endParaRPr>
                    </a:p>
                  </a:txBody>
                  <a:tcPr marL="25717" marR="25717" marT="0" marB="0" anchor="ctr"/>
                </a:tc>
              </a:tr>
            </a:tbl>
          </a:graphicData>
        </a:graphic>
      </p:graphicFrame>
      <p:sp>
        <p:nvSpPr>
          <p:cNvPr id="5" name="Rectangle 1"/>
          <p:cNvSpPr>
            <a:spLocks noChangeArrowheads="1"/>
          </p:cNvSpPr>
          <p:nvPr/>
        </p:nvSpPr>
        <p:spPr bwMode="auto">
          <a:xfrm>
            <a:off x="3462338" y="1333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4206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范围管理计划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2273379" cy="369332"/>
          </a:xfrm>
          <a:prstGeom prst="rect">
            <a:avLst/>
          </a:prstGeom>
        </p:spPr>
        <p:txBody>
          <a:bodyPr wrap="none">
            <a:spAutoFit/>
          </a:bodyPr>
          <a:lstStyle/>
          <a:p>
            <a:pPr lvl="1"/>
            <a:r>
              <a:rPr lang="zh-CN" altLang="zh-CN" b="1" dirty="0"/>
              <a:t>主要可交付成果</a:t>
            </a:r>
          </a:p>
        </p:txBody>
      </p:sp>
      <p:sp>
        <p:nvSpPr>
          <p:cNvPr id="5" name="矩形 4"/>
          <p:cNvSpPr/>
          <p:nvPr/>
        </p:nvSpPr>
        <p:spPr>
          <a:xfrm>
            <a:off x="1475656" y="3136240"/>
            <a:ext cx="7907162" cy="369332"/>
          </a:xfrm>
          <a:prstGeom prst="rect">
            <a:avLst/>
          </a:prstGeom>
        </p:spPr>
        <p:txBody>
          <a:bodyPr wrap="square">
            <a:spAutoFit/>
          </a:bodyPr>
          <a:lstStyle/>
          <a:p>
            <a:r>
              <a:rPr lang="zh-CN" altLang="zh-CN" dirty="0"/>
              <a:t>相关的需求文档，原型设计、设计文档和</a:t>
            </a:r>
            <a:r>
              <a:rPr lang="zh-CN" altLang="zh-CN" dirty="0" smtClean="0"/>
              <a:t>《项目总结报告》</a:t>
            </a:r>
            <a:r>
              <a:rPr lang="zh-CN" altLang="en-US" dirty="0" smtClean="0"/>
              <a:t>。</a:t>
            </a:r>
            <a:endParaRPr lang="zh-CN" altLang="zh-CN"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649527" y="2385227"/>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成本管理目标</a:t>
            </a:r>
          </a:p>
        </p:txBody>
      </p: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成本管理计划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cxnSp>
        <p:nvCxnSpPr>
          <p:cNvPr id="12" name="直接连接符 11"/>
          <p:cNvCxnSpPr/>
          <p:nvPr/>
        </p:nvCxnSpPr>
        <p:spPr>
          <a:xfrm>
            <a:off x="4139952" y="2214681"/>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30378" y="2305447"/>
            <a:ext cx="2304256" cy="369332"/>
          </a:xfrm>
          <a:prstGeom prst="rect">
            <a:avLst/>
          </a:prstGeom>
          <a:noFill/>
        </p:spPr>
        <p:txBody>
          <a:bodyPr wrap="square" rtlCol="0">
            <a:spAutoFit/>
          </a:bodyPr>
          <a:lstStyle/>
          <a:p>
            <a:pPr lvl="1"/>
            <a:r>
              <a:rPr lang="zh-CN" altLang="zh-CN" b="1" dirty="0" smtClean="0"/>
              <a:t>成本控制方法</a:t>
            </a:r>
            <a:endParaRPr lang="zh-CN" altLang="zh-CN" b="1" dirty="0"/>
          </a:p>
        </p:txBody>
      </p:sp>
      <p:sp>
        <p:nvSpPr>
          <p:cNvPr id="2" name="矩形 1"/>
          <p:cNvSpPr/>
          <p:nvPr/>
        </p:nvSpPr>
        <p:spPr>
          <a:xfrm>
            <a:off x="1043608" y="2989724"/>
            <a:ext cx="1763645" cy="646331"/>
          </a:xfrm>
          <a:prstGeom prst="rect">
            <a:avLst/>
          </a:prstGeom>
        </p:spPr>
        <p:txBody>
          <a:bodyPr wrap="square">
            <a:spAutoFit/>
          </a:bodyPr>
          <a:lstStyle/>
          <a:p>
            <a:r>
              <a:rPr lang="zh-CN" altLang="zh-CN" dirty="0"/>
              <a:t>适当降低项目开发的成本</a:t>
            </a:r>
          </a:p>
        </p:txBody>
      </p:sp>
      <p:sp>
        <p:nvSpPr>
          <p:cNvPr id="6" name="矩形 5"/>
          <p:cNvSpPr/>
          <p:nvPr/>
        </p:nvSpPr>
        <p:spPr>
          <a:xfrm>
            <a:off x="5432610" y="2857500"/>
            <a:ext cx="2699792" cy="1477328"/>
          </a:xfrm>
          <a:prstGeom prst="rect">
            <a:avLst/>
          </a:prstGeom>
        </p:spPr>
        <p:txBody>
          <a:bodyPr wrap="square">
            <a:spAutoFit/>
          </a:bodyPr>
          <a:lstStyle/>
          <a:p>
            <a:r>
              <a:rPr lang="zh-CN" altLang="zh-CN" dirty="0"/>
              <a:t>在项目开发的过程中，需要用到经费的时候需要进行申请，然后经过小组全员的同意后，方可报销经费。</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3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400"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成本管理计划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成本预算</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3661" y="2353444"/>
            <a:ext cx="7907162" cy="923330"/>
          </a:xfrm>
          <a:prstGeom prst="rect">
            <a:avLst/>
          </a:prstGeom>
        </p:spPr>
        <p:txBody>
          <a:bodyPr wrap="square">
            <a:spAutoFit/>
          </a:bodyPr>
          <a:lstStyle/>
          <a:p>
            <a:r>
              <a:rPr lang="zh-CN" altLang="zh-CN" dirty="0"/>
              <a:t>本小组共</a:t>
            </a:r>
            <a:r>
              <a:rPr lang="en-US" altLang="zh-CN" dirty="0"/>
              <a:t>4</a:t>
            </a:r>
            <a:r>
              <a:rPr lang="zh-CN" altLang="zh-CN" dirty="0"/>
              <a:t>位人员，由于是制作静态网页，可用开发软件可选开源软件，没有成本，小组人员每人每小时费用</a:t>
            </a:r>
            <a:r>
              <a:rPr lang="en-US" altLang="zh-CN" dirty="0"/>
              <a:t>30.97</a:t>
            </a:r>
            <a:r>
              <a:rPr lang="zh-CN" altLang="zh-CN" dirty="0"/>
              <a:t>元，共开发软件</a:t>
            </a:r>
            <a:r>
              <a:rPr lang="en-US" altLang="zh-CN" dirty="0"/>
              <a:t>15</a:t>
            </a:r>
            <a:r>
              <a:rPr lang="zh-CN" altLang="zh-CN" dirty="0"/>
              <a:t>周，每人平均每天</a:t>
            </a:r>
            <a:r>
              <a:rPr lang="en-US" altLang="zh-CN" dirty="0"/>
              <a:t>3</a:t>
            </a:r>
            <a:r>
              <a:rPr lang="zh-CN" altLang="zh-CN" dirty="0"/>
              <a:t>小时工时，一人共需</a:t>
            </a:r>
            <a:r>
              <a:rPr lang="en-US" altLang="zh-CN" dirty="0"/>
              <a:t>9755.55</a:t>
            </a:r>
            <a:r>
              <a:rPr lang="zh-CN" altLang="zh-CN" dirty="0"/>
              <a:t>元，</a:t>
            </a:r>
            <a:r>
              <a:rPr lang="en-US" altLang="zh-CN" dirty="0"/>
              <a:t>4</a:t>
            </a:r>
            <a:r>
              <a:rPr lang="zh-CN" altLang="zh-CN" dirty="0"/>
              <a:t>人共需</a:t>
            </a:r>
            <a:r>
              <a:rPr lang="en-US" altLang="zh-CN" dirty="0"/>
              <a:t>39022.2</a:t>
            </a:r>
            <a:r>
              <a:rPr lang="zh-CN" altLang="zh-CN" dirty="0"/>
              <a:t>元。</a:t>
            </a:r>
          </a:p>
        </p:txBody>
      </p:sp>
      <p:graphicFrame>
        <p:nvGraphicFramePr>
          <p:cNvPr id="5" name="表格 4"/>
          <p:cNvGraphicFramePr>
            <a:graphicFrameLocks noGrp="1"/>
          </p:cNvGraphicFramePr>
          <p:nvPr>
            <p:extLst>
              <p:ext uri="{D42A27DB-BD31-4B8C-83A1-F6EECF244321}">
                <p14:modId xmlns:p14="http://schemas.microsoft.com/office/powerpoint/2010/main" val="1648780655"/>
              </p:ext>
            </p:extLst>
          </p:nvPr>
        </p:nvGraphicFramePr>
        <p:xfrm>
          <a:off x="1501072" y="3276774"/>
          <a:ext cx="5411470" cy="1097280"/>
        </p:xfrm>
        <a:graphic>
          <a:graphicData uri="http://schemas.openxmlformats.org/drawingml/2006/table">
            <a:tbl>
              <a:tblPr firstRow="1" firstCol="1" bandRow="1">
                <a:tableStyleId>{5C22544A-7EE6-4342-B048-85BDC9FD1C3A}</a:tableStyleId>
              </a:tblPr>
              <a:tblGrid>
                <a:gridCol w="2705735"/>
                <a:gridCol w="2705735"/>
              </a:tblGrid>
              <a:tr h="0">
                <a:tc>
                  <a:txBody>
                    <a:bodyPr/>
                    <a:lstStyle/>
                    <a:p>
                      <a:pPr>
                        <a:spcAft>
                          <a:spcPts val="0"/>
                        </a:spcAft>
                      </a:pPr>
                      <a:r>
                        <a:rPr lang="zh-CN" sz="1200" kern="100">
                          <a:effectLst/>
                        </a:rPr>
                        <a:t>活动</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预算</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队伍组建</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0</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服务器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0</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操作系统</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0</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人力资源</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39022.2</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合计</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dirty="0">
                          <a:effectLst/>
                        </a:rPr>
                        <a:t>39022.2</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7464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GB T-8567-2006</a:t>
            </a:r>
            <a:r>
              <a:rPr lang="zh-CN" altLang="zh-CN" dirty="0">
                <a:solidFill>
                  <a:schemeClr val="tx1"/>
                </a:solidFill>
              </a:rPr>
              <a:t>计算机软件文档编制规范</a:t>
            </a:r>
          </a:p>
          <a:p>
            <a:r>
              <a:rPr lang="zh-CN" altLang="zh-CN" dirty="0">
                <a:solidFill>
                  <a:schemeClr val="tx1"/>
                </a:solidFill>
              </a:rPr>
              <a:t>系统功能需求计划</a:t>
            </a:r>
          </a:p>
          <a:p>
            <a:r>
              <a:rPr lang="zh-CN" altLang="zh-CN" dirty="0">
                <a:solidFill>
                  <a:schemeClr val="tx1"/>
                </a:solidFill>
              </a:rPr>
              <a:t>本网站要求提供对外服务的能力，保证至少</a:t>
            </a:r>
            <a:r>
              <a:rPr lang="en-US" altLang="zh-CN" dirty="0">
                <a:solidFill>
                  <a:schemeClr val="tx1"/>
                </a:solidFill>
              </a:rPr>
              <a:t>300</a:t>
            </a:r>
            <a:r>
              <a:rPr lang="zh-CN" altLang="zh-CN" dirty="0">
                <a:solidFill>
                  <a:schemeClr val="tx1"/>
                </a:solidFill>
              </a:rPr>
              <a:t>名同学上课辅助服务的要求，包括数据存储能力，网络服务吞吐能力，数据安全特性等。</a:t>
            </a:r>
            <a:r>
              <a:rPr lang="en-US" altLang="zh-CN" dirty="0">
                <a:solidFill>
                  <a:schemeClr val="tx1"/>
                </a:solidFill>
              </a:rPr>
              <a:t> </a:t>
            </a:r>
            <a:endParaRPr lang="zh-CN" altLang="zh-CN" dirty="0">
              <a:solidFill>
                <a:schemeClr val="tx1"/>
              </a:solidFill>
            </a:endParaRPr>
          </a:p>
          <a:p>
            <a:r>
              <a:rPr lang="zh-CN" altLang="zh-CN" dirty="0">
                <a:solidFill>
                  <a:schemeClr val="tx1"/>
                </a:solidFill>
              </a:rPr>
              <a:t>处理器建议选用</a:t>
            </a:r>
            <a:r>
              <a:rPr lang="en-US" altLang="zh-CN" dirty="0">
                <a:solidFill>
                  <a:schemeClr val="tx1"/>
                </a:solidFill>
              </a:rPr>
              <a:t>Intel CPU</a:t>
            </a:r>
            <a:r>
              <a:rPr lang="zh-CN" altLang="zh-CN" dirty="0">
                <a:solidFill>
                  <a:schemeClr val="tx1"/>
                </a:solidFill>
              </a:rPr>
              <a:t>，</a:t>
            </a:r>
          </a:p>
          <a:p>
            <a:r>
              <a:rPr lang="zh-CN" altLang="zh-CN" dirty="0">
                <a:solidFill>
                  <a:schemeClr val="tx1"/>
                </a:solidFill>
              </a:rPr>
              <a:t>操作系统可以选择</a:t>
            </a:r>
            <a:r>
              <a:rPr lang="en-US" altLang="zh-CN" dirty="0">
                <a:solidFill>
                  <a:schemeClr val="tx1"/>
                </a:solidFill>
              </a:rPr>
              <a:t>Windows.</a:t>
            </a:r>
            <a:endParaRPr lang="zh-CN" altLang="zh-CN" dirty="0">
              <a:solidFill>
                <a:schemeClr val="tx1"/>
              </a:solidFill>
            </a:endParaRPr>
          </a:p>
          <a:p>
            <a:r>
              <a:rPr lang="zh-CN" altLang="zh-CN" dirty="0">
                <a:solidFill>
                  <a:schemeClr val="tx1"/>
                </a:solidFill>
              </a:rPr>
              <a:t>开发平台可以选择</a:t>
            </a:r>
            <a:r>
              <a:rPr lang="en-US" altLang="zh-CN" dirty="0">
                <a:solidFill>
                  <a:schemeClr val="tx1"/>
                </a:solidFill>
              </a:rPr>
              <a:t>IIS</a:t>
            </a:r>
            <a:r>
              <a:rPr lang="zh-CN" altLang="zh-CN" dirty="0">
                <a:solidFill>
                  <a:schemeClr val="tx1"/>
                </a:solidFill>
              </a:rPr>
              <a:t>，</a:t>
            </a:r>
            <a:r>
              <a:rPr lang="en-US" altLang="zh-CN" dirty="0" err="1">
                <a:solidFill>
                  <a:schemeClr val="tx1"/>
                </a:solidFill>
              </a:rPr>
              <a:t>webstorm</a:t>
            </a:r>
            <a:r>
              <a:rPr lang="zh-CN" altLang="zh-CN" dirty="0">
                <a:solidFill>
                  <a:schemeClr val="tx1"/>
                </a:solidFill>
              </a:rPr>
              <a:t>，</a:t>
            </a:r>
          </a:p>
          <a:p>
            <a:r>
              <a:rPr lang="zh-CN" altLang="zh-CN" dirty="0">
                <a:solidFill>
                  <a:schemeClr val="tx1"/>
                </a:solidFill>
              </a:rPr>
              <a:t>网站开发需要的技术：</a:t>
            </a:r>
            <a:r>
              <a:rPr lang="en-US" altLang="zh-CN" dirty="0">
                <a:solidFill>
                  <a:schemeClr val="tx1"/>
                </a:solidFill>
              </a:rPr>
              <a:t>HTML</a:t>
            </a:r>
            <a:r>
              <a:rPr lang="zh-CN" altLang="zh-CN" dirty="0">
                <a:solidFill>
                  <a:schemeClr val="tx1"/>
                </a:solidFill>
              </a:rPr>
              <a:t>、</a:t>
            </a:r>
            <a:r>
              <a:rPr lang="en-US" altLang="zh-CN" dirty="0">
                <a:solidFill>
                  <a:schemeClr val="tx1"/>
                </a:solidFill>
              </a:rPr>
              <a:t>CSS</a:t>
            </a:r>
            <a:r>
              <a:rPr lang="zh-CN" altLang="zh-CN" dirty="0">
                <a:solidFill>
                  <a:schemeClr val="tx1"/>
                </a:solidFill>
              </a:rPr>
              <a:t>、</a:t>
            </a:r>
            <a:r>
              <a:rPr lang="en-US" altLang="zh-CN" dirty="0">
                <a:solidFill>
                  <a:schemeClr val="tx1"/>
                </a:solidFill>
              </a:rPr>
              <a:t>JavaScript</a:t>
            </a:r>
            <a:r>
              <a:rPr lang="zh-CN" altLang="zh-CN" dirty="0">
                <a:solidFill>
                  <a:schemeClr val="tx1"/>
                </a:solidFill>
              </a:rPr>
              <a:t>、 </a:t>
            </a:r>
            <a:r>
              <a:rPr lang="en-US" altLang="zh-CN" dirty="0">
                <a:solidFill>
                  <a:schemeClr val="tx1"/>
                </a:solidFill>
              </a:rPr>
              <a:t>Java.</a:t>
            </a:r>
            <a:endParaRPr lang="zh-CN" altLang="zh-CN"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参考标准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9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649526" y="2385227"/>
            <a:ext cx="269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质量问题处理流程</a:t>
            </a:r>
          </a:p>
        </p:txBody>
      </p: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a:t>
            </a: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cxnSp>
        <p:nvCxnSpPr>
          <p:cNvPr id="12" name="直接连接符 11"/>
          <p:cNvCxnSpPr/>
          <p:nvPr/>
        </p:nvCxnSpPr>
        <p:spPr>
          <a:xfrm>
            <a:off x="4139952" y="2214681"/>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48064" y="2305447"/>
            <a:ext cx="2786570" cy="369332"/>
          </a:xfrm>
          <a:prstGeom prst="rect">
            <a:avLst/>
          </a:prstGeom>
          <a:noFill/>
        </p:spPr>
        <p:txBody>
          <a:bodyPr wrap="square" rtlCol="0">
            <a:spAutoFit/>
          </a:bodyPr>
          <a:lstStyle/>
          <a:p>
            <a:pPr lvl="1"/>
            <a:r>
              <a:rPr lang="zh-CN" altLang="zh-CN" b="1" dirty="0"/>
              <a:t>质量问题等级划分</a:t>
            </a:r>
          </a:p>
        </p:txBody>
      </p:sp>
      <p:sp>
        <p:nvSpPr>
          <p:cNvPr id="2" name="矩形 1"/>
          <p:cNvSpPr/>
          <p:nvPr/>
        </p:nvSpPr>
        <p:spPr>
          <a:xfrm>
            <a:off x="611560" y="2989724"/>
            <a:ext cx="3168352" cy="923330"/>
          </a:xfrm>
          <a:prstGeom prst="rect">
            <a:avLst/>
          </a:prstGeom>
        </p:spPr>
        <p:txBody>
          <a:bodyPr wrap="square">
            <a:spAutoFit/>
          </a:bodyPr>
          <a:lstStyle/>
          <a:p>
            <a:r>
              <a:rPr lang="zh-CN" altLang="zh-CN" dirty="0"/>
              <a:t>会议指出→自行修改→提交审查申请→同意申请并确定审查日期→审查→错误修改</a:t>
            </a:r>
          </a:p>
        </p:txBody>
      </p:sp>
      <p:sp>
        <p:nvSpPr>
          <p:cNvPr id="6" name="矩形 5"/>
          <p:cNvSpPr/>
          <p:nvPr/>
        </p:nvSpPr>
        <p:spPr>
          <a:xfrm>
            <a:off x="4788024" y="2857500"/>
            <a:ext cx="3816424" cy="923330"/>
          </a:xfrm>
          <a:prstGeom prst="rect">
            <a:avLst/>
          </a:prstGeom>
        </p:spPr>
        <p:txBody>
          <a:bodyPr wrap="square">
            <a:spAutoFit/>
          </a:bodyPr>
          <a:lstStyle/>
          <a:p>
            <a:r>
              <a:rPr lang="zh-CN" altLang="zh-CN" dirty="0"/>
              <a:t>我们将问题的级别划分为</a:t>
            </a:r>
            <a:r>
              <a:rPr lang="en-US" altLang="zh-CN" dirty="0"/>
              <a:t>:A,B,C,D,E</a:t>
            </a:r>
            <a:r>
              <a:rPr lang="zh-CN" altLang="zh-CN" dirty="0"/>
              <a:t>五个阶段，在问题严重程度上逐级递减（</a:t>
            </a:r>
            <a:r>
              <a:rPr lang="en-US" altLang="zh-CN" dirty="0"/>
              <a:t>A</a:t>
            </a:r>
            <a:r>
              <a:rPr lang="zh-CN" altLang="zh-CN" dirty="0"/>
              <a:t>最为严重）</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5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649526" y="2385227"/>
            <a:ext cx="269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US" altLang="zh-CN" b="1" dirty="0" smtClean="0"/>
              <a:t>   </a:t>
            </a:r>
            <a:r>
              <a:rPr lang="zh-CN" altLang="zh-CN" b="1" dirty="0" smtClean="0"/>
              <a:t>里程碑</a:t>
            </a:r>
            <a:r>
              <a:rPr lang="zh-CN" altLang="zh-CN" b="1" dirty="0"/>
              <a:t>评审</a:t>
            </a:r>
          </a:p>
        </p:txBody>
      </p: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a:t>
            </a: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cxnSp>
        <p:nvCxnSpPr>
          <p:cNvPr id="12" name="直接连接符 11"/>
          <p:cNvCxnSpPr/>
          <p:nvPr/>
        </p:nvCxnSpPr>
        <p:spPr>
          <a:xfrm>
            <a:off x="4283968" y="2203345"/>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48064" y="2305447"/>
            <a:ext cx="2786570" cy="369332"/>
          </a:xfrm>
          <a:prstGeom prst="rect">
            <a:avLst/>
          </a:prstGeom>
          <a:noFill/>
        </p:spPr>
        <p:txBody>
          <a:bodyPr wrap="square" rtlCol="0">
            <a:spAutoFit/>
          </a:bodyPr>
          <a:lstStyle/>
          <a:p>
            <a:pPr lvl="2"/>
            <a:r>
              <a:rPr lang="zh-CN" altLang="zh-CN" b="1" dirty="0"/>
              <a:t>内部评审</a:t>
            </a:r>
          </a:p>
        </p:txBody>
      </p:sp>
      <p:sp>
        <p:nvSpPr>
          <p:cNvPr id="6" name="矩形 5"/>
          <p:cNvSpPr/>
          <p:nvPr/>
        </p:nvSpPr>
        <p:spPr>
          <a:xfrm>
            <a:off x="4788024" y="2857500"/>
            <a:ext cx="3816424" cy="1477328"/>
          </a:xfrm>
          <a:prstGeom prst="rect">
            <a:avLst/>
          </a:prstGeom>
        </p:spPr>
        <p:txBody>
          <a:bodyPr wrap="square">
            <a:spAutoFit/>
          </a:bodyPr>
          <a:lstStyle/>
          <a:p>
            <a:r>
              <a:rPr lang="zh-CN" altLang="zh-CN" dirty="0"/>
              <a:t>在每次提交作业之前，我们小组都会在星期五上的会议结尾进行各自分工的内部评审，确保内容的质量。</a:t>
            </a:r>
          </a:p>
          <a:p>
            <a:r>
              <a:rPr lang="zh-CN" altLang="zh-CN" dirty="0"/>
              <a:t>评审标准按照老师发的评审表进行评审。</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2384318792"/>
              </p:ext>
            </p:extLst>
          </p:nvPr>
        </p:nvGraphicFramePr>
        <p:xfrm>
          <a:off x="107504" y="2674779"/>
          <a:ext cx="3888432" cy="2011680"/>
        </p:xfrm>
        <a:graphic>
          <a:graphicData uri="http://schemas.openxmlformats.org/drawingml/2006/table">
            <a:tbl>
              <a:tblPr firstRow="1" firstCol="1" bandRow="1">
                <a:tableStyleId>{5C22544A-7EE6-4342-B048-85BDC9FD1C3A}</a:tableStyleId>
              </a:tblPr>
              <a:tblGrid>
                <a:gridCol w="1985908"/>
                <a:gridCol w="648072"/>
                <a:gridCol w="750396"/>
                <a:gridCol w="504056"/>
              </a:tblGrid>
              <a:tr h="0">
                <a:tc>
                  <a:txBody>
                    <a:bodyPr/>
                    <a:lstStyle/>
                    <a:p>
                      <a:pPr>
                        <a:spcAft>
                          <a:spcPts val="0"/>
                        </a:spcAft>
                      </a:pPr>
                      <a:r>
                        <a:rPr lang="zh-CN" sz="1200" kern="100">
                          <a:effectLst/>
                        </a:rPr>
                        <a:t>各文档的评审</a:t>
                      </a:r>
                      <a:endParaRPr lang="zh-CN" sz="1200" kern="100">
                        <a:effectLst/>
                        <a:latin typeface="等线"/>
                        <a:ea typeface="宋体"/>
                        <a:cs typeface="Times New Roman"/>
                      </a:endParaRPr>
                    </a:p>
                  </a:txBody>
                  <a:tcPr marL="68580" marR="68580" marT="0" marB="0"/>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0">
                <a:tc>
                  <a:txBody>
                    <a:bodyPr/>
                    <a:lstStyle/>
                    <a:p>
                      <a:pPr>
                        <a:spcAft>
                          <a:spcPts val="0"/>
                        </a:spcAft>
                      </a:pPr>
                      <a:r>
                        <a:rPr lang="zh-CN" sz="1200" kern="100">
                          <a:effectLst/>
                        </a:rPr>
                        <a:t>文档名</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参与人</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评审结果</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备注</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《项目章程》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《需求工程计划》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《前景和范围文档》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《软件需求规格说明书》</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《需求变更影响分析报告》</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《用户手册》</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《测试用例》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《项目总结报告》</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杨枨</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dirty="0">
                          <a:effectLst/>
                        </a:rPr>
                        <a:t> </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31574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质量管理有七种基本质量工具，叫</a:t>
            </a:r>
            <a:r>
              <a:rPr lang="en-US" altLang="zh-CN" dirty="0">
                <a:solidFill>
                  <a:schemeClr val="tx1"/>
                </a:solidFill>
              </a:rPr>
              <a:t>7QC</a:t>
            </a:r>
            <a:r>
              <a:rPr lang="zh-CN" altLang="zh-CN" dirty="0">
                <a:solidFill>
                  <a:schemeClr val="tx1"/>
                </a:solidFill>
              </a:rPr>
              <a:t>（</a:t>
            </a:r>
            <a:r>
              <a:rPr lang="en-US" altLang="zh-CN" dirty="0">
                <a:solidFill>
                  <a:schemeClr val="tx1"/>
                </a:solidFill>
              </a:rPr>
              <a:t>QUALITY CONTROL</a:t>
            </a:r>
            <a:r>
              <a:rPr lang="zh-CN" altLang="zh-CN" dirty="0">
                <a:solidFill>
                  <a:schemeClr val="tx1"/>
                </a:solidFill>
              </a:rPr>
              <a:t>）工具。分别是：因果图，流程图，核查表，帕累托图，直方图，控制图，散点图。</a:t>
            </a: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质量管理计划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质量工具</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1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grpSp>
        <p:nvGrpSpPr>
          <p:cNvPr id="5" name="组合 4"/>
          <p:cNvGrpSpPr/>
          <p:nvPr/>
        </p:nvGrpSpPr>
        <p:grpSpPr>
          <a:xfrm>
            <a:off x="3275856" y="908833"/>
            <a:ext cx="3721952" cy="580515"/>
            <a:chOff x="2700946" y="1921396"/>
            <a:chExt cx="3863660" cy="720124"/>
          </a:xfrm>
        </p:grpSpPr>
        <p:sp>
          <p:nvSpPr>
            <p:cNvPr id="6" name="圆角矩形 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项目概述</a:t>
              </a:r>
              <a:endParaRPr lang="zh-CN" altLang="en-US" sz="2000" dirty="0">
                <a:solidFill>
                  <a:schemeClr val="bg1"/>
                </a:solidFill>
                <a:latin typeface="微软雅黑" pitchFamily="34" charset="-122"/>
                <a:ea typeface="微软雅黑" pitchFamily="34" charset="-122"/>
              </a:endParaRPr>
            </a:p>
          </p:txBody>
        </p:sp>
        <p:sp>
          <p:nvSpPr>
            <p:cNvPr id="9" name="下箭头 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3275856" y="1940948"/>
            <a:ext cx="3721952" cy="580515"/>
            <a:chOff x="2700946" y="1921396"/>
            <a:chExt cx="3863660" cy="720124"/>
          </a:xfrm>
        </p:grpSpPr>
        <p:sp>
          <p:nvSpPr>
            <p:cNvPr id="11" name="圆角矩形 1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项目子计划</a:t>
              </a:r>
              <a:endParaRPr lang="zh-CN" altLang="en-US" sz="2000" dirty="0">
                <a:solidFill>
                  <a:schemeClr val="bg1"/>
                </a:solidFill>
                <a:latin typeface="微软雅黑" pitchFamily="34" charset="-122"/>
                <a:ea typeface="微软雅黑" pitchFamily="34" charset="-122"/>
              </a:endParaRPr>
            </a:p>
          </p:txBody>
        </p:sp>
        <p:sp>
          <p:nvSpPr>
            <p:cNvPr id="14" name="下箭头 1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275856" y="2973063"/>
            <a:ext cx="3721952" cy="580515"/>
            <a:chOff x="2700946" y="1921396"/>
            <a:chExt cx="3863660" cy="720124"/>
          </a:xfrm>
        </p:grpSpPr>
        <p:sp>
          <p:nvSpPr>
            <p:cNvPr id="16" name="圆角矩形 15"/>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txBox="1">
              <a:spLocks/>
            </p:cNvSpPr>
            <p:nvPr/>
          </p:nvSpPr>
          <p:spPr bwMode="auto">
            <a:xfrm>
              <a:off x="3864304" y="2139687"/>
              <a:ext cx="2424623"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配置系统管理指南</a:t>
              </a:r>
              <a:endParaRPr lang="zh-CN" altLang="en-US" sz="2000" dirty="0">
                <a:solidFill>
                  <a:schemeClr val="bg1"/>
                </a:solidFill>
                <a:latin typeface="微软雅黑" pitchFamily="34" charset="-122"/>
                <a:ea typeface="微软雅黑" pitchFamily="34" charset="-122"/>
              </a:endParaRPr>
            </a:p>
          </p:txBody>
        </p:sp>
        <p:sp>
          <p:nvSpPr>
            <p:cNvPr id="19" name="下箭头 18"/>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3275856" y="4005177"/>
            <a:ext cx="3721952" cy="580515"/>
            <a:chOff x="2700946" y="1921396"/>
            <a:chExt cx="3863660" cy="720124"/>
          </a:xfrm>
        </p:grpSpPr>
        <p:sp>
          <p:nvSpPr>
            <p:cNvPr id="21" name="圆角矩形 20"/>
            <p:cNvSpPr/>
            <p:nvPr/>
          </p:nvSpPr>
          <p:spPr>
            <a:xfrm>
              <a:off x="2700946" y="2059894"/>
              <a:ext cx="3863660" cy="581626"/>
            </a:xfrm>
            <a:prstGeom prst="roundRect">
              <a:avLst>
                <a:gd name="adj" fmla="val 50000"/>
              </a:avLst>
            </a:prstGeom>
            <a:gradFill flip="none" rotWithShape="1">
              <a:gsLst>
                <a:gs pos="53000">
                  <a:schemeClr val="tx2">
                    <a:lumMod val="57000"/>
                    <a:lumOff val="43000"/>
                  </a:schemeClr>
                </a:gs>
                <a:gs pos="0">
                  <a:schemeClr val="tx2">
                    <a:lumMod val="43000"/>
                    <a:lumOff val="57000"/>
                  </a:schemeClr>
                </a:gs>
                <a:gs pos="100000">
                  <a:schemeClr val="tx2">
                    <a:lumMod val="53000"/>
                    <a:lumOff val="47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78299" y="2379760"/>
              <a:ext cx="504056" cy="146275"/>
            </a:xfrm>
            <a:prstGeom prst="ellipse">
              <a:avLst/>
            </a:prstGeom>
            <a:gradFill flip="none" rotWithShape="1">
              <a:gsLst>
                <a:gs pos="0">
                  <a:schemeClr val="tx1">
                    <a:alpha val="68000"/>
                    <a:lumMod val="98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1"/>
            <p:cNvSpPr txBox="1">
              <a:spLocks/>
            </p:cNvSpPr>
            <p:nvPr/>
          </p:nvSpPr>
          <p:spPr bwMode="auto">
            <a:xfrm>
              <a:off x="3864304" y="2139687"/>
              <a:ext cx="1930122" cy="393699"/>
            </a:xfrm>
            <a:prstGeom prst="rect">
              <a:avLst/>
            </a:prstGeom>
            <a:noFill/>
            <a:ln>
              <a:noFill/>
            </a:ln>
            <a:effectLst/>
            <a:scene3d>
              <a:camera prst="orthographicFront"/>
              <a:lightRig rig="threePt" dir="t"/>
            </a:scene3d>
            <a:sp3d>
              <a:bevelT w="0" h="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dirty="0" smtClean="0">
                  <a:solidFill>
                    <a:schemeClr val="bg1"/>
                  </a:solidFill>
                  <a:latin typeface="微软雅黑" pitchFamily="34" charset="-122"/>
                  <a:ea typeface="微软雅黑" pitchFamily="34" charset="-122"/>
                </a:rPr>
                <a:t>项目中的问题</a:t>
              </a:r>
              <a:endParaRPr lang="zh-CN" altLang="en-US" sz="2000" dirty="0">
                <a:solidFill>
                  <a:schemeClr val="bg1"/>
                </a:solidFill>
                <a:latin typeface="微软雅黑" pitchFamily="34" charset="-122"/>
                <a:ea typeface="微软雅黑" pitchFamily="34" charset="-122"/>
              </a:endParaRPr>
            </a:p>
          </p:txBody>
        </p:sp>
        <p:sp>
          <p:nvSpPr>
            <p:cNvPr id="24" name="下箭头 23"/>
            <p:cNvSpPr/>
            <p:nvPr/>
          </p:nvSpPr>
          <p:spPr>
            <a:xfrm>
              <a:off x="3059832" y="1921396"/>
              <a:ext cx="350515" cy="458364"/>
            </a:xfrm>
            <a:prstGeom prst="downArrow">
              <a:avLst>
                <a:gd name="adj1" fmla="val 55435"/>
                <a:gd name="adj2" fmla="val 63587"/>
              </a:avLst>
            </a:prstGeom>
            <a:gradFill>
              <a:gsLst>
                <a:gs pos="0">
                  <a:srgbClr val="FF0000"/>
                </a:gs>
                <a:gs pos="100000">
                  <a:schemeClr val="accent2">
                    <a:lumMod val="75000"/>
                  </a:schemeClr>
                </a:gs>
              </a:gsLst>
              <a:lin ang="0" scaled="1"/>
            </a:gra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373160" y="2497460"/>
            <a:ext cx="3060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开发者与客户沟通计划</a:t>
            </a:r>
          </a:p>
        </p:txBody>
      </p:sp>
      <p:cxnSp>
        <p:nvCxnSpPr>
          <p:cNvPr id="11" name="直接连接符 10"/>
          <p:cNvCxnSpPr/>
          <p:nvPr/>
        </p:nvCxnSpPr>
        <p:spPr>
          <a:xfrm>
            <a:off x="3995936" y="2587928"/>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沟通管理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73160" y="2871813"/>
            <a:ext cx="3528392" cy="2308324"/>
          </a:xfrm>
          <a:prstGeom prst="rect">
            <a:avLst/>
          </a:prstGeom>
        </p:spPr>
        <p:txBody>
          <a:bodyPr wrap="square">
            <a:spAutoFit/>
          </a:bodyPr>
          <a:lstStyle/>
          <a:p>
            <a:r>
              <a:rPr lang="zh-CN" altLang="zh-CN" dirty="0"/>
              <a:t>在此系统中，客户为老师，与客户沟通计划为进行至少两次，谈话时间与地点通过面谈、微信、电话或电子邮件方式进行确定。</a:t>
            </a:r>
          </a:p>
          <a:p>
            <a:r>
              <a:rPr lang="zh-CN" altLang="zh-CN" dirty="0"/>
              <a:t>当有个别问题发生时，我们可以采取非正式沟通的方式：电话沟通、短信沟通和微信沟通。联系方式在项目干系人联系表里。</a:t>
            </a:r>
          </a:p>
        </p:txBody>
      </p:sp>
      <p:sp>
        <p:nvSpPr>
          <p:cNvPr id="5" name="矩形 4"/>
          <p:cNvSpPr/>
          <p:nvPr/>
        </p:nvSpPr>
        <p:spPr>
          <a:xfrm>
            <a:off x="4932040" y="2403262"/>
            <a:ext cx="2738250" cy="369332"/>
          </a:xfrm>
          <a:prstGeom prst="rect">
            <a:avLst/>
          </a:prstGeom>
        </p:spPr>
        <p:txBody>
          <a:bodyPr wrap="none">
            <a:spAutoFit/>
          </a:bodyPr>
          <a:lstStyle/>
          <a:p>
            <a:pPr lvl="1"/>
            <a:r>
              <a:rPr lang="zh-CN" altLang="zh-CN" b="1" dirty="0"/>
              <a:t>开发者内部沟通计划</a:t>
            </a:r>
            <a:endParaRPr lang="zh-CN" altLang="zh-CN" sz="2000" b="1" dirty="0"/>
          </a:p>
        </p:txBody>
      </p:sp>
      <p:sp>
        <p:nvSpPr>
          <p:cNvPr id="9" name="矩形 8"/>
          <p:cNvSpPr/>
          <p:nvPr/>
        </p:nvSpPr>
        <p:spPr>
          <a:xfrm>
            <a:off x="4163267" y="2852678"/>
            <a:ext cx="4949323" cy="2585323"/>
          </a:xfrm>
          <a:prstGeom prst="rect">
            <a:avLst/>
          </a:prstGeom>
        </p:spPr>
        <p:txBody>
          <a:bodyPr wrap="square">
            <a:spAutoFit/>
          </a:bodyPr>
          <a:lstStyle/>
          <a:p>
            <a:r>
              <a:rPr lang="zh-CN" altLang="zh-CN" dirty="0"/>
              <a:t>开发者内部成员可以通过微信群、电话、会议、邮件等方式进行讨论。</a:t>
            </a:r>
          </a:p>
          <a:p>
            <a:r>
              <a:rPr lang="zh-CN" altLang="zh-CN" dirty="0"/>
              <a:t>在会议过程中通过录音、会议备忘录等来记录会议内容。</a:t>
            </a:r>
          </a:p>
          <a:p>
            <a:r>
              <a:rPr lang="zh-CN" altLang="zh-CN" dirty="0"/>
              <a:t>每星期抽时间在微信上进行讨论，在每星期的星期五再开一次会议（对本周的大家的任务进行检查，然后对下周里程碑进行安排）。这样可以有效的对每一个成员的贡献进行评测，也可以降低时间方面的风险。</a:t>
            </a:r>
          </a:p>
        </p:txBody>
      </p:sp>
      <p:pic>
        <p:nvPicPr>
          <p:cNvPr id="10"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373160" y="2497460"/>
            <a:ext cx="3060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zh-CN" altLang="zh-CN" b="1" dirty="0"/>
              <a:t>需求风险评估计划</a:t>
            </a:r>
            <a:endParaRPr lang="zh-CN" altLang="zh-CN" b="1" dirty="0"/>
          </a:p>
        </p:txBody>
      </p:sp>
      <p:cxnSp>
        <p:nvCxnSpPr>
          <p:cNvPr id="11" name="直接连接符 10"/>
          <p:cNvCxnSpPr/>
          <p:nvPr/>
        </p:nvCxnSpPr>
        <p:spPr>
          <a:xfrm>
            <a:off x="3995936" y="2587928"/>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a:t>
            </a: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73160" y="2871813"/>
            <a:ext cx="3528392" cy="2123658"/>
          </a:xfrm>
          <a:prstGeom prst="rect">
            <a:avLst/>
          </a:prstGeom>
        </p:spPr>
        <p:txBody>
          <a:bodyPr wrap="square">
            <a:spAutoFit/>
          </a:bodyPr>
          <a:lstStyle/>
          <a:p>
            <a:pPr lvl="0"/>
            <a:r>
              <a:rPr lang="zh-CN" altLang="zh-CN" sz="1200" dirty="0"/>
              <a:t>需求获取方面的风险</a:t>
            </a:r>
          </a:p>
          <a:p>
            <a:pPr lvl="0"/>
            <a:r>
              <a:rPr lang="zh-CN" altLang="zh-CN" sz="1200" dirty="0"/>
              <a:t>产品前景和项目范围没有达成明确的共识引发的风险</a:t>
            </a:r>
            <a:r>
              <a:rPr lang="en-US" altLang="zh-CN" sz="1200" dirty="0"/>
              <a:t> </a:t>
            </a:r>
            <a:endParaRPr lang="zh-CN" altLang="zh-CN" sz="1200" dirty="0"/>
          </a:p>
          <a:p>
            <a:pPr lvl="0"/>
            <a:r>
              <a:rPr lang="zh-CN" altLang="zh-CN" sz="1200" dirty="0"/>
              <a:t>需求开发所需的时间分配不合理引发的风险</a:t>
            </a:r>
            <a:r>
              <a:rPr lang="en-US" altLang="zh-CN" sz="1200" dirty="0"/>
              <a:t> </a:t>
            </a:r>
            <a:endParaRPr lang="zh-CN" altLang="zh-CN" sz="1200" dirty="0"/>
          </a:p>
          <a:p>
            <a:pPr lvl="0"/>
            <a:r>
              <a:rPr lang="zh-CN" altLang="zh-CN" sz="1200" dirty="0"/>
              <a:t>需求规格说明的不完整性和不正确性引发的风险</a:t>
            </a:r>
            <a:r>
              <a:rPr lang="en-US" altLang="zh-CN" sz="1200" dirty="0"/>
              <a:t> </a:t>
            </a:r>
            <a:endParaRPr lang="zh-CN" altLang="zh-CN" sz="1200" dirty="0"/>
          </a:p>
          <a:p>
            <a:pPr lvl="0"/>
            <a:r>
              <a:rPr lang="zh-CN" altLang="zh-CN" sz="1200" dirty="0"/>
              <a:t>创新产品的需求不完全引发的风险</a:t>
            </a:r>
            <a:r>
              <a:rPr lang="en-US" altLang="zh-CN" sz="1200" dirty="0"/>
              <a:t> </a:t>
            </a:r>
            <a:endParaRPr lang="zh-CN" altLang="zh-CN" sz="1200" dirty="0"/>
          </a:p>
          <a:p>
            <a:pPr lvl="0"/>
            <a:r>
              <a:rPr lang="zh-CN" altLang="zh-CN" sz="1200" dirty="0"/>
              <a:t>忽视非功能需求引发的风险</a:t>
            </a:r>
            <a:r>
              <a:rPr lang="en-US" altLang="zh-CN" sz="1200" dirty="0"/>
              <a:t> </a:t>
            </a:r>
            <a:endParaRPr lang="zh-CN" altLang="zh-CN" sz="1200" dirty="0"/>
          </a:p>
          <a:p>
            <a:pPr lvl="0"/>
            <a:r>
              <a:rPr lang="zh-CN" altLang="zh-CN" sz="1200" dirty="0"/>
              <a:t>客户对产品需求意见不一致引发的风险</a:t>
            </a:r>
            <a:r>
              <a:rPr lang="en-US" altLang="zh-CN" sz="1200" dirty="0"/>
              <a:t> </a:t>
            </a:r>
            <a:endParaRPr lang="zh-CN" altLang="zh-CN" sz="1200" dirty="0"/>
          </a:p>
          <a:p>
            <a:pPr lvl="0"/>
            <a:r>
              <a:rPr lang="zh-CN" altLang="zh-CN" sz="1200" dirty="0"/>
              <a:t>未加说明的需求引发的风险</a:t>
            </a:r>
            <a:r>
              <a:rPr lang="en-US" altLang="zh-CN" sz="1200" dirty="0"/>
              <a:t> </a:t>
            </a:r>
            <a:endParaRPr lang="zh-CN" altLang="zh-CN" sz="1200" dirty="0"/>
          </a:p>
          <a:p>
            <a:pPr lvl="0"/>
            <a:r>
              <a:rPr lang="zh-CN" altLang="zh-CN" sz="1200" dirty="0"/>
              <a:t>对已有的产品作为需求基线来源引发的风险</a:t>
            </a:r>
          </a:p>
          <a:p>
            <a:pPr lvl="0"/>
            <a:r>
              <a:rPr lang="zh-CN" altLang="zh-CN" sz="1200" dirty="0"/>
              <a:t>根据用户提议的解决方案引发的风险</a:t>
            </a:r>
          </a:p>
        </p:txBody>
      </p:sp>
      <p:sp>
        <p:nvSpPr>
          <p:cNvPr id="5" name="矩形 4"/>
          <p:cNvSpPr/>
          <p:nvPr/>
        </p:nvSpPr>
        <p:spPr>
          <a:xfrm>
            <a:off x="4932040" y="2403262"/>
            <a:ext cx="2738250" cy="369332"/>
          </a:xfrm>
          <a:prstGeom prst="rect">
            <a:avLst/>
          </a:prstGeom>
        </p:spPr>
        <p:txBody>
          <a:bodyPr wrap="none">
            <a:spAutoFit/>
          </a:bodyPr>
          <a:lstStyle/>
          <a:p>
            <a:pPr lvl="1"/>
            <a:r>
              <a:rPr lang="zh-CN" altLang="zh-CN" b="1" dirty="0"/>
              <a:t>开发者内部沟通计划</a:t>
            </a:r>
            <a:endParaRPr lang="zh-CN" altLang="zh-CN" sz="2000" b="1" dirty="0"/>
          </a:p>
        </p:txBody>
      </p:sp>
      <p:sp>
        <p:nvSpPr>
          <p:cNvPr id="9" name="矩形 8"/>
          <p:cNvSpPr/>
          <p:nvPr/>
        </p:nvSpPr>
        <p:spPr>
          <a:xfrm>
            <a:off x="4163267" y="2852678"/>
            <a:ext cx="4949323" cy="2585323"/>
          </a:xfrm>
          <a:prstGeom prst="rect">
            <a:avLst/>
          </a:prstGeom>
        </p:spPr>
        <p:txBody>
          <a:bodyPr wrap="square">
            <a:spAutoFit/>
          </a:bodyPr>
          <a:lstStyle/>
          <a:p>
            <a:r>
              <a:rPr lang="zh-CN" altLang="zh-CN" dirty="0"/>
              <a:t>开发者内部成员可以通过微信群、电话、会议、邮件等方式进行讨论。</a:t>
            </a:r>
          </a:p>
          <a:p>
            <a:r>
              <a:rPr lang="zh-CN" altLang="zh-CN" dirty="0"/>
              <a:t>在会议过程中通过录音、会议备忘录等来记录会议内容。</a:t>
            </a:r>
          </a:p>
          <a:p>
            <a:r>
              <a:rPr lang="zh-CN" altLang="zh-CN" dirty="0"/>
              <a:t>每星期抽时间在微信上进行讨论，在每星期的星期五再开一次会议（对本周的大家的任务进行检查，然后对下周里程碑进行安排）。这样可以有效的对每一个成员的贡献进行评测，也可以降低时间方面的风险。</a:t>
            </a:r>
          </a:p>
        </p:txBody>
      </p:sp>
      <p:pic>
        <p:nvPicPr>
          <p:cNvPr id="10"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3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5" name="Rectangle 1"/>
          <p:cNvSpPr>
            <a:spLocks noChangeArrowheads="1"/>
          </p:cNvSpPr>
          <p:nvPr/>
        </p:nvSpPr>
        <p:spPr bwMode="auto">
          <a:xfrm>
            <a:off x="306119" y="2960598"/>
            <a:ext cx="341809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1-5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是不能接受的风险；</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6-9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是不希望有的风险；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10-17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是有控制的接受的风险； </a:t>
            </a: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18-20 </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是不经评审即可接受的风险）  </a:t>
            </a:r>
            <a:endParaRPr kumimoji="0" lang="zh-CN" altLang="en-US"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主观制定，造成项目对风险发生的严重性或是风险发生的概率严格定性相对</a:t>
            </a: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困难</a:t>
            </a:r>
            <a:endParaRPr kumimoji="0" lang="en-US"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smtClean="0">
              <a:latin typeface="宋体" pitchFamily="2" charset="-122"/>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latin typeface="宋体" pitchFamily="2" charset="-122"/>
                <a:ea typeface="宋体" pitchFamily="2" charset="-122"/>
                <a:cs typeface="Times New Roman" pitchFamily="18" charset="0"/>
              </a:rPr>
              <a:t>Ps.</a:t>
            </a:r>
            <a:r>
              <a:rPr lang="zh-CN" altLang="en-US" sz="1200" dirty="0" smtClean="0">
                <a:latin typeface="宋体" pitchFamily="2" charset="-122"/>
                <a:ea typeface="宋体" pitchFamily="2" charset="-122"/>
                <a:cs typeface="Times New Roman" pitchFamily="18" charset="0"/>
              </a:rPr>
              <a:t>内容太多具体看文档，</a:t>
            </a:r>
            <a:r>
              <a:rPr lang="en-US" altLang="zh-CN" sz="1200" dirty="0" err="1" smtClean="0">
                <a:latin typeface="宋体" pitchFamily="2" charset="-122"/>
                <a:ea typeface="宋体" pitchFamily="2" charset="-122"/>
                <a:cs typeface="Times New Roman" pitchFamily="18" charset="0"/>
              </a:rPr>
              <a:t>ppt</a:t>
            </a:r>
            <a:r>
              <a:rPr lang="zh-CN" altLang="en-US" sz="1200" dirty="0" smtClean="0">
                <a:latin typeface="宋体" pitchFamily="2" charset="-122"/>
                <a:ea typeface="宋体" pitchFamily="2" charset="-122"/>
                <a:cs typeface="Times New Roman" pitchFamily="18" charset="0"/>
              </a:rPr>
              <a:t>为一部分内容</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755576" y="2569468"/>
            <a:ext cx="2040943" cy="369332"/>
          </a:xfrm>
          <a:prstGeom prst="rect">
            <a:avLst/>
          </a:prstGeom>
        </p:spPr>
        <p:txBody>
          <a:bodyPr wrap="none">
            <a:spAutoFit/>
          </a:bodyPr>
          <a:lstStyle/>
          <a:p>
            <a:pPr lvl="1"/>
            <a:r>
              <a:rPr lang="zh-CN" altLang="zh-CN" b="1" dirty="0"/>
              <a:t>风险定型分析</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a:graphicFrameLocks noGrp="1"/>
          </p:cNvGraphicFramePr>
          <p:nvPr>
            <p:extLst>
              <p:ext uri="{D42A27DB-BD31-4B8C-83A1-F6EECF244321}">
                <p14:modId xmlns:p14="http://schemas.microsoft.com/office/powerpoint/2010/main" val="357840543"/>
              </p:ext>
            </p:extLst>
          </p:nvPr>
        </p:nvGraphicFramePr>
        <p:xfrm>
          <a:off x="3995936" y="1273324"/>
          <a:ext cx="4972701" cy="4332308"/>
        </p:xfrm>
        <a:graphic>
          <a:graphicData uri="http://schemas.openxmlformats.org/drawingml/2006/table">
            <a:tbl>
              <a:tblPr firstRow="1" firstCol="1" bandRow="1">
                <a:tableStyleId>{5C22544A-7EE6-4342-B048-85BDC9FD1C3A}</a:tableStyleId>
              </a:tblPr>
              <a:tblGrid>
                <a:gridCol w="1683076"/>
                <a:gridCol w="1683076"/>
                <a:gridCol w="525613"/>
                <a:gridCol w="525241"/>
                <a:gridCol w="83572"/>
                <a:gridCol w="472123"/>
              </a:tblGrid>
              <a:tr h="520800">
                <a:tc>
                  <a:txBody>
                    <a:bodyPr/>
                    <a:lstStyle/>
                    <a:p>
                      <a:pPr>
                        <a:spcAft>
                          <a:spcPts val="0"/>
                        </a:spcAft>
                      </a:pPr>
                      <a:r>
                        <a:rPr lang="zh-CN" sz="700" kern="100">
                          <a:effectLst/>
                        </a:rPr>
                        <a:t>类别</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潜在风险事件</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风险发生概率的定性等级</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风险后果影响的定性等级</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综合风险指数</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rowSpan="2">
                  <a:txBody>
                    <a:bodyPr/>
                    <a:lstStyle/>
                    <a:p>
                      <a:pPr>
                        <a:spcAft>
                          <a:spcPts val="0"/>
                        </a:spcAft>
                      </a:pPr>
                      <a:r>
                        <a:rPr lang="zh-CN" sz="700" kern="100">
                          <a:effectLst/>
                        </a:rPr>
                        <a:t>产品规模风险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功能点估计不精确</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轻度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260399">
                <a:tc vMerge="1">
                  <a:txBody>
                    <a:bodyPr/>
                    <a:lstStyle/>
                    <a:p>
                      <a:endParaRPr lang="zh-CN" altLang="en-US"/>
                    </a:p>
                  </a:txBody>
                  <a:tcPr/>
                </a:tc>
                <a:tc>
                  <a:txBody>
                    <a:bodyPr/>
                    <a:lstStyle/>
                    <a:p>
                      <a:pPr>
                        <a:spcAft>
                          <a:spcPts val="0"/>
                        </a:spcAft>
                      </a:pPr>
                      <a:r>
                        <a:rPr lang="zh-CN" sz="700" kern="100">
                          <a:effectLst/>
                        </a:rPr>
                        <a:t>产品的初始在线活跃用户超过</a:t>
                      </a:r>
                      <a:r>
                        <a:rPr lang="en-US" sz="700" kern="100">
                          <a:effectLst/>
                        </a:rPr>
                        <a:t>300</a:t>
                      </a:r>
                      <a:r>
                        <a:rPr lang="zh-CN" sz="700" kern="100">
                          <a:effectLst/>
                        </a:rPr>
                        <a:t>人</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10</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260399">
                <a:tc rowSpan="4">
                  <a:txBody>
                    <a:bodyPr/>
                    <a:lstStyle/>
                    <a:p>
                      <a:pPr>
                        <a:spcAft>
                          <a:spcPts val="0"/>
                        </a:spcAft>
                      </a:pPr>
                      <a:r>
                        <a:rPr lang="zh-CN" sz="700" kern="100">
                          <a:effectLst/>
                        </a:rPr>
                        <a:t>需求风险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对在线活跃用户缺少确定的把握</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10</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vMerge="1">
                  <a:txBody>
                    <a:bodyPr/>
                    <a:lstStyle/>
                    <a:p>
                      <a:endParaRPr lang="zh-CN" altLang="en-US"/>
                    </a:p>
                  </a:txBody>
                  <a:tcPr/>
                </a:tc>
                <a:tc>
                  <a:txBody>
                    <a:bodyPr/>
                    <a:lstStyle/>
                    <a:p>
                      <a:pPr>
                        <a:spcAft>
                          <a:spcPts val="0"/>
                        </a:spcAft>
                      </a:pPr>
                      <a:r>
                        <a:rPr lang="zh-CN" sz="700" kern="100">
                          <a:effectLst/>
                        </a:rPr>
                        <a:t>与其他部门沟通不协调</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轻度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15</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vMerge="1">
                  <a:txBody>
                    <a:bodyPr/>
                    <a:lstStyle/>
                    <a:p>
                      <a:endParaRPr lang="zh-CN" altLang="en-US"/>
                    </a:p>
                  </a:txBody>
                  <a:tcPr/>
                </a:tc>
                <a:tc>
                  <a:txBody>
                    <a:bodyPr/>
                    <a:lstStyle/>
                    <a:p>
                      <a:pPr>
                        <a:spcAft>
                          <a:spcPts val="0"/>
                        </a:spcAft>
                      </a:pPr>
                      <a:r>
                        <a:rPr lang="zh-CN" sz="700" kern="100">
                          <a:effectLst/>
                        </a:rPr>
                        <a:t>分析员对业务了解不全面</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10</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260399">
                <a:tc vMerge="1">
                  <a:txBody>
                    <a:bodyPr/>
                    <a:lstStyle/>
                    <a:p>
                      <a:endParaRPr lang="zh-CN" altLang="en-US"/>
                    </a:p>
                  </a:txBody>
                  <a:tcPr/>
                </a:tc>
                <a:tc>
                  <a:txBody>
                    <a:bodyPr/>
                    <a:lstStyle/>
                    <a:p>
                      <a:pPr>
                        <a:spcAft>
                          <a:spcPts val="0"/>
                        </a:spcAft>
                      </a:pPr>
                      <a:r>
                        <a:rPr lang="zh-CN" sz="700" kern="100">
                          <a:effectLst/>
                        </a:rPr>
                        <a:t>需求不断变化，由于不确定的需求导致新的市场</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rowSpan="4">
                  <a:txBody>
                    <a:bodyPr/>
                    <a:lstStyle/>
                    <a:p>
                      <a:pPr>
                        <a:spcAft>
                          <a:spcPts val="0"/>
                        </a:spcAft>
                      </a:pPr>
                      <a:r>
                        <a:rPr lang="zh-CN" sz="700" kern="100">
                          <a:effectLst/>
                        </a:rPr>
                        <a:t>相关性分析</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不可抗力造成的危害</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灾难性</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15</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vMerge="1">
                  <a:txBody>
                    <a:bodyPr/>
                    <a:lstStyle/>
                    <a:p>
                      <a:endParaRPr lang="zh-CN" altLang="en-US"/>
                    </a:p>
                  </a:txBody>
                  <a:tcPr/>
                </a:tc>
                <a:tc>
                  <a:txBody>
                    <a:bodyPr/>
                    <a:lstStyle/>
                    <a:p>
                      <a:pPr>
                        <a:spcAft>
                          <a:spcPts val="0"/>
                        </a:spcAft>
                      </a:pPr>
                      <a:r>
                        <a:rPr lang="zh-CN" sz="700" kern="100">
                          <a:effectLst/>
                        </a:rPr>
                        <a:t>财物资源有限</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260399">
                <a:tc vMerge="1">
                  <a:txBody>
                    <a:bodyPr/>
                    <a:lstStyle/>
                    <a:p>
                      <a:endParaRPr lang="zh-CN" altLang="en-US"/>
                    </a:p>
                  </a:txBody>
                  <a:tcPr/>
                </a:tc>
                <a:tc>
                  <a:txBody>
                    <a:bodyPr/>
                    <a:lstStyle/>
                    <a:p>
                      <a:pPr>
                        <a:spcAft>
                          <a:spcPts val="0"/>
                        </a:spcAft>
                      </a:pPr>
                      <a:r>
                        <a:rPr lang="zh-CN" sz="700" kern="100">
                          <a:effectLst/>
                        </a:rPr>
                        <a:t>高层管理人员对项目的时间要求不合理</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48735">
                <a:tc vMerge="1">
                  <a:txBody>
                    <a:bodyPr/>
                    <a:lstStyle/>
                    <a:p>
                      <a:endParaRPr lang="zh-CN" altLang="en-US"/>
                    </a:p>
                  </a:txBody>
                  <a:tcPr/>
                </a:tc>
                <a:tc>
                  <a:txBody>
                    <a:bodyPr/>
                    <a:lstStyle/>
                    <a:p>
                      <a:pPr>
                        <a:spcAft>
                          <a:spcPts val="0"/>
                        </a:spcAft>
                      </a:pPr>
                      <a:r>
                        <a:rPr lang="zh-CN" sz="700" kern="100">
                          <a:effectLst/>
                        </a:rPr>
                        <a:t>项目经理管理经验不足</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4</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rowSpan="2">
                  <a:txBody>
                    <a:bodyPr/>
                    <a:lstStyle/>
                    <a:p>
                      <a:pPr>
                        <a:spcAft>
                          <a:spcPts val="0"/>
                        </a:spcAft>
                      </a:pPr>
                      <a:r>
                        <a:rPr lang="zh-CN" sz="700" kern="100">
                          <a:effectLst/>
                        </a:rPr>
                        <a:t>开发环境风险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所使用开发软件的质量问题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13</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vMerge="1">
                  <a:txBody>
                    <a:bodyPr/>
                    <a:lstStyle/>
                    <a:p>
                      <a:endParaRPr lang="zh-CN" altLang="en-US"/>
                    </a:p>
                  </a:txBody>
                  <a:tcPr/>
                </a:tc>
                <a:tc>
                  <a:txBody>
                    <a:bodyPr/>
                    <a:lstStyle/>
                    <a:p>
                      <a:pPr>
                        <a:spcAft>
                          <a:spcPts val="0"/>
                        </a:spcAft>
                      </a:pPr>
                      <a:r>
                        <a:rPr lang="zh-CN" sz="700" kern="100">
                          <a:effectLst/>
                        </a:rPr>
                        <a:t>设计工具不合用</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轻度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15</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rowSpan="3">
                  <a:txBody>
                    <a:bodyPr/>
                    <a:lstStyle/>
                    <a:p>
                      <a:pPr>
                        <a:spcAft>
                          <a:spcPts val="0"/>
                        </a:spcAft>
                      </a:pPr>
                      <a:r>
                        <a:rPr lang="zh-CN" sz="700" kern="100">
                          <a:effectLst/>
                        </a:rPr>
                        <a:t>技术风险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人员缺乏培训</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极高</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260399">
                <a:tc vMerge="1">
                  <a:txBody>
                    <a:bodyPr/>
                    <a:lstStyle/>
                    <a:p>
                      <a:endParaRPr lang="zh-CN" altLang="en-US"/>
                    </a:p>
                  </a:txBody>
                  <a:tcPr/>
                </a:tc>
                <a:tc>
                  <a:txBody>
                    <a:bodyPr/>
                    <a:lstStyle/>
                    <a:p>
                      <a:pPr>
                        <a:spcAft>
                          <a:spcPts val="0"/>
                        </a:spcAft>
                      </a:pPr>
                      <a:r>
                        <a:rPr lang="zh-CN" sz="700" kern="100">
                          <a:effectLst/>
                        </a:rPr>
                        <a:t>设计错误编码导致程序实现困难</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13</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vMerge="1">
                  <a:txBody>
                    <a:bodyPr/>
                    <a:lstStyle/>
                    <a:p>
                      <a:endParaRPr lang="zh-CN" altLang="en-US"/>
                    </a:p>
                  </a:txBody>
                  <a:tcPr/>
                </a:tc>
                <a:tc>
                  <a:txBody>
                    <a:bodyPr/>
                    <a:lstStyle/>
                    <a:p>
                      <a:pPr>
                        <a:spcAft>
                          <a:spcPts val="0"/>
                        </a:spcAft>
                      </a:pPr>
                      <a:r>
                        <a:rPr lang="zh-CN" sz="700" kern="100">
                          <a:effectLst/>
                        </a:rPr>
                        <a:t>数据库过小不能满足需要</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en-US" sz="700" kern="100">
                          <a:effectLst/>
                        </a:rPr>
                        <a:t>18</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r>
              <a:tr h="130200">
                <a:tc rowSpan="5">
                  <a:txBody>
                    <a:bodyPr/>
                    <a:lstStyle/>
                    <a:p>
                      <a:pPr>
                        <a:spcAft>
                          <a:spcPts val="0"/>
                        </a:spcAft>
                      </a:pPr>
                      <a:r>
                        <a:rPr lang="zh-CN" sz="700" kern="100">
                          <a:effectLst/>
                        </a:rPr>
                        <a:t>人员数目及技术风险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人力资源有限</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中度</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14</a:t>
                      </a:r>
                      <a:endParaRPr lang="zh-CN" sz="700" kern="100">
                        <a:effectLst/>
                        <a:latin typeface="等线"/>
                        <a:ea typeface="宋体"/>
                        <a:cs typeface="Times New Roman"/>
                      </a:endParaRPr>
                    </a:p>
                  </a:txBody>
                  <a:tcPr marL="42509" marR="42509" marT="0" marB="0"/>
                </a:tc>
              </a:tr>
              <a:tr h="141502">
                <a:tc vMerge="1">
                  <a:txBody>
                    <a:bodyPr/>
                    <a:lstStyle/>
                    <a:p>
                      <a:endParaRPr lang="zh-CN" altLang="en-US"/>
                    </a:p>
                  </a:txBody>
                  <a:tcPr/>
                </a:tc>
                <a:tc>
                  <a:txBody>
                    <a:bodyPr/>
                    <a:lstStyle/>
                    <a:p>
                      <a:pPr>
                        <a:spcAft>
                          <a:spcPts val="0"/>
                        </a:spcAft>
                      </a:pPr>
                      <a:r>
                        <a:rPr lang="zh-CN" sz="700" kern="100">
                          <a:effectLst/>
                        </a:rPr>
                        <a:t>开发人员没有接受过正规培训</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极高</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8</a:t>
                      </a:r>
                      <a:endParaRPr lang="zh-CN" sz="700" kern="100">
                        <a:effectLst/>
                        <a:latin typeface="等线"/>
                        <a:ea typeface="宋体"/>
                        <a:cs typeface="Times New Roman"/>
                      </a:endParaRPr>
                    </a:p>
                  </a:txBody>
                  <a:tcPr marL="42509" marR="42509" marT="0" marB="0"/>
                </a:tc>
              </a:tr>
              <a:tr h="260399">
                <a:tc vMerge="1">
                  <a:txBody>
                    <a:bodyPr/>
                    <a:lstStyle/>
                    <a:p>
                      <a:endParaRPr lang="zh-CN" altLang="en-US"/>
                    </a:p>
                  </a:txBody>
                  <a:tcPr/>
                </a:tc>
                <a:tc>
                  <a:txBody>
                    <a:bodyPr/>
                    <a:lstStyle/>
                    <a:p>
                      <a:pPr>
                        <a:spcAft>
                          <a:spcPts val="0"/>
                        </a:spcAft>
                      </a:pPr>
                      <a:r>
                        <a:rPr lang="zh-CN" sz="700" kern="100">
                          <a:effectLst/>
                        </a:rPr>
                        <a:t>项目中有一些开发人员只能部分时间工作</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低</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12</a:t>
                      </a:r>
                      <a:endParaRPr lang="zh-CN" sz="700" kern="100">
                        <a:effectLst/>
                        <a:latin typeface="等线"/>
                        <a:ea typeface="宋体"/>
                        <a:cs typeface="Times New Roman"/>
                      </a:endParaRPr>
                    </a:p>
                  </a:txBody>
                  <a:tcPr marL="42509" marR="42509" marT="0" marB="0"/>
                </a:tc>
              </a:tr>
              <a:tr h="130200">
                <a:tc vMerge="1">
                  <a:txBody>
                    <a:bodyPr/>
                    <a:lstStyle/>
                    <a:p>
                      <a:endParaRPr lang="zh-CN" altLang="en-US"/>
                    </a:p>
                  </a:txBody>
                  <a:tcPr/>
                </a:tc>
                <a:tc>
                  <a:txBody>
                    <a:bodyPr/>
                    <a:lstStyle/>
                    <a:p>
                      <a:pPr>
                        <a:spcAft>
                          <a:spcPts val="0"/>
                        </a:spcAft>
                      </a:pPr>
                      <a:r>
                        <a:rPr lang="zh-CN" sz="700" kern="100">
                          <a:effectLst/>
                        </a:rPr>
                        <a:t>开发人员不能按时到位</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中</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15</a:t>
                      </a:r>
                      <a:endParaRPr lang="zh-CN" sz="700" kern="100">
                        <a:effectLst/>
                        <a:latin typeface="等线"/>
                        <a:ea typeface="宋体"/>
                        <a:cs typeface="Times New Roman"/>
                      </a:endParaRPr>
                    </a:p>
                  </a:txBody>
                  <a:tcPr marL="42509" marR="42509" marT="0" marB="0"/>
                </a:tc>
              </a:tr>
              <a:tr h="130200">
                <a:tc vMerge="1">
                  <a:txBody>
                    <a:bodyPr/>
                    <a:lstStyle/>
                    <a:p>
                      <a:endParaRPr lang="zh-CN" altLang="en-US"/>
                    </a:p>
                  </a:txBody>
                  <a:tcPr/>
                </a:tc>
                <a:tc>
                  <a:txBody>
                    <a:bodyPr/>
                    <a:lstStyle/>
                    <a:p>
                      <a:pPr>
                        <a:spcAft>
                          <a:spcPts val="0"/>
                        </a:spcAft>
                      </a:pPr>
                      <a:r>
                        <a:rPr lang="zh-CN" sz="700" kern="100">
                          <a:effectLst/>
                        </a:rPr>
                        <a:t>开发人员经验不足</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极高</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8</a:t>
                      </a:r>
                      <a:endParaRPr lang="zh-CN" sz="700" kern="100">
                        <a:effectLst/>
                        <a:latin typeface="等线"/>
                        <a:ea typeface="宋体"/>
                        <a:cs typeface="Times New Roman"/>
                      </a:endParaRPr>
                    </a:p>
                  </a:txBody>
                  <a:tcPr marL="42509" marR="42509" marT="0" marB="0"/>
                </a:tc>
              </a:tr>
              <a:tr h="130200">
                <a:tc rowSpan="3">
                  <a:txBody>
                    <a:bodyPr/>
                    <a:lstStyle/>
                    <a:p>
                      <a:pPr>
                        <a:spcAft>
                          <a:spcPts val="0"/>
                        </a:spcAft>
                      </a:pPr>
                      <a:r>
                        <a:rPr lang="zh-CN" sz="700" kern="100">
                          <a:effectLst/>
                        </a:rPr>
                        <a:t>管理风险</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项目范围定义不清楚 </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灾难性</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10</a:t>
                      </a:r>
                      <a:endParaRPr lang="zh-CN" sz="700" kern="100">
                        <a:effectLst/>
                        <a:latin typeface="等线"/>
                        <a:ea typeface="宋体"/>
                        <a:cs typeface="Times New Roman"/>
                      </a:endParaRPr>
                    </a:p>
                  </a:txBody>
                  <a:tcPr marL="42509" marR="42509" marT="0" marB="0"/>
                </a:tc>
              </a:tr>
              <a:tr h="130200">
                <a:tc vMerge="1">
                  <a:txBody>
                    <a:bodyPr/>
                    <a:lstStyle/>
                    <a:p>
                      <a:endParaRPr lang="zh-CN" altLang="en-US"/>
                    </a:p>
                  </a:txBody>
                  <a:tcPr/>
                </a:tc>
                <a:tc>
                  <a:txBody>
                    <a:bodyPr/>
                    <a:lstStyle/>
                    <a:p>
                      <a:pPr>
                        <a:spcAft>
                          <a:spcPts val="0"/>
                        </a:spcAft>
                      </a:pPr>
                      <a:r>
                        <a:rPr lang="zh-CN" sz="700" kern="100">
                          <a:effectLst/>
                        </a:rPr>
                        <a:t>进度拖延</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极低</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灾难性</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a:effectLst/>
                        </a:rPr>
                        <a:t>10</a:t>
                      </a:r>
                      <a:endParaRPr lang="zh-CN" sz="700" kern="100">
                        <a:effectLst/>
                        <a:latin typeface="等线"/>
                        <a:ea typeface="宋体"/>
                        <a:cs typeface="Times New Roman"/>
                      </a:endParaRPr>
                    </a:p>
                  </a:txBody>
                  <a:tcPr marL="42509" marR="42509" marT="0" marB="0"/>
                </a:tc>
              </a:tr>
              <a:tr h="136077">
                <a:tc vMerge="1">
                  <a:txBody>
                    <a:bodyPr/>
                    <a:lstStyle/>
                    <a:p>
                      <a:endParaRPr lang="zh-CN" altLang="en-US"/>
                    </a:p>
                  </a:txBody>
                  <a:tcPr/>
                </a:tc>
                <a:tc>
                  <a:txBody>
                    <a:bodyPr/>
                    <a:lstStyle/>
                    <a:p>
                      <a:pPr>
                        <a:spcAft>
                          <a:spcPts val="0"/>
                        </a:spcAft>
                      </a:pPr>
                      <a:r>
                        <a:rPr lang="zh-CN" sz="700" kern="100">
                          <a:effectLst/>
                        </a:rPr>
                        <a:t>沟通不善</a:t>
                      </a:r>
                      <a:endParaRPr lang="zh-CN" sz="700" kern="100">
                        <a:effectLst/>
                        <a:latin typeface="等线"/>
                        <a:ea typeface="宋体"/>
                        <a:cs typeface="Times New Roman"/>
                      </a:endParaRPr>
                    </a:p>
                  </a:txBody>
                  <a:tcPr marL="42509" marR="42509" marT="0" marB="0"/>
                </a:tc>
                <a:tc>
                  <a:txBody>
                    <a:bodyPr/>
                    <a:lstStyle/>
                    <a:p>
                      <a:pPr>
                        <a:spcAft>
                          <a:spcPts val="0"/>
                        </a:spcAft>
                      </a:pPr>
                      <a:r>
                        <a:rPr lang="zh-CN" sz="700" kern="100">
                          <a:effectLst/>
                        </a:rPr>
                        <a:t>高</a:t>
                      </a:r>
                      <a:endParaRPr lang="zh-CN" sz="700" kern="100">
                        <a:effectLst/>
                        <a:latin typeface="等线"/>
                        <a:ea typeface="宋体"/>
                        <a:cs typeface="Times New Roman"/>
                      </a:endParaRPr>
                    </a:p>
                  </a:txBody>
                  <a:tcPr marL="42509" marR="42509" marT="0" marB="0"/>
                </a:tc>
                <a:tc gridSpan="2">
                  <a:txBody>
                    <a:bodyPr/>
                    <a:lstStyle/>
                    <a:p>
                      <a:pPr>
                        <a:spcAft>
                          <a:spcPts val="0"/>
                        </a:spcAft>
                      </a:pPr>
                      <a:r>
                        <a:rPr lang="zh-CN" sz="700" kern="100">
                          <a:effectLst/>
                        </a:rPr>
                        <a:t>严重</a:t>
                      </a:r>
                      <a:endParaRPr lang="zh-CN" sz="700" kern="100">
                        <a:effectLst/>
                        <a:latin typeface="等线"/>
                        <a:ea typeface="宋体"/>
                        <a:cs typeface="Times New Roman"/>
                      </a:endParaRPr>
                    </a:p>
                  </a:txBody>
                  <a:tcPr marL="42509" marR="42509" marT="0" marB="0"/>
                </a:tc>
                <a:tc hMerge="1">
                  <a:txBody>
                    <a:bodyPr/>
                    <a:lstStyle/>
                    <a:p>
                      <a:endParaRPr lang="zh-CN" altLang="en-US"/>
                    </a:p>
                  </a:txBody>
                  <a:tcPr/>
                </a:tc>
                <a:tc>
                  <a:txBody>
                    <a:bodyPr/>
                    <a:lstStyle/>
                    <a:p>
                      <a:pPr>
                        <a:spcAft>
                          <a:spcPts val="0"/>
                        </a:spcAft>
                      </a:pPr>
                      <a:r>
                        <a:rPr lang="en-US" sz="700" kern="100" dirty="0">
                          <a:effectLst/>
                        </a:rPr>
                        <a:t>8</a:t>
                      </a:r>
                      <a:endParaRPr lang="zh-CN" sz="700" kern="100" dirty="0">
                        <a:effectLst/>
                        <a:latin typeface="等线"/>
                        <a:ea typeface="宋体"/>
                        <a:cs typeface="Times New Roman"/>
                      </a:endParaRPr>
                    </a:p>
                  </a:txBody>
                  <a:tcPr marL="42509" marR="42509" marT="0" marB="0"/>
                </a:tc>
              </a:tr>
            </a:tbl>
          </a:graphicData>
        </a:graphic>
      </p:graphicFrame>
    </p:spTree>
    <p:extLst>
      <p:ext uri="{BB962C8B-B14F-4D97-AF65-F5344CB8AC3E}">
        <p14:creationId xmlns:p14="http://schemas.microsoft.com/office/powerpoint/2010/main" val="247840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风险</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2555776" y="1849388"/>
            <a:ext cx="3435556" cy="369332"/>
          </a:xfrm>
          <a:prstGeom prst="rect">
            <a:avLst/>
          </a:prstGeom>
        </p:spPr>
        <p:txBody>
          <a:bodyPr wrap="none">
            <a:spAutoFit/>
          </a:bodyPr>
          <a:lstStyle/>
          <a:p>
            <a:pPr lvl="1"/>
            <a:r>
              <a:rPr lang="zh-CN" altLang="en-US" b="1" dirty="0" smtClean="0"/>
              <a:t>目前已发生风险及解决方法</a:t>
            </a:r>
            <a:endParaRPr lang="zh-CN" altLang="zh-CN" b="1" dirty="0"/>
          </a:p>
        </p:txBody>
      </p:sp>
      <p:sp>
        <p:nvSpPr>
          <p:cNvPr id="5" name="矩形 4"/>
          <p:cNvSpPr/>
          <p:nvPr/>
        </p:nvSpPr>
        <p:spPr>
          <a:xfrm>
            <a:off x="611560" y="3001516"/>
            <a:ext cx="7907162" cy="646331"/>
          </a:xfrm>
          <a:prstGeom prst="rect">
            <a:avLst/>
          </a:prstGeom>
        </p:spPr>
        <p:txBody>
          <a:bodyPr wrap="square">
            <a:spAutoFit/>
          </a:bodyPr>
          <a:lstStyle/>
          <a:p>
            <a:r>
              <a:rPr lang="en-US" altLang="zh-CN" dirty="0" smtClean="0"/>
              <a:t>1.</a:t>
            </a:r>
            <a:r>
              <a:rPr lang="zh-CN" altLang="en-US" dirty="0" smtClean="0"/>
              <a:t>小组成员跑了一个，导致原本已分配好的任务有部分无人完成</a:t>
            </a:r>
            <a:endParaRPr lang="en-US" altLang="zh-CN" dirty="0" smtClean="0"/>
          </a:p>
          <a:p>
            <a:r>
              <a:rPr lang="zh-CN" altLang="en-US" dirty="0" smtClean="0"/>
              <a:t>解决方法</a:t>
            </a:r>
            <a:r>
              <a:rPr lang="zh-CN" altLang="en-US" dirty="0" smtClean="0"/>
              <a:t>：马上进行小组会议讨论重新分配已分配好的任务</a:t>
            </a:r>
            <a:endParaRPr lang="zh-CN" altLang="zh-CN"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707904" y="1888758"/>
            <a:ext cx="983411" cy="369332"/>
          </a:xfrm>
          <a:prstGeom prst="rect">
            <a:avLst/>
          </a:prstGeom>
        </p:spPr>
        <p:txBody>
          <a:bodyPr wrap="none">
            <a:spAutoFit/>
          </a:bodyPr>
          <a:lstStyle/>
          <a:p>
            <a:pPr lvl="1"/>
            <a:r>
              <a:rPr lang="en-US" altLang="zh-CN" b="1" dirty="0" err="1"/>
              <a:t>obs</a:t>
            </a:r>
            <a:endParaRPr lang="zh-CN" altLang="zh-CN" b="1"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822509394"/>
              </p:ext>
            </p:extLst>
          </p:nvPr>
        </p:nvGraphicFramePr>
        <p:xfrm>
          <a:off x="683568" y="2425452"/>
          <a:ext cx="7567683" cy="3024336"/>
        </p:xfrm>
        <a:graphic>
          <a:graphicData uri="http://schemas.openxmlformats.org/presentationml/2006/ole">
            <mc:AlternateContent xmlns:mc="http://schemas.openxmlformats.org/markup-compatibility/2006">
              <mc:Choice xmlns:v="urn:schemas-microsoft-com:vml" Requires="v">
                <p:oleObj spid="_x0000_s1083" name="Visio" r:id="rId4" imgW="7756161" imgH="3101983" progId="Visio.Drawing.11">
                  <p:embed/>
                </p:oleObj>
              </mc:Choice>
              <mc:Fallback>
                <p:oleObj name="Visio" r:id="rId4" imgW="7756161" imgH="310198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425452"/>
                        <a:ext cx="7567683" cy="3024336"/>
                      </a:xfrm>
                      <a:prstGeom prst="rect">
                        <a:avLst/>
                      </a:prstGeom>
                      <a:noFill/>
                    </p:spPr>
                  </p:pic>
                </p:oleObj>
              </mc:Fallback>
            </mc:AlternateContent>
          </a:graphicData>
        </a:graphic>
      </p:graphicFrame>
      <p:pic>
        <p:nvPicPr>
          <p:cNvPr id="7" name="Picture 2" descr="C:\Users\admin\Desktop\G20文档\绘画图\logo透明.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3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563888" y="2073424"/>
            <a:ext cx="1576072" cy="369332"/>
          </a:xfrm>
          <a:prstGeom prst="rect">
            <a:avLst/>
          </a:prstGeom>
        </p:spPr>
        <p:txBody>
          <a:bodyPr wrap="none">
            <a:spAutoFit/>
          </a:bodyPr>
          <a:lstStyle/>
          <a:p>
            <a:pPr lvl="1"/>
            <a:r>
              <a:rPr lang="zh-CN" altLang="en-US" b="1" dirty="0" smtClean="0"/>
              <a:t>人员组成</a:t>
            </a:r>
            <a:endParaRPr lang="zh-CN" altLang="zh-CN" b="1"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1877009964"/>
              </p:ext>
            </p:extLst>
          </p:nvPr>
        </p:nvGraphicFramePr>
        <p:xfrm>
          <a:off x="1763688" y="2713484"/>
          <a:ext cx="5379720" cy="2353310"/>
        </p:xfrm>
        <a:graphic>
          <a:graphicData uri="http://schemas.openxmlformats.org/drawingml/2006/table">
            <a:tbl>
              <a:tblPr firstRow="1" firstCol="1" bandRow="1">
                <a:tableStyleId>{5C22544A-7EE6-4342-B048-85BDC9FD1C3A}</a:tableStyleId>
              </a:tblPr>
              <a:tblGrid>
                <a:gridCol w="683895"/>
                <a:gridCol w="789940"/>
                <a:gridCol w="1115060"/>
                <a:gridCol w="540385"/>
                <a:gridCol w="2250440"/>
              </a:tblGrid>
              <a:tr h="433070">
                <a:tc>
                  <a:txBody>
                    <a:bodyPr/>
                    <a:lstStyle/>
                    <a:p>
                      <a:pPr>
                        <a:spcAft>
                          <a:spcPts val="0"/>
                        </a:spcAft>
                      </a:pPr>
                      <a:r>
                        <a:rPr lang="zh-CN" sz="1050" kern="100">
                          <a:effectLst/>
                        </a:rPr>
                        <a:t>开发人员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学院</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项目团队中角色</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技术水平</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	</a:t>
                      </a:r>
                      <a:r>
                        <a:rPr lang="zh-CN" sz="1050" kern="100">
                          <a:effectLst/>
                        </a:rPr>
                        <a:t>联系方式</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陈启强</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计算机科学与技术学院</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开发团队组长</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新手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微信号：</a:t>
                      </a:r>
                      <a:r>
                        <a:rPr lang="en-US" sz="1050" kern="100">
                          <a:effectLst/>
                        </a:rPr>
                        <a:t>cqq724784701</a:t>
                      </a:r>
                      <a:endParaRPr lang="zh-CN" sz="1200" kern="100">
                        <a:effectLst/>
                      </a:endParaRPr>
                    </a:p>
                    <a:p>
                      <a:pPr>
                        <a:spcAft>
                          <a:spcPts val="0"/>
                        </a:spcAft>
                      </a:pPr>
                      <a:r>
                        <a:rPr lang="zh-CN" sz="1050" kern="100">
                          <a:effectLst/>
                        </a:rPr>
                        <a:t>邮箱：</a:t>
                      </a:r>
                      <a:r>
                        <a:rPr lang="en-US" sz="1050" kern="100">
                          <a:effectLst/>
                        </a:rPr>
                        <a:t>31502308@stu.zucc.edu.cn</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李文杰</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计算机科学与技术学院</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新手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微信号：</a:t>
                      </a:r>
                      <a:r>
                        <a:rPr lang="en-US" sz="1050" kern="100">
                          <a:effectLst/>
                        </a:rPr>
                        <a:t>marioliwenjie</a:t>
                      </a:r>
                      <a:endParaRPr lang="zh-CN" sz="1200" kern="100">
                        <a:effectLst/>
                      </a:endParaRPr>
                    </a:p>
                    <a:p>
                      <a:pPr>
                        <a:spcAft>
                          <a:spcPts val="0"/>
                        </a:spcAft>
                      </a:pPr>
                      <a:r>
                        <a:rPr lang="zh-CN" sz="1050" kern="100">
                          <a:effectLst/>
                        </a:rPr>
                        <a:t>邮箱：</a:t>
                      </a:r>
                      <a:r>
                        <a:rPr lang="en-US" sz="1050" kern="100">
                          <a:effectLst/>
                        </a:rPr>
                        <a:t>31502025@stu.zucc.edu.cn</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赵伟</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计算机科学与技术学院</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新手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微信号：</a:t>
                      </a:r>
                      <a:r>
                        <a:rPr lang="en-US" sz="1050" kern="100">
                          <a:effectLst/>
                        </a:rPr>
                        <a:t>ZW19970226</a:t>
                      </a:r>
                      <a:endParaRPr lang="zh-CN" sz="1200" kern="100">
                        <a:effectLst/>
                      </a:endParaRPr>
                    </a:p>
                    <a:p>
                      <a:pPr>
                        <a:spcAft>
                          <a:spcPts val="0"/>
                        </a:spcAft>
                      </a:pPr>
                      <a:r>
                        <a:rPr lang="zh-CN" sz="1050" kern="100">
                          <a:effectLst/>
                        </a:rPr>
                        <a:t>邮箱：</a:t>
                      </a:r>
                      <a:r>
                        <a:rPr lang="en-US" sz="1050" kern="100">
                          <a:effectLst/>
                        </a:rPr>
                        <a:t>31502055@stu.zucc.edu.cn</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余泽伟</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计算机科学与技术学院</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新手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dirty="0">
                          <a:effectLst/>
                        </a:rPr>
                        <a:t>微信号：</a:t>
                      </a:r>
                      <a:r>
                        <a:rPr lang="en-US" sz="1050" kern="100" dirty="0">
                          <a:effectLst/>
                        </a:rPr>
                        <a:t>yuzewei7712</a:t>
                      </a:r>
                      <a:endParaRPr lang="zh-CN" sz="1200" kern="100" dirty="0">
                        <a:effectLst/>
                      </a:endParaRPr>
                    </a:p>
                    <a:p>
                      <a:pPr>
                        <a:spcAft>
                          <a:spcPts val="0"/>
                        </a:spcAft>
                      </a:pPr>
                      <a:r>
                        <a:rPr lang="zh-CN" sz="1050" kern="100" dirty="0">
                          <a:effectLst/>
                        </a:rPr>
                        <a:t>邮箱：</a:t>
                      </a:r>
                      <a:r>
                        <a:rPr lang="en-US" sz="1050" kern="100" dirty="0">
                          <a:effectLst/>
                        </a:rPr>
                        <a:t>31501386@stu.zucc.edu.cn</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9126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90974" y="2281436"/>
            <a:ext cx="8962051" cy="3240360"/>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zh-CN" dirty="0">
                <a:solidFill>
                  <a:schemeClr val="tx1"/>
                </a:solidFill>
              </a:rPr>
              <a:t>组长姓名：陈启强</a:t>
            </a:r>
          </a:p>
          <a:p>
            <a:r>
              <a:rPr lang="zh-CN" altLang="zh-CN" dirty="0">
                <a:solidFill>
                  <a:schemeClr val="tx1"/>
                </a:solidFill>
              </a:rPr>
              <a:t>背景：男，在读大三学生，目前就读于浙江大学城市学院计算机与计算科学学院软件工程专业</a:t>
            </a:r>
          </a:p>
          <a:p>
            <a:r>
              <a:rPr lang="zh-CN" altLang="zh-CN" dirty="0">
                <a:solidFill>
                  <a:schemeClr val="tx1"/>
                </a:solidFill>
              </a:rPr>
              <a:t>组员姓名：赵伟</a:t>
            </a:r>
          </a:p>
          <a:p>
            <a:r>
              <a:rPr lang="zh-CN" altLang="zh-CN" dirty="0">
                <a:solidFill>
                  <a:schemeClr val="tx1"/>
                </a:solidFill>
              </a:rPr>
              <a:t>背景：男，在读大三学生，目前就读于浙江大学城市学院计算机与计算科学学院软件工程专业</a:t>
            </a:r>
          </a:p>
          <a:p>
            <a:r>
              <a:rPr lang="zh-CN" altLang="zh-CN" dirty="0">
                <a:solidFill>
                  <a:schemeClr val="tx1"/>
                </a:solidFill>
              </a:rPr>
              <a:t>组长姓名：余泽伟</a:t>
            </a:r>
          </a:p>
          <a:p>
            <a:r>
              <a:rPr lang="zh-CN" altLang="zh-CN" dirty="0">
                <a:solidFill>
                  <a:schemeClr val="tx1"/>
                </a:solidFill>
              </a:rPr>
              <a:t>背景：男，在读大三学生，目前就读于浙江大学城市学院计算机与计算科学学院软件工程专业</a:t>
            </a:r>
          </a:p>
          <a:p>
            <a:r>
              <a:rPr lang="zh-CN" altLang="zh-CN" dirty="0">
                <a:solidFill>
                  <a:schemeClr val="tx1"/>
                </a:solidFill>
              </a:rPr>
              <a:t>组长姓名：李文杰</a:t>
            </a:r>
          </a:p>
          <a:p>
            <a:r>
              <a:rPr lang="zh-CN" altLang="zh-CN" dirty="0">
                <a:solidFill>
                  <a:schemeClr val="tx1"/>
                </a:solidFill>
              </a:rPr>
              <a:t>背景：男，在读大三学生，目前就读于浙江大学城市学院计算机与计算科学学院软件工程专业</a:t>
            </a: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人力资源管理计划</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矩形 1"/>
          <p:cNvSpPr/>
          <p:nvPr/>
        </p:nvSpPr>
        <p:spPr>
          <a:xfrm>
            <a:off x="3203848" y="1860451"/>
            <a:ext cx="1576072" cy="369332"/>
          </a:xfrm>
          <a:prstGeom prst="rect">
            <a:avLst/>
          </a:prstGeom>
        </p:spPr>
        <p:txBody>
          <a:bodyPr wrap="none">
            <a:spAutoFit/>
          </a:bodyPr>
          <a:lstStyle/>
          <a:p>
            <a:pPr lvl="1"/>
            <a:r>
              <a:rPr lang="zh-CN" altLang="en-US" b="1" dirty="0" smtClean="0"/>
              <a:t>人员分析</a:t>
            </a:r>
            <a:endParaRPr lang="zh-CN" altLang="zh-CN" b="1" dirty="0"/>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52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563888" y="2073424"/>
            <a:ext cx="2040943" cy="369332"/>
          </a:xfrm>
          <a:prstGeom prst="rect">
            <a:avLst/>
          </a:prstGeom>
        </p:spPr>
        <p:txBody>
          <a:bodyPr wrap="none">
            <a:spAutoFit/>
          </a:bodyPr>
          <a:lstStyle/>
          <a:p>
            <a:pPr lvl="1"/>
            <a:r>
              <a:rPr lang="zh-CN" altLang="en-US" b="1" dirty="0" smtClean="0"/>
              <a:t>开发人员分工</a:t>
            </a:r>
            <a:endParaRPr lang="zh-CN" altLang="zh-CN" b="1" dirty="0"/>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3564251043"/>
              </p:ext>
            </p:extLst>
          </p:nvPr>
        </p:nvGraphicFramePr>
        <p:xfrm>
          <a:off x="1878624" y="3217540"/>
          <a:ext cx="5411470" cy="960120"/>
        </p:xfrm>
        <a:graphic>
          <a:graphicData uri="http://schemas.openxmlformats.org/drawingml/2006/table">
            <a:tbl>
              <a:tblPr firstRow="1" firstCol="1" bandRow="1">
                <a:tableStyleId>{5C22544A-7EE6-4342-B048-85BDC9FD1C3A}</a:tableStyleId>
              </a:tblPr>
              <a:tblGrid>
                <a:gridCol w="1803400"/>
                <a:gridCol w="1804035"/>
                <a:gridCol w="1804035"/>
              </a:tblGrid>
              <a:tr h="0">
                <a:tc>
                  <a:txBody>
                    <a:bodyPr/>
                    <a:lstStyle/>
                    <a:p>
                      <a:pPr>
                        <a:spcAft>
                          <a:spcPts val="0"/>
                        </a:spcAft>
                      </a:pPr>
                      <a:r>
                        <a:rPr lang="zh-CN" sz="1050" kern="100">
                          <a:effectLst/>
                        </a:rPr>
                        <a:t>开发人员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项目团队中角色</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各自负责内容</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赵伟</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测试、用例分析、界面设计</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李文杰</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会议记录、用例分析</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陈启强</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开发团队项目经理</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版本管理、收集资料</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余泽伟</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开发团队组员</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dirty="0">
                          <a:effectLst/>
                        </a:rPr>
                        <a:t>软件安装和指导</a:t>
                      </a:r>
                      <a:r>
                        <a:rPr lang="en-US" sz="1050" kern="100" dirty="0">
                          <a:effectLst/>
                        </a:rPr>
                        <a:t>,</a:t>
                      </a:r>
                      <a:r>
                        <a:rPr lang="zh-CN" sz="1050" kern="100" dirty="0">
                          <a:effectLst/>
                        </a:rPr>
                        <a:t>界面设计、需求开发和设计</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32213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人力资源</a:t>
            </a: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9" name="矩形 8"/>
          <p:cNvSpPr/>
          <p:nvPr/>
        </p:nvSpPr>
        <p:spPr>
          <a:xfrm>
            <a:off x="3424873" y="1633364"/>
            <a:ext cx="1808508" cy="369332"/>
          </a:xfrm>
          <a:prstGeom prst="rect">
            <a:avLst/>
          </a:prstGeom>
        </p:spPr>
        <p:txBody>
          <a:bodyPr wrap="none">
            <a:spAutoFit/>
          </a:bodyPr>
          <a:lstStyle/>
          <a:p>
            <a:pPr lvl="1"/>
            <a:r>
              <a:rPr lang="zh-CN" altLang="zh-CN" b="1" dirty="0"/>
              <a:t>项目组织图</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80930765"/>
              </p:ext>
            </p:extLst>
          </p:nvPr>
        </p:nvGraphicFramePr>
        <p:xfrm>
          <a:off x="1866265" y="2353444"/>
          <a:ext cx="5411470" cy="2743200"/>
        </p:xfrm>
        <a:graphic>
          <a:graphicData uri="http://schemas.openxmlformats.org/drawingml/2006/table">
            <a:tbl>
              <a:tblPr firstRow="1" firstCol="1" bandRow="1">
                <a:tableStyleId>{5C22544A-7EE6-4342-B048-85BDC9FD1C3A}</a:tableStyleId>
              </a:tblPr>
              <a:tblGrid>
                <a:gridCol w="1598930"/>
                <a:gridCol w="810260"/>
                <a:gridCol w="836930"/>
                <a:gridCol w="1082675"/>
                <a:gridCol w="1082675"/>
              </a:tblGrid>
              <a:tr h="0">
                <a:tc>
                  <a:txBody>
                    <a:bodyPr/>
                    <a:lstStyle/>
                    <a:p>
                      <a:pPr>
                        <a:spcAft>
                          <a:spcPts val="0"/>
                        </a:spcAft>
                      </a:pPr>
                      <a:r>
                        <a:rPr lang="zh-CN" sz="1200" kern="100">
                          <a:effectLst/>
                        </a:rPr>
                        <a:t>活动</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赵伟</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李文杰</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陈启强</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余泽伟</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编写项目</a:t>
                      </a:r>
                    </a:p>
                    <a:p>
                      <a:pPr>
                        <a:spcAft>
                          <a:spcPts val="0"/>
                        </a:spcAft>
                      </a:pPr>
                      <a:r>
                        <a:rPr lang="zh-CN" sz="1200" kern="100">
                          <a:effectLst/>
                        </a:rPr>
                        <a:t>章程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编写需求工程计划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用户访谈</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用例分析</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编写测试</a:t>
                      </a:r>
                    </a:p>
                    <a:p>
                      <a:pPr>
                        <a:spcAft>
                          <a:spcPts val="0"/>
                        </a:spcAft>
                      </a:pPr>
                      <a:r>
                        <a:rPr lang="zh-CN" sz="1200" kern="100">
                          <a:effectLst/>
                        </a:rPr>
                        <a:t>用例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知情</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编写用户手册</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编写需求规格说明书</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编写需求变更影响分析报告</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c>
                  <a:txBody>
                    <a:bodyPr/>
                    <a:lstStyle/>
                    <a:p>
                      <a:pPr>
                        <a:spcAft>
                          <a:spcPts val="0"/>
                        </a:spcAft>
                      </a:pPr>
                      <a:r>
                        <a:rPr lang="en-US" sz="1200" kern="100">
                          <a:effectLst/>
                        </a:rPr>
                        <a:t> </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会议记录</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版本管理</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负责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辅助编写</a:t>
                      </a:r>
                      <a:endParaRPr lang="zh-CN" sz="1200" kern="100">
                        <a:effectLst/>
                        <a:latin typeface="等线"/>
                        <a:ea typeface="宋体"/>
                        <a:cs typeface="Times New Roman"/>
                      </a:endParaRPr>
                    </a:p>
                  </a:txBody>
                  <a:tcPr marL="68580" marR="68580" marT="0" marB="0"/>
                </a:tc>
              </a:tr>
              <a:tr h="0">
                <a:tc gridSpan="5">
                  <a:txBody>
                    <a:bodyPr/>
                    <a:lstStyle/>
                    <a:p>
                      <a:pPr>
                        <a:spcAft>
                          <a:spcPts val="0"/>
                        </a:spcAft>
                      </a:pPr>
                      <a:r>
                        <a:rPr lang="zh-CN" sz="1200" kern="100" dirty="0">
                          <a:effectLst/>
                        </a:rPr>
                        <a:t>注：空着的表示待定</a:t>
                      </a:r>
                      <a:endParaRPr lang="zh-CN" sz="1200" kern="100" dirty="0">
                        <a:effectLst/>
                        <a:latin typeface="等线"/>
                        <a:ea typeface="宋体"/>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2490045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1. </a:t>
            </a:r>
            <a:r>
              <a:rPr lang="zh-CN" altLang="zh-CN" dirty="0">
                <a:solidFill>
                  <a:schemeClr val="tx1"/>
                </a:solidFill>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a:t>
            </a:r>
            <a:r>
              <a:rPr lang="en-US" altLang="zh-CN" dirty="0">
                <a:solidFill>
                  <a:schemeClr val="tx1"/>
                </a:solidFill>
              </a:rPr>
              <a:t> </a:t>
            </a:r>
            <a:endParaRPr lang="zh-CN" altLang="zh-CN" dirty="0">
              <a:solidFill>
                <a:schemeClr val="tx1"/>
              </a:solidFill>
            </a:endParaRP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81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6" name="圆角矩形 5"/>
          <p:cNvSpPr/>
          <p:nvPr/>
        </p:nvSpPr>
        <p:spPr>
          <a:xfrm>
            <a:off x="2057053" y="1201316"/>
            <a:ext cx="6619403" cy="3744416"/>
          </a:xfrm>
          <a:prstGeom prst="roundRect">
            <a:avLst>
              <a:gd name="adj" fmla="val 21532"/>
            </a:avLst>
          </a:prstGeom>
          <a:solidFill>
            <a:schemeClr val="tx2">
              <a:lumMod val="20000"/>
              <a:lumOff val="80000"/>
              <a:alpha val="62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smtClean="0">
                <a:solidFill>
                  <a:schemeClr val="tx1"/>
                </a:solidFill>
              </a:rPr>
              <a:t>       </a:t>
            </a:r>
            <a:r>
              <a:rPr lang="zh-CN" altLang="zh-CN" dirty="0" smtClean="0">
                <a:solidFill>
                  <a:schemeClr val="tx1"/>
                </a:solidFill>
              </a:rPr>
              <a:t>项目管理</a:t>
            </a:r>
            <a:r>
              <a:rPr lang="zh-CN" altLang="zh-CN" dirty="0">
                <a:solidFill>
                  <a:schemeClr val="tx1"/>
                </a:solidFill>
              </a:rPr>
              <a:t>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也为项目管理、需求工程、统一建模等软件工程化课程的教学方法提供试验基地。需求工程在软件开发过程中起这决定性作用，可以是软件在开发过程中能更加准确的达到用户想要的东西，加快软件开发的过程，避免在该软件开发的软件危机，我们就该项目进行了需求开发与设计，充分了解客户需求后，编写相关文档，最后提交</a:t>
            </a:r>
            <a:r>
              <a:rPr lang="zh-CN" altLang="zh-CN" dirty="0" smtClean="0">
                <a:solidFill>
                  <a:schemeClr val="tx1"/>
                </a:solidFill>
              </a:rPr>
              <a:t>《项目总结报告》</a:t>
            </a:r>
            <a:r>
              <a:rPr lang="zh-CN" altLang="en-US" dirty="0">
                <a:solidFill>
                  <a:schemeClr val="tx1"/>
                </a:solidFill>
              </a:rPr>
              <a:t>。</a:t>
            </a:r>
            <a:endParaRPr lang="zh-CN" altLang="zh-CN" dirty="0">
              <a:solidFill>
                <a:schemeClr val="tx1"/>
              </a:solidFill>
            </a:endParaRPr>
          </a:p>
        </p:txBody>
      </p:sp>
      <p:sp>
        <p:nvSpPr>
          <p:cNvPr id="2" name="TextBox 1"/>
          <p:cNvSpPr txBox="1"/>
          <p:nvPr/>
        </p:nvSpPr>
        <p:spPr>
          <a:xfrm>
            <a:off x="1331640" y="358438"/>
            <a:ext cx="2808312" cy="584775"/>
          </a:xfrm>
          <a:prstGeom prst="rect">
            <a:avLst/>
          </a:prstGeom>
          <a:noFill/>
        </p:spPr>
        <p:txBody>
          <a:bodyPr wrap="square" rtlCol="0">
            <a:spAutoFit/>
          </a:bodyPr>
          <a:lstStyle/>
          <a:p>
            <a:r>
              <a:rPr lang="zh-CN" altLang="en-US" sz="3200" dirty="0" smtClean="0"/>
              <a:t>编写目的</a:t>
            </a:r>
            <a:endParaRPr lang="zh-CN" altLang="en-US" sz="3200" dirty="0"/>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33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425452"/>
            <a:ext cx="7907163" cy="2736304"/>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2.</a:t>
            </a:r>
            <a:r>
              <a:rPr lang="zh-CN" altLang="zh-CN" dirty="0">
                <a:solidFill>
                  <a:schemeClr val="tx1"/>
                </a:solidFill>
              </a:rPr>
              <a:t>项目子目录的受控文档一般只有项目经理和属于该项目的开发人员和配置管理员能够访问到。配置管理员负责分配访问权限，一般项目经理对该目录具有较大的权限</a:t>
            </a:r>
            <a:r>
              <a:rPr lang="en-US" altLang="zh-CN" dirty="0">
                <a:solidFill>
                  <a:schemeClr val="tx1"/>
                </a:solidFill>
              </a:rPr>
              <a:t>——</a:t>
            </a:r>
            <a:r>
              <a:rPr lang="zh-CN" altLang="zh-CN" dirty="0">
                <a:solidFill>
                  <a:schemeClr val="tx1"/>
                </a:solidFill>
              </a:rPr>
              <a:t>读取、添加和更改；一般开发人员只有读取的权限。</a:t>
            </a:r>
            <a:r>
              <a:rPr lang="en-US" altLang="zh-CN" dirty="0">
                <a:solidFill>
                  <a:schemeClr val="tx1"/>
                </a:solidFill>
              </a:rPr>
              <a:t> </a:t>
            </a:r>
            <a:endParaRPr lang="zh-CN" altLang="zh-CN" dirty="0">
              <a:solidFill>
                <a:schemeClr val="tx1"/>
              </a:solidFill>
            </a:endParaRPr>
          </a:p>
          <a:p>
            <a:r>
              <a:rPr lang="en-US" altLang="zh-CN" dirty="0">
                <a:solidFill>
                  <a:schemeClr val="tx1"/>
                </a:solidFill>
              </a:rPr>
              <a:t>3.</a:t>
            </a:r>
            <a:r>
              <a:rPr lang="zh-CN" altLang="zh-CN" dirty="0">
                <a:solidFill>
                  <a:schemeClr val="tx1"/>
                </a:solidFill>
              </a:rPr>
              <a:t>在项目开发的某一阶段结束时，通过了该阶段评审的这些开发文档交配置管理员保存到项目数据库，做为正式版本的第一版</a:t>
            </a:r>
            <a:r>
              <a:rPr lang="en-US" altLang="zh-CN" dirty="0">
                <a:solidFill>
                  <a:schemeClr val="tx1"/>
                </a:solidFill>
              </a:rPr>
              <a:t>——1.0</a:t>
            </a:r>
            <a:r>
              <a:rPr lang="zh-CN" altLang="zh-CN" dirty="0">
                <a:solidFill>
                  <a:schemeClr val="tx1"/>
                </a:solidFill>
              </a:rPr>
              <a:t>版本。</a:t>
            </a:r>
            <a:r>
              <a:rPr lang="en-US" altLang="zh-CN" dirty="0">
                <a:solidFill>
                  <a:schemeClr val="tx1"/>
                </a:solidFill>
              </a:rPr>
              <a:t> </a:t>
            </a:r>
            <a:endParaRPr lang="zh-CN" altLang="zh-CN" dirty="0">
              <a:solidFill>
                <a:schemeClr val="tx1"/>
              </a:solidFill>
            </a:endParaRPr>
          </a:p>
          <a:p>
            <a:r>
              <a:rPr lang="en-US" altLang="zh-CN" dirty="0">
                <a:solidFill>
                  <a:schemeClr val="tx1"/>
                </a:solidFill>
              </a:rPr>
              <a:t>4.</a:t>
            </a:r>
            <a:r>
              <a:rPr lang="zh-CN" altLang="zh-CN" dirty="0">
                <a:solidFill>
                  <a:schemeClr val="tx1"/>
                </a:solidFill>
              </a:rPr>
              <a:t>在以后的开发中，如果软件需要修改，那修改后的软件可用多级编号来表示新版本</a:t>
            </a:r>
            <a:r>
              <a:rPr lang="en-US" altLang="zh-CN" dirty="0">
                <a:solidFill>
                  <a:schemeClr val="tx1"/>
                </a:solidFill>
              </a:rPr>
              <a:t>——1.1</a:t>
            </a:r>
            <a:r>
              <a:rPr lang="zh-CN" altLang="zh-CN" dirty="0">
                <a:solidFill>
                  <a:schemeClr val="tx1"/>
                </a:solidFill>
              </a:rPr>
              <a:t>、</a:t>
            </a:r>
            <a:r>
              <a:rPr lang="en-US" altLang="zh-CN" dirty="0">
                <a:solidFill>
                  <a:schemeClr val="tx1"/>
                </a:solidFill>
              </a:rPr>
              <a:t>1.2</a:t>
            </a:r>
            <a:r>
              <a:rPr lang="zh-CN" altLang="zh-CN" dirty="0">
                <a:solidFill>
                  <a:schemeClr val="tx1"/>
                </a:solidFill>
              </a:rPr>
              <a:t>等加以区别标识。</a:t>
            </a:r>
            <a:r>
              <a:rPr lang="en-US" altLang="zh-CN" dirty="0">
                <a:solidFill>
                  <a:schemeClr val="tx1"/>
                </a:solidFill>
              </a:rPr>
              <a:t> </a:t>
            </a:r>
            <a:endParaRPr lang="zh-CN" altLang="zh-CN" dirty="0">
              <a:solidFill>
                <a:schemeClr val="tx1"/>
              </a:solidFill>
            </a:endParaRPr>
          </a:p>
          <a:p>
            <a:r>
              <a:rPr lang="en-US" altLang="zh-CN" dirty="0">
                <a:solidFill>
                  <a:schemeClr val="tx1"/>
                </a:solidFill>
              </a:rPr>
              <a:t> </a:t>
            </a:r>
            <a:endParaRPr lang="zh-CN" altLang="zh-CN" dirty="0">
              <a:solidFill>
                <a:schemeClr val="tx1"/>
              </a:solidFill>
            </a:endParaRP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2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425452"/>
            <a:ext cx="7907163" cy="2736304"/>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dirty="0">
                <a:solidFill>
                  <a:schemeClr val="tx1"/>
                </a:solidFill>
              </a:rPr>
              <a:t>5.</a:t>
            </a:r>
            <a:r>
              <a:rPr lang="zh-CN" altLang="zh-CN" dirty="0">
                <a:solidFill>
                  <a:schemeClr val="tx1"/>
                </a:solidFill>
              </a:rPr>
              <a:t>在各个评审阶段产生的所有评审报告和修改报告都要进行编号保存，编号与相应文档的编号要对应。</a:t>
            </a:r>
            <a:r>
              <a:rPr lang="en-US" altLang="zh-CN" dirty="0">
                <a:solidFill>
                  <a:schemeClr val="tx1"/>
                </a:solidFill>
              </a:rPr>
              <a:t> </a:t>
            </a:r>
            <a:endParaRPr lang="zh-CN" altLang="zh-CN" dirty="0">
              <a:solidFill>
                <a:schemeClr val="tx1"/>
              </a:solidFill>
            </a:endParaRPr>
          </a:p>
          <a:p>
            <a:endParaRPr lang="en-US" altLang="zh-CN" dirty="0" smtClean="0">
              <a:solidFill>
                <a:schemeClr val="tx1"/>
              </a:solidFill>
            </a:endParaRPr>
          </a:p>
          <a:p>
            <a:r>
              <a:rPr lang="zh-CN" altLang="zh-CN" dirty="0" smtClean="0">
                <a:solidFill>
                  <a:schemeClr val="tx1"/>
                </a:solidFill>
              </a:rPr>
              <a:t>同时</a:t>
            </a:r>
            <a:r>
              <a:rPr lang="zh-CN" altLang="zh-CN" dirty="0">
                <a:solidFill>
                  <a:schemeClr val="tx1"/>
                </a:solidFill>
              </a:rPr>
              <a:t>，我们会要求所有组员对所有文档进行备份，当</a:t>
            </a:r>
            <a:r>
              <a:rPr lang="en-US" altLang="zh-CN" dirty="0">
                <a:solidFill>
                  <a:schemeClr val="tx1"/>
                </a:solidFill>
              </a:rPr>
              <a:t>PM</a:t>
            </a:r>
            <a:r>
              <a:rPr lang="zh-CN" altLang="zh-CN" dirty="0">
                <a:solidFill>
                  <a:schemeClr val="tx1"/>
                </a:solidFill>
              </a:rPr>
              <a:t>电脑出现问题时，可以以另一个组员的电脑作为版本控制管理的服务器，虽然这样在提交方面会很麻烦，但是能很好的保持文档的完整性，降低历史文档丢失的风险。</a:t>
            </a:r>
          </a:p>
          <a:p>
            <a:r>
              <a:rPr lang="en-US" altLang="zh-CN" dirty="0">
                <a:solidFill>
                  <a:schemeClr val="tx1"/>
                </a:solidFill>
              </a:rPr>
              <a:t> </a:t>
            </a:r>
            <a:endParaRPr lang="zh-CN" altLang="zh-CN" dirty="0">
              <a:solidFill>
                <a:schemeClr val="tx1"/>
              </a:solidFill>
            </a:endParaRPr>
          </a:p>
        </p:txBody>
      </p:sp>
      <p:sp>
        <p:nvSpPr>
          <p:cNvPr id="9" name="矩形 8"/>
          <p:cNvSpPr/>
          <p:nvPr/>
        </p:nvSpPr>
        <p:spPr>
          <a:xfrm>
            <a:off x="3406964" y="1849388"/>
            <a:ext cx="1576072" cy="369332"/>
          </a:xfrm>
          <a:prstGeom prst="rect">
            <a:avLst/>
          </a:prstGeom>
        </p:spPr>
        <p:txBody>
          <a:bodyPr wrap="none">
            <a:spAutoFit/>
          </a:bodyPr>
          <a:lstStyle/>
          <a:p>
            <a:pPr lvl="1"/>
            <a:r>
              <a:rPr lang="zh-CN" altLang="zh-CN" b="1" dirty="0"/>
              <a:t>版本管理</a:t>
            </a: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2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7" y="28947"/>
            <a:ext cx="9139126" cy="5715000"/>
          </a:xfrm>
          <a:prstGeom prst="rect">
            <a:avLst/>
          </a:prstGeom>
        </p:spPr>
      </p:pic>
      <p:sp>
        <p:nvSpPr>
          <p:cNvPr id="8" name="Text Box 11"/>
          <p:cNvSpPr txBox="1">
            <a:spLocks noChangeArrowheads="1"/>
          </p:cNvSpPr>
          <p:nvPr/>
        </p:nvSpPr>
        <p:spPr bwMode="auto">
          <a:xfrm>
            <a:off x="0" y="2353570"/>
            <a:ext cx="262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en-US" b="1" dirty="0" smtClean="0"/>
              <a:t>微小改正时的更正控制</a:t>
            </a:r>
            <a:endParaRPr lang="zh-CN" altLang="zh-CN" b="1" dirty="0"/>
          </a:p>
        </p:txBody>
      </p:sp>
      <p:cxnSp>
        <p:nvCxnSpPr>
          <p:cNvPr id="11" name="直接连接符 10"/>
          <p:cNvCxnSpPr/>
          <p:nvPr/>
        </p:nvCxnSpPr>
        <p:spPr>
          <a:xfrm>
            <a:off x="262778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defRPr/>
            </a:pPr>
            <a:r>
              <a:rPr lang="zh-CN" alt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配置系统管理指南</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3059832" y="2307237"/>
            <a:ext cx="2807210" cy="369332"/>
          </a:xfrm>
          <a:prstGeom prst="rect">
            <a:avLst/>
          </a:prstGeom>
          <a:noFill/>
        </p:spPr>
        <p:txBody>
          <a:bodyPr wrap="square" rtlCol="0">
            <a:spAutoFit/>
          </a:bodyPr>
          <a:lstStyle/>
          <a:p>
            <a:r>
              <a:rPr lang="zh-CN" altLang="en-US" b="1" dirty="0" smtClean="0"/>
              <a:t>较大改变时的更正控制</a:t>
            </a:r>
            <a:endParaRPr lang="zh-CN" altLang="en-US" b="1" dirty="0"/>
          </a:p>
        </p:txBody>
      </p:sp>
      <p:cxnSp>
        <p:nvCxnSpPr>
          <p:cNvPr id="12" name="直接连接符 11"/>
          <p:cNvCxnSpPr/>
          <p:nvPr/>
        </p:nvCxnSpPr>
        <p:spPr>
          <a:xfrm>
            <a:off x="5940152" y="2214682"/>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771800" y="2721654"/>
            <a:ext cx="2952328" cy="2585323"/>
          </a:xfrm>
          <a:prstGeom prst="rect">
            <a:avLst/>
          </a:prstGeom>
        </p:spPr>
        <p:txBody>
          <a:bodyPr wrap="square">
            <a:spAutoFit/>
          </a:bodyPr>
          <a:lstStyle/>
          <a:p>
            <a:r>
              <a:rPr lang="zh-CN" altLang="zh-CN" dirty="0"/>
              <a:t>如果在项目开发过程中有较大的变动时，我们会写一份变更申请报告，在小组当周的会议上进行讨论，确认是否真的需要较大的变动，如果确认通过，小组会分配各成员相对的工作。</a:t>
            </a:r>
          </a:p>
          <a:p>
            <a:r>
              <a:rPr lang="zh-CN" altLang="zh-CN" dirty="0"/>
              <a:t>在完成变更时，由版本管理员进行版本的更新。</a:t>
            </a:r>
          </a:p>
        </p:txBody>
      </p:sp>
      <p:sp>
        <p:nvSpPr>
          <p:cNvPr id="15" name="TextBox 14"/>
          <p:cNvSpPr txBox="1"/>
          <p:nvPr/>
        </p:nvSpPr>
        <p:spPr>
          <a:xfrm>
            <a:off x="6732240" y="2281436"/>
            <a:ext cx="1872208" cy="369332"/>
          </a:xfrm>
          <a:prstGeom prst="rect">
            <a:avLst/>
          </a:prstGeom>
          <a:noFill/>
        </p:spPr>
        <p:txBody>
          <a:bodyPr wrap="square" rtlCol="0">
            <a:spAutoFit/>
          </a:bodyPr>
          <a:lstStyle/>
          <a:p>
            <a:r>
              <a:rPr lang="zh-CN" altLang="en-US" b="1" dirty="0" smtClean="0"/>
              <a:t>配置审核</a:t>
            </a:r>
            <a:endParaRPr lang="zh-CN" altLang="en-US" b="1" dirty="0"/>
          </a:p>
        </p:txBody>
      </p:sp>
      <p:sp>
        <p:nvSpPr>
          <p:cNvPr id="2" name="矩形 1"/>
          <p:cNvSpPr/>
          <p:nvPr/>
        </p:nvSpPr>
        <p:spPr>
          <a:xfrm>
            <a:off x="125760" y="2737388"/>
            <a:ext cx="2376264" cy="2031325"/>
          </a:xfrm>
          <a:prstGeom prst="rect">
            <a:avLst/>
          </a:prstGeom>
        </p:spPr>
        <p:txBody>
          <a:bodyPr wrap="square">
            <a:spAutoFit/>
          </a:bodyPr>
          <a:lstStyle/>
          <a:p>
            <a:r>
              <a:rPr lang="zh-CN" altLang="zh-CN" dirty="0"/>
              <a:t>在评审或测试后发现的问题由小组记录员记录下来，在下课结束后会临时开一个简短的会议，分配修改的问题，然后进行变更的记录。</a:t>
            </a:r>
          </a:p>
        </p:txBody>
      </p:sp>
      <p:sp>
        <p:nvSpPr>
          <p:cNvPr id="3" name="矩形 2"/>
          <p:cNvSpPr/>
          <p:nvPr/>
        </p:nvSpPr>
        <p:spPr>
          <a:xfrm>
            <a:off x="6228184" y="2714594"/>
            <a:ext cx="2664296" cy="2585323"/>
          </a:xfrm>
          <a:prstGeom prst="rect">
            <a:avLst/>
          </a:prstGeom>
        </p:spPr>
        <p:txBody>
          <a:bodyPr wrap="square">
            <a:spAutoFit/>
          </a:bodyPr>
          <a:lstStyle/>
          <a:p>
            <a:r>
              <a:rPr lang="zh-CN" altLang="zh-CN" dirty="0"/>
              <a:t>为保证各项产品在技术上和管理上的完整性，项目经理是在软件开发过程中的详细设计阶段和测试阶段完成时，对配置情况进行抽查。总经理先提出要审核的内容和各项指标，逐项审核完成后要作好记录。</a:t>
            </a:r>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4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参考资料</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zh-CN" altLang="zh-CN" dirty="0">
                <a:solidFill>
                  <a:schemeClr val="tx1"/>
                </a:solidFill>
              </a:rPr>
              <a:t>《软件项目管理》原书第</a:t>
            </a:r>
            <a:r>
              <a:rPr lang="en-US" altLang="zh-CN" dirty="0">
                <a:solidFill>
                  <a:schemeClr val="tx1"/>
                </a:solidFill>
              </a:rPr>
              <a:t>5</a:t>
            </a:r>
            <a:r>
              <a:rPr lang="zh-CN" altLang="zh-CN" dirty="0">
                <a:solidFill>
                  <a:schemeClr val="tx1"/>
                </a:solidFill>
              </a:rPr>
              <a:t>版</a:t>
            </a:r>
            <a:r>
              <a:rPr lang="en-US" altLang="zh-CN" dirty="0">
                <a:solidFill>
                  <a:schemeClr val="tx1"/>
                </a:solidFill>
              </a:rPr>
              <a:t>  </a:t>
            </a:r>
            <a:r>
              <a:rPr lang="zh-CN" altLang="zh-CN" dirty="0">
                <a:solidFill>
                  <a:schemeClr val="tx1"/>
                </a:solidFill>
              </a:rPr>
              <a:t>作者：（美）</a:t>
            </a:r>
            <a:r>
              <a:rPr lang="en-US" altLang="zh-CN" dirty="0">
                <a:solidFill>
                  <a:schemeClr val="tx1"/>
                </a:solidFill>
              </a:rPr>
              <a:t>Bob Hughes Mike </a:t>
            </a:r>
            <a:r>
              <a:rPr lang="en-US" altLang="zh-CN" dirty="0" err="1">
                <a:solidFill>
                  <a:schemeClr val="tx1"/>
                </a:solidFill>
              </a:rPr>
              <a:t>Cotterell</a:t>
            </a:r>
            <a:r>
              <a:rPr lang="en-US" altLang="zh-CN" dirty="0">
                <a:solidFill>
                  <a:schemeClr val="tx1"/>
                </a:solidFill>
              </a:rPr>
              <a:t>  </a:t>
            </a:r>
            <a:r>
              <a:rPr lang="zh-CN" altLang="zh-CN" dirty="0">
                <a:solidFill>
                  <a:schemeClr val="tx1"/>
                </a:solidFill>
              </a:rPr>
              <a:t>廖彬山 周卫华译 机械工业出版社</a:t>
            </a:r>
          </a:p>
          <a:p>
            <a:pPr lvl="0"/>
            <a:r>
              <a:rPr lang="zh-CN" altLang="zh-CN" dirty="0">
                <a:solidFill>
                  <a:schemeClr val="tx1"/>
                </a:solidFill>
              </a:rPr>
              <a:t>《软件需求》第</a:t>
            </a:r>
            <a:r>
              <a:rPr lang="en-US" altLang="zh-CN" dirty="0">
                <a:solidFill>
                  <a:schemeClr val="tx1"/>
                </a:solidFill>
              </a:rPr>
              <a:t>3</a:t>
            </a:r>
            <a:r>
              <a:rPr lang="zh-CN" altLang="zh-CN" dirty="0">
                <a:solidFill>
                  <a:schemeClr val="tx1"/>
                </a:solidFill>
              </a:rPr>
              <a:t>版</a:t>
            </a:r>
            <a:r>
              <a:rPr lang="en-US" altLang="zh-CN" dirty="0">
                <a:solidFill>
                  <a:schemeClr val="tx1"/>
                </a:solidFill>
              </a:rPr>
              <a:t>  </a:t>
            </a:r>
            <a:r>
              <a:rPr lang="zh-CN" altLang="zh-CN" dirty="0">
                <a:solidFill>
                  <a:schemeClr val="tx1"/>
                </a:solidFill>
              </a:rPr>
              <a:t>（美）</a:t>
            </a:r>
            <a:r>
              <a:rPr lang="en-US" altLang="zh-CN" dirty="0">
                <a:solidFill>
                  <a:schemeClr val="tx1"/>
                </a:solidFill>
              </a:rPr>
              <a:t>Karl </a:t>
            </a:r>
            <a:r>
              <a:rPr lang="en-US" altLang="zh-CN" dirty="0" err="1">
                <a:solidFill>
                  <a:schemeClr val="tx1"/>
                </a:solidFill>
              </a:rPr>
              <a:t>Wiegers</a:t>
            </a:r>
            <a:r>
              <a:rPr lang="en-US" altLang="zh-CN" dirty="0">
                <a:solidFill>
                  <a:schemeClr val="tx1"/>
                </a:solidFill>
              </a:rPr>
              <a:t>  </a:t>
            </a:r>
            <a:r>
              <a:rPr lang="en-US" altLang="zh-CN" dirty="0" err="1">
                <a:solidFill>
                  <a:schemeClr val="tx1"/>
                </a:solidFill>
              </a:rPr>
              <a:t>JoyBeatty</a:t>
            </a:r>
            <a:r>
              <a:rPr lang="zh-CN" altLang="zh-CN" dirty="0">
                <a:solidFill>
                  <a:schemeClr val="tx1"/>
                </a:solidFill>
              </a:rPr>
              <a:t>著 李忠利 李醇 霍金健 孔晨辉译</a:t>
            </a:r>
            <a:r>
              <a:rPr lang="en-US" altLang="zh-CN" dirty="0">
                <a:solidFill>
                  <a:schemeClr val="tx1"/>
                </a:solidFill>
              </a:rPr>
              <a:t>  </a:t>
            </a:r>
            <a:r>
              <a:rPr lang="zh-CN" altLang="zh-CN" dirty="0">
                <a:solidFill>
                  <a:schemeClr val="tx1"/>
                </a:solidFill>
              </a:rPr>
              <a:t>清华大学出版社</a:t>
            </a:r>
          </a:p>
          <a:p>
            <a:pPr lvl="0"/>
            <a:r>
              <a:rPr lang="en-US" altLang="zh-CN" dirty="0">
                <a:solidFill>
                  <a:schemeClr val="tx1"/>
                </a:solidFill>
              </a:rPr>
              <a:t>GB T-8567-2006</a:t>
            </a:r>
            <a:r>
              <a:rPr lang="zh-CN" altLang="zh-CN" dirty="0">
                <a:solidFill>
                  <a:schemeClr val="tx1"/>
                </a:solidFill>
              </a:rPr>
              <a:t>计算机软件文档编制规范</a:t>
            </a: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8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小组分工</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6"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chemeClr val="tx1"/>
                </a:solidFill>
              </a:rPr>
              <a:t>余泽伟：文档编写、</a:t>
            </a:r>
            <a:r>
              <a:rPr lang="en-US" altLang="zh-CN" dirty="0" err="1">
                <a:solidFill>
                  <a:schemeClr val="tx1"/>
                </a:solidFill>
              </a:rPr>
              <a:t>umlppt</a:t>
            </a:r>
            <a:r>
              <a:rPr lang="zh-CN" altLang="en-US" dirty="0">
                <a:solidFill>
                  <a:schemeClr val="tx1"/>
                </a:solidFill>
              </a:rPr>
              <a:t>制作（</a:t>
            </a:r>
            <a:r>
              <a:rPr lang="en-US" altLang="zh-CN" dirty="0">
                <a:solidFill>
                  <a:schemeClr val="tx1"/>
                </a:solidFill>
              </a:rPr>
              <a:t>27%</a:t>
            </a:r>
            <a:r>
              <a:rPr lang="zh-CN" altLang="en-US" dirty="0">
                <a:solidFill>
                  <a:schemeClr val="tx1"/>
                </a:solidFill>
              </a:rPr>
              <a:t>）</a:t>
            </a:r>
            <a:endParaRPr lang="en-US" altLang="zh-CN" dirty="0">
              <a:solidFill>
                <a:schemeClr val="tx1"/>
              </a:solidFill>
            </a:endParaRPr>
          </a:p>
          <a:p>
            <a:pPr lvl="0"/>
            <a:r>
              <a:rPr lang="zh-CN" altLang="en-US" dirty="0" smtClean="0">
                <a:solidFill>
                  <a:schemeClr val="tx1"/>
                </a:solidFill>
              </a:rPr>
              <a:t>李文杰：</a:t>
            </a:r>
            <a:r>
              <a:rPr lang="en-US" altLang="zh-CN" dirty="0" err="1" smtClean="0">
                <a:solidFill>
                  <a:schemeClr val="tx1"/>
                </a:solidFill>
              </a:rPr>
              <a:t>obs</a:t>
            </a:r>
            <a:r>
              <a:rPr lang="zh-CN" altLang="en-US" dirty="0" smtClean="0">
                <a:solidFill>
                  <a:schemeClr val="tx1"/>
                </a:solidFill>
              </a:rPr>
              <a:t>、</a:t>
            </a:r>
            <a:r>
              <a:rPr lang="en-US" altLang="zh-CN" dirty="0" err="1" smtClean="0">
                <a:solidFill>
                  <a:schemeClr val="tx1"/>
                </a:solidFill>
              </a:rPr>
              <a:t>wbs</a:t>
            </a:r>
            <a:r>
              <a:rPr lang="zh-CN" altLang="en-US" dirty="0" smtClean="0">
                <a:solidFill>
                  <a:schemeClr val="tx1"/>
                </a:solidFill>
              </a:rPr>
              <a:t>、</a:t>
            </a:r>
            <a:r>
              <a:rPr lang="en-US" altLang="zh-CN" dirty="0" err="1" smtClean="0">
                <a:solidFill>
                  <a:schemeClr val="tx1"/>
                </a:solidFill>
              </a:rPr>
              <a:t>gantt</a:t>
            </a:r>
            <a:r>
              <a:rPr lang="zh-CN" altLang="en-US" dirty="0" smtClean="0">
                <a:solidFill>
                  <a:schemeClr val="tx1"/>
                </a:solidFill>
              </a:rPr>
              <a:t>等图制作、文档修改（</a:t>
            </a:r>
            <a:r>
              <a:rPr lang="en-US" altLang="zh-CN" dirty="0" smtClean="0">
                <a:solidFill>
                  <a:schemeClr val="tx1"/>
                </a:solidFill>
              </a:rPr>
              <a:t>26%</a:t>
            </a:r>
            <a:r>
              <a:rPr lang="zh-CN" altLang="en-US" dirty="0" smtClean="0">
                <a:solidFill>
                  <a:schemeClr val="tx1"/>
                </a:solidFill>
              </a:rPr>
              <a:t>）</a:t>
            </a:r>
            <a:endParaRPr lang="en-US" altLang="zh-CN" dirty="0" smtClean="0">
              <a:solidFill>
                <a:schemeClr val="tx1"/>
              </a:solidFill>
            </a:endParaRPr>
          </a:p>
          <a:p>
            <a:pPr lvl="0"/>
            <a:r>
              <a:rPr lang="zh-CN" altLang="en-US" dirty="0" smtClean="0">
                <a:solidFill>
                  <a:schemeClr val="tx1"/>
                </a:solidFill>
              </a:rPr>
              <a:t>赵伟：文档编写（</a:t>
            </a:r>
            <a:r>
              <a:rPr lang="en-US" altLang="zh-CN" dirty="0" smtClean="0">
                <a:solidFill>
                  <a:schemeClr val="tx1"/>
                </a:solidFill>
              </a:rPr>
              <a:t>25%</a:t>
            </a:r>
            <a:r>
              <a:rPr lang="zh-CN" altLang="en-US" smtClean="0">
                <a:solidFill>
                  <a:schemeClr val="tx1"/>
                </a:solidFill>
              </a:rPr>
              <a:t>）</a:t>
            </a:r>
            <a:endParaRPr lang="en-US" altLang="zh-CN" dirty="0">
              <a:solidFill>
                <a:schemeClr val="tx1"/>
              </a:solidFill>
            </a:endParaRPr>
          </a:p>
          <a:p>
            <a:pPr lvl="0"/>
            <a:r>
              <a:rPr lang="zh-CN" altLang="en-US" dirty="0">
                <a:solidFill>
                  <a:schemeClr val="tx1"/>
                </a:solidFill>
              </a:rPr>
              <a:t>陈启强：需求工程计划</a:t>
            </a:r>
            <a:r>
              <a:rPr lang="en-US" altLang="zh-CN" dirty="0" err="1">
                <a:solidFill>
                  <a:schemeClr val="tx1"/>
                </a:solidFill>
              </a:rPr>
              <a:t>ppt</a:t>
            </a:r>
            <a:r>
              <a:rPr lang="zh-CN" altLang="en-US" dirty="0">
                <a:solidFill>
                  <a:schemeClr val="tx1"/>
                </a:solidFill>
              </a:rPr>
              <a:t>制作、文档最终修改（</a:t>
            </a:r>
            <a:r>
              <a:rPr lang="en-US" altLang="zh-CN" dirty="0">
                <a:solidFill>
                  <a:schemeClr val="tx1"/>
                </a:solidFill>
              </a:rPr>
              <a:t>22%</a:t>
            </a:r>
            <a:r>
              <a:rPr lang="zh-CN" altLang="en-US" dirty="0">
                <a:solidFill>
                  <a:schemeClr val="tx1"/>
                </a:solidFill>
              </a:rPr>
              <a:t>）</a:t>
            </a:r>
            <a:endParaRPr lang="en-US" altLang="zh-CN" dirty="0">
              <a:solidFill>
                <a:schemeClr val="tx1"/>
              </a:solidFill>
            </a:endParaRPr>
          </a:p>
          <a:p>
            <a:pPr lvl="0"/>
            <a:endParaRPr lang="zh-CN" altLang="zh-CN" dirty="0">
              <a:solidFill>
                <a:schemeClr val="tx1"/>
              </a:solidFill>
            </a:endParaRP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5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rPr>
              <a:t>项目中的问题</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15" name="圆角矩形 14"/>
          <p:cNvSpPr/>
          <p:nvPr/>
        </p:nvSpPr>
        <p:spPr>
          <a:xfrm>
            <a:off x="480517" y="2281436"/>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altLang="zh-CN" dirty="0" smtClean="0">
                <a:solidFill>
                  <a:schemeClr val="tx1"/>
                </a:solidFill>
              </a:rPr>
              <a:t>1</a:t>
            </a:r>
            <a:r>
              <a:rPr lang="zh-CN" altLang="en-US" dirty="0" smtClean="0">
                <a:solidFill>
                  <a:schemeClr val="tx1"/>
                </a:solidFill>
              </a:rPr>
              <a:t>、对所需要用到的软件不熟练</a:t>
            </a:r>
            <a:r>
              <a:rPr lang="en-US" altLang="zh-CN" dirty="0" smtClean="0">
                <a:solidFill>
                  <a:schemeClr val="tx1"/>
                </a:solidFill>
              </a:rPr>
              <a:t>--------</a:t>
            </a:r>
            <a:r>
              <a:rPr lang="zh-CN" altLang="en-US" dirty="0" smtClean="0">
                <a:solidFill>
                  <a:schemeClr val="tx1"/>
                </a:solidFill>
              </a:rPr>
              <a:t>多使用学习、软件</a:t>
            </a:r>
            <a:endParaRPr lang="en-US" altLang="zh-CN" dirty="0" smtClean="0">
              <a:solidFill>
                <a:schemeClr val="tx1"/>
              </a:solidFill>
            </a:endParaRPr>
          </a:p>
          <a:p>
            <a:pPr lvl="0"/>
            <a:r>
              <a:rPr lang="en-US" altLang="zh-CN" dirty="0" smtClean="0">
                <a:solidFill>
                  <a:schemeClr val="tx1"/>
                </a:solidFill>
              </a:rPr>
              <a:t>2</a:t>
            </a:r>
            <a:r>
              <a:rPr lang="zh-CN" altLang="en-US" dirty="0" smtClean="0">
                <a:solidFill>
                  <a:schemeClr val="tx1"/>
                </a:solidFill>
              </a:rPr>
              <a:t>、由于人数缺少，导致每人的工作量变多</a:t>
            </a:r>
            <a:r>
              <a:rPr lang="en-US" altLang="zh-CN" dirty="0" smtClean="0">
                <a:solidFill>
                  <a:schemeClr val="tx1"/>
                </a:solidFill>
              </a:rPr>
              <a:t>---------</a:t>
            </a:r>
            <a:r>
              <a:rPr lang="zh-CN" altLang="en-US" dirty="0" smtClean="0">
                <a:solidFill>
                  <a:schemeClr val="tx1"/>
                </a:solidFill>
              </a:rPr>
              <a:t>熬夜做</a:t>
            </a:r>
            <a:endParaRPr lang="en-US" altLang="zh-CN" dirty="0" smtClean="0">
              <a:solidFill>
                <a:schemeClr val="tx1"/>
              </a:solidFill>
            </a:endParaRPr>
          </a:p>
          <a:p>
            <a:pPr lvl="0"/>
            <a:r>
              <a:rPr lang="en-US" altLang="zh-CN" dirty="0" smtClean="0">
                <a:solidFill>
                  <a:schemeClr val="tx1"/>
                </a:solidFill>
              </a:rPr>
              <a:t>3</a:t>
            </a:r>
            <a:r>
              <a:rPr lang="zh-CN" altLang="en-US" dirty="0" smtClean="0">
                <a:solidFill>
                  <a:schemeClr val="tx1"/>
                </a:solidFill>
              </a:rPr>
              <a:t>、对所学知识点不是掌握的很清楚</a:t>
            </a:r>
            <a:r>
              <a:rPr lang="en-US" altLang="zh-CN" dirty="0" smtClean="0">
                <a:solidFill>
                  <a:schemeClr val="tx1"/>
                </a:solidFill>
              </a:rPr>
              <a:t>--------</a:t>
            </a:r>
            <a:r>
              <a:rPr lang="zh-CN" altLang="en-US" dirty="0" smtClean="0">
                <a:solidFill>
                  <a:schemeClr val="tx1"/>
                </a:solidFill>
              </a:rPr>
              <a:t>多看书、</a:t>
            </a:r>
            <a:r>
              <a:rPr lang="en-US" altLang="zh-CN" dirty="0" err="1" smtClean="0">
                <a:solidFill>
                  <a:schemeClr val="tx1"/>
                </a:solidFill>
              </a:rPr>
              <a:t>ppt</a:t>
            </a:r>
            <a:r>
              <a:rPr lang="zh-CN" altLang="en-US" dirty="0" smtClean="0">
                <a:solidFill>
                  <a:schemeClr val="tx1"/>
                </a:solidFill>
              </a:rPr>
              <a:t>，</a:t>
            </a:r>
            <a:r>
              <a:rPr lang="zh-CN" altLang="en-US" smtClean="0">
                <a:solidFill>
                  <a:schemeClr val="tx1"/>
                </a:solidFill>
              </a:rPr>
              <a:t>还不会去看视屏教程</a:t>
            </a:r>
            <a:endParaRPr lang="zh-CN" altLang="zh-CN" dirty="0">
              <a:solidFill>
                <a:schemeClr val="tx1"/>
              </a:solidFill>
            </a:endParaRPr>
          </a:p>
        </p:txBody>
      </p:sp>
      <p:pic>
        <p:nvPicPr>
          <p:cNvPr id="5"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5" name="标题 1"/>
          <p:cNvSpPr txBox="1">
            <a:spLocks/>
          </p:cNvSpPr>
          <p:nvPr/>
        </p:nvSpPr>
        <p:spPr>
          <a:xfrm>
            <a:off x="4860032" y="1921396"/>
            <a:ext cx="3786214" cy="69678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4000" b="1"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latin typeface="微软雅黑" pitchFamily="34" charset="-122"/>
                <a:ea typeface="微软雅黑" pitchFamily="34" charset="-122"/>
              </a:rPr>
              <a:t>谢谢！</a:t>
            </a:r>
            <a:endParaRPr kumimoji="0" lang="en-US" altLang="zh-CN" sz="4000" b="1" i="0" u="none" strike="noStrike" kern="1200" cap="none" spc="0" normalizeH="0" baseline="0" noProof="0" dirty="0" smtClean="0">
              <a:ln w="12700">
                <a:solidFill>
                  <a:srgbClr val="1F497D">
                    <a:tint val="1000"/>
                  </a:srgbClr>
                </a:solidFill>
                <a:prstDash val="solid"/>
              </a:ln>
              <a:solidFill>
                <a:sysClr val="windowText" lastClr="000000"/>
              </a:solidFill>
              <a:effectLst>
                <a:outerShdw blurRad="50000" dist="50800" dir="7500000" algn="tl">
                  <a:srgbClr val="000000">
                    <a:shade val="5000"/>
                    <a:alpha val="35000"/>
                  </a:srgbClr>
                </a:outerShdw>
              </a:effectLst>
              <a:uLnTx/>
              <a:uFillTx/>
              <a:latin typeface="微软雅黑" pitchFamily="34" charset="-122"/>
              <a:ea typeface="微软雅黑" pitchFamily="34" charset="-122"/>
              <a:cs typeface="+mj-cs"/>
            </a:endParaRPr>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1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467544" y="2276872"/>
            <a:ext cx="1923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工作内容</a:t>
            </a:r>
            <a:endParaRPr lang="zh-CN" altLang="en-US" b="1" dirty="0">
              <a:latin typeface="微软雅黑" pitchFamily="34" charset="-122"/>
              <a:ea typeface="微软雅黑" pitchFamily="34" charset="-122"/>
            </a:endParaRPr>
          </a:p>
        </p:txBody>
      </p:sp>
      <p:sp>
        <p:nvSpPr>
          <p:cNvPr id="10" name="Text Box 11"/>
          <p:cNvSpPr txBox="1">
            <a:spLocks noChangeArrowheads="1"/>
          </p:cNvSpPr>
          <p:nvPr/>
        </p:nvSpPr>
        <p:spPr bwMode="auto">
          <a:xfrm>
            <a:off x="5148063" y="2009380"/>
            <a:ext cx="2052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zh-CN" altLang="en-US" b="1" dirty="0" smtClean="0">
                <a:latin typeface="微软雅黑" pitchFamily="34" charset="-122"/>
                <a:ea typeface="微软雅黑" pitchFamily="34" charset="-122"/>
              </a:rPr>
              <a:t>项目干系人</a:t>
            </a:r>
            <a:endParaRPr lang="zh-CN" altLang="en-US" b="1" dirty="0">
              <a:latin typeface="微软雅黑" pitchFamily="34" charset="-122"/>
              <a:ea typeface="微软雅黑" pitchFamily="34" charset="-122"/>
            </a:endParaRPr>
          </a:p>
        </p:txBody>
      </p:sp>
      <p:cxnSp>
        <p:nvCxnSpPr>
          <p:cNvPr id="11" name="直接连接符 10"/>
          <p:cNvCxnSpPr/>
          <p:nvPr/>
        </p:nvCxnSpPr>
        <p:spPr>
          <a:xfrm>
            <a:off x="2711664" y="228143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项目概述</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2" name="TextBox 1"/>
          <p:cNvSpPr txBox="1"/>
          <p:nvPr/>
        </p:nvSpPr>
        <p:spPr>
          <a:xfrm>
            <a:off x="241139" y="2785491"/>
            <a:ext cx="2376264" cy="2739211"/>
          </a:xfrm>
          <a:prstGeom prst="rect">
            <a:avLst/>
          </a:prstGeom>
          <a:noFill/>
        </p:spPr>
        <p:txBody>
          <a:bodyPr wrap="square" rtlCol="0">
            <a:spAutoFit/>
          </a:bodyPr>
          <a:lstStyle/>
          <a:p>
            <a:r>
              <a:rPr lang="zh-CN" altLang="zh-CN" sz="1400" dirty="0"/>
              <a:t>针对“软件工程系列课程教学辅助网站”，我们进行项目的需求开发与设计，在有能力的情况下对进行网站建设。对小组内各个成员进行分工，充分了解客户需求后，针对性地进行任务安排，并在开发过程中，不断找到自己存在的问题与不足并改正，以最大的可能满足客户的需求。</a:t>
            </a:r>
          </a:p>
          <a:p>
            <a:endParaRPr lang="zh-CN" altLang="en-US" dirty="0"/>
          </a:p>
        </p:txBody>
      </p:sp>
      <p:pic>
        <p:nvPicPr>
          <p:cNvPr id="9"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1395287765"/>
              </p:ext>
            </p:extLst>
          </p:nvPr>
        </p:nvGraphicFramePr>
        <p:xfrm>
          <a:off x="2915816" y="2646204"/>
          <a:ext cx="6048672" cy="2080260"/>
        </p:xfrm>
        <a:graphic>
          <a:graphicData uri="http://schemas.openxmlformats.org/drawingml/2006/table">
            <a:tbl>
              <a:tblPr firstRow="1" firstCol="1" bandRow="1">
                <a:tableStyleId>{5C22544A-7EE6-4342-B048-85BDC9FD1C3A}</a:tableStyleId>
              </a:tblPr>
              <a:tblGrid>
                <a:gridCol w="1017905"/>
                <a:gridCol w="1018540"/>
                <a:gridCol w="1092835"/>
                <a:gridCol w="687144"/>
                <a:gridCol w="2232248"/>
              </a:tblGrid>
              <a:tr h="0">
                <a:tc>
                  <a:txBody>
                    <a:bodyPr/>
                    <a:lstStyle/>
                    <a:p>
                      <a:pPr algn="ctr">
                        <a:spcAft>
                          <a:spcPts val="0"/>
                        </a:spcAft>
                      </a:pPr>
                      <a:r>
                        <a:rPr lang="zh-CN" sz="1050" kern="100">
                          <a:effectLst/>
                        </a:rPr>
                        <a:t>项目干系人</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学院</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项目团队中角色</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技术水平</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联系方式</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赵伟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新手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ZW19970226</a:t>
                      </a:r>
                      <a:endParaRPr lang="zh-CN" sz="1050" kern="100">
                        <a:effectLst/>
                      </a:endParaRPr>
                    </a:p>
                    <a:p>
                      <a:pPr algn="just">
                        <a:spcAft>
                          <a:spcPts val="0"/>
                        </a:spcAft>
                      </a:pPr>
                      <a:r>
                        <a:rPr lang="zh-CN" sz="1050" kern="100">
                          <a:effectLst/>
                        </a:rPr>
                        <a:t>邮箱：</a:t>
                      </a:r>
                      <a:r>
                        <a:rPr lang="en-US" sz="1050" kern="100">
                          <a:effectLst/>
                        </a:rPr>
                        <a:t>31502308@stu.zucc.edu.cn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李文杰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新手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marioliwenjie</a:t>
                      </a:r>
                      <a:endParaRPr lang="zh-CN" sz="1050" kern="100">
                        <a:effectLst/>
                      </a:endParaRPr>
                    </a:p>
                    <a:p>
                      <a:pPr algn="just">
                        <a:spcAft>
                          <a:spcPts val="0"/>
                        </a:spcAft>
                      </a:pPr>
                      <a:r>
                        <a:rPr lang="zh-CN" sz="1050" kern="100">
                          <a:effectLst/>
                        </a:rPr>
                        <a:t>邮箱：</a:t>
                      </a:r>
                      <a:r>
                        <a:rPr lang="en-US" sz="1050" kern="100">
                          <a:effectLst/>
                        </a:rPr>
                        <a:t>31502025@stu.zucc.edu.cn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陈启强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新手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cqq724784701</a:t>
                      </a:r>
                      <a:endParaRPr lang="zh-CN" sz="1050" kern="100">
                        <a:effectLst/>
                      </a:endParaRPr>
                    </a:p>
                    <a:p>
                      <a:pPr algn="just">
                        <a:spcAft>
                          <a:spcPts val="0"/>
                        </a:spcAft>
                      </a:pPr>
                      <a:r>
                        <a:rPr lang="zh-CN" sz="1050" kern="100">
                          <a:effectLst/>
                        </a:rPr>
                        <a:t>邮箱：</a:t>
                      </a:r>
                      <a:r>
                        <a:rPr lang="en-US" sz="1050" kern="100">
                          <a:effectLst/>
                        </a:rPr>
                        <a:t>31502055@stu.zucc.edu.cn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余泽伟</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新手</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yuzewei7712</a:t>
                      </a:r>
                      <a:endParaRPr lang="zh-CN" sz="1050" kern="100">
                        <a:effectLst/>
                      </a:endParaRPr>
                    </a:p>
                    <a:p>
                      <a:pPr algn="just">
                        <a:spcAft>
                          <a:spcPts val="0"/>
                        </a:spcAft>
                      </a:pPr>
                      <a:r>
                        <a:rPr lang="zh-CN" sz="1050" kern="100">
                          <a:effectLst/>
                        </a:rPr>
                        <a:t>邮箱：</a:t>
                      </a:r>
                      <a:r>
                        <a:rPr lang="en-US" sz="1050" kern="100">
                          <a:effectLst/>
                        </a:rPr>
                        <a:t>31501386@stu.zucc.edu.cn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杨枨</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项目总经理、需求顾问</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微信：</a:t>
                      </a:r>
                      <a:r>
                        <a:rPr lang="en-US" sz="1050" kern="100">
                          <a:effectLst/>
                        </a:rPr>
                        <a:t>Holley Yang</a:t>
                      </a:r>
                      <a:endParaRPr lang="zh-CN" sz="1050" kern="100">
                        <a:effectLst/>
                      </a:endParaRPr>
                    </a:p>
                    <a:p>
                      <a:pPr algn="just">
                        <a:spcAft>
                          <a:spcPts val="0"/>
                        </a:spcAft>
                      </a:pPr>
                      <a:r>
                        <a:rPr lang="zh-CN" sz="1050" kern="100">
                          <a:effectLst/>
                        </a:rPr>
                        <a:t>邮箱：</a:t>
                      </a:r>
                      <a:r>
                        <a:rPr lang="en-US" sz="1050" kern="100">
                          <a:effectLst/>
                        </a:rPr>
                        <a:t>yangc@zucc.edu.cn</a:t>
                      </a:r>
                      <a:endParaRPr lang="zh-CN" sz="1050" kern="100">
                        <a:effectLst/>
                        <a:latin typeface="等线"/>
                        <a:ea typeface="等线"/>
                        <a:cs typeface="Times New Roman"/>
                      </a:endParaRPr>
                    </a:p>
                  </a:txBody>
                  <a:tcPr marL="68580" marR="68580" marT="0" marB="0"/>
                </a:tc>
              </a:tr>
              <a:tr h="0">
                <a:tc>
                  <a:txBody>
                    <a:bodyPr/>
                    <a:lstStyle/>
                    <a:p>
                      <a:pPr algn="just">
                        <a:spcAft>
                          <a:spcPts val="0"/>
                        </a:spcAft>
                      </a:pPr>
                      <a:r>
                        <a:rPr lang="zh-CN" sz="1050" kern="100">
                          <a:effectLst/>
                        </a:rPr>
                        <a:t>侯宏仑</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计算机科学与技术学院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项目总经理</a:t>
                      </a:r>
                      <a:endParaRPr lang="zh-CN" sz="1050" kern="100" dirty="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专业</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微信：土豆烧牛牛</a:t>
                      </a:r>
                    </a:p>
                    <a:p>
                      <a:pPr algn="just">
                        <a:spcAft>
                          <a:spcPts val="0"/>
                        </a:spcAft>
                      </a:pPr>
                      <a:r>
                        <a:rPr lang="zh-CN" sz="1050" kern="100" dirty="0">
                          <a:effectLst/>
                        </a:rPr>
                        <a:t>邮箱：</a:t>
                      </a:r>
                      <a:r>
                        <a:rPr lang="en-US" sz="1050" kern="100" dirty="0">
                          <a:effectLst/>
                        </a:rPr>
                        <a:t>houhl@zucc.edu.cn</a:t>
                      </a:r>
                      <a:endParaRPr lang="zh-CN" sz="1050" kern="100" dirty="0">
                        <a:effectLst/>
                        <a:latin typeface="等线"/>
                        <a:ea typeface="等线"/>
                        <a:cs typeface="Times New Roman"/>
                      </a:endParaRPr>
                    </a:p>
                  </a:txBody>
                  <a:tcPr marL="68580" marR="68580" marT="0" marB="0"/>
                </a:tc>
              </a:tr>
            </a:tbl>
          </a:graphicData>
        </a:graphic>
      </p:graphicFrame>
    </p:spTree>
    <p:extLst>
      <p:ext uri="{BB962C8B-B14F-4D97-AF65-F5344CB8AC3E}">
        <p14:creationId xmlns:p14="http://schemas.microsoft.com/office/powerpoint/2010/main" val="66087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1294334" y="2184440"/>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zh-CN" b="1" dirty="0"/>
              <a:t>需要移交用户的</a:t>
            </a:r>
            <a:r>
              <a:rPr lang="zh-CN" altLang="zh-CN" b="1" dirty="0" smtClean="0"/>
              <a:t>文件</a:t>
            </a:r>
            <a:endParaRPr lang="zh-CN" altLang="zh-CN" b="1" dirty="0"/>
          </a:p>
        </p:txBody>
      </p:sp>
      <p:cxnSp>
        <p:nvCxnSpPr>
          <p:cNvPr id="11" name="直接连接符 10"/>
          <p:cNvCxnSpPr/>
          <p:nvPr/>
        </p:nvCxnSpPr>
        <p:spPr>
          <a:xfrm>
            <a:off x="4932040" y="236910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产品</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6516216" y="2471261"/>
            <a:ext cx="1512168" cy="369332"/>
          </a:xfrm>
          <a:prstGeom prst="rect">
            <a:avLst/>
          </a:prstGeom>
          <a:noFill/>
        </p:spPr>
        <p:txBody>
          <a:bodyPr wrap="square" rtlCol="0">
            <a:spAutoFit/>
          </a:bodyPr>
          <a:lstStyle/>
          <a:p>
            <a:r>
              <a:rPr lang="zh-CN" altLang="en-US" b="1" dirty="0" smtClean="0"/>
              <a:t>非移交产品</a:t>
            </a:r>
            <a:endParaRPr lang="zh-CN" altLang="en-US" b="1" dirty="0"/>
          </a:p>
        </p:txBody>
      </p:sp>
      <p:sp>
        <p:nvSpPr>
          <p:cNvPr id="9" name="矩形 8"/>
          <p:cNvSpPr/>
          <p:nvPr/>
        </p:nvSpPr>
        <p:spPr>
          <a:xfrm>
            <a:off x="5652120" y="3052585"/>
            <a:ext cx="2952328" cy="1200329"/>
          </a:xfrm>
          <a:prstGeom prst="rect">
            <a:avLst/>
          </a:prstGeom>
        </p:spPr>
        <p:txBody>
          <a:bodyPr wrap="square">
            <a:spAutoFit/>
          </a:bodyPr>
          <a:lstStyle/>
          <a:p>
            <a:r>
              <a:rPr lang="zh-CN" altLang="zh-CN" dirty="0"/>
              <a:t>《会议记录文档》，《用例文档》，《成员分工》，《例会纪要》，《甘特图》，《</a:t>
            </a:r>
            <a:r>
              <a:rPr lang="en-US" altLang="zh-CN" dirty="0" err="1"/>
              <a:t>wbs</a:t>
            </a:r>
            <a:r>
              <a:rPr lang="zh-CN" altLang="zh-CN" dirty="0"/>
              <a:t>》，《</a:t>
            </a:r>
            <a:r>
              <a:rPr lang="en-US" altLang="zh-CN" dirty="0" err="1"/>
              <a:t>obs</a:t>
            </a:r>
            <a:r>
              <a:rPr lang="zh-CN" altLang="zh-CN" dirty="0"/>
              <a:t>》</a:t>
            </a:r>
            <a:endParaRPr lang="zh-CN" altLang="zh-CN" dirty="0"/>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a:graphicFrameLocks noGrp="1"/>
          </p:cNvGraphicFramePr>
          <p:nvPr>
            <p:extLst>
              <p:ext uri="{D42A27DB-BD31-4B8C-83A1-F6EECF244321}">
                <p14:modId xmlns:p14="http://schemas.microsoft.com/office/powerpoint/2010/main" val="3297952246"/>
              </p:ext>
            </p:extLst>
          </p:nvPr>
        </p:nvGraphicFramePr>
        <p:xfrm>
          <a:off x="1259632" y="2553772"/>
          <a:ext cx="2499360" cy="2926080"/>
        </p:xfrm>
        <a:graphic>
          <a:graphicData uri="http://schemas.openxmlformats.org/drawingml/2006/table">
            <a:tbl>
              <a:tblPr firstRow="1" firstCol="1" bandRow="1">
                <a:tableStyleId>{5C22544A-7EE6-4342-B048-85BDC9FD1C3A}</a:tableStyleId>
              </a:tblPr>
              <a:tblGrid>
                <a:gridCol w="2499360"/>
              </a:tblGrid>
              <a:tr h="0">
                <a:tc>
                  <a:txBody>
                    <a:bodyPr/>
                    <a:lstStyle/>
                    <a:p>
                      <a:pPr>
                        <a:spcAft>
                          <a:spcPts val="0"/>
                        </a:spcAft>
                      </a:pPr>
                      <a:r>
                        <a:rPr lang="zh-CN" sz="1200" kern="100" dirty="0">
                          <a:effectLst/>
                        </a:rPr>
                        <a:t>《可行性分析报告》</a:t>
                      </a:r>
                      <a:endParaRPr lang="zh-CN" sz="1200" kern="100" dirty="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《项目章程》</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《项目开发计划》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dirty="0">
                          <a:effectLst/>
                        </a:rPr>
                        <a:t>《需求工程项目计划》</a:t>
                      </a:r>
                      <a:endParaRPr lang="zh-CN" sz="1200" kern="100" dirty="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《需求变更控制文档》</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《需求规格说明书》</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《系统设计计划》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《概要设计说明》</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a:t>
                      </a:r>
                      <a:r>
                        <a:rPr lang="en-US" sz="1200" kern="100">
                          <a:effectLst/>
                        </a:rPr>
                        <a:t>QA</a:t>
                      </a:r>
                      <a:r>
                        <a:rPr lang="zh-CN" sz="1200" kern="100">
                          <a:effectLst/>
                        </a:rPr>
                        <a:t>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《编码与系统实现计划》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《测试计划》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《工程部署计划》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《培训计划》</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《用户手册》</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《系统维护计划》</a:t>
                      </a:r>
                      <a:endParaRPr lang="zh-CN" sz="1200" kern="100">
                        <a:effectLst/>
                        <a:latin typeface="等线"/>
                        <a:ea typeface="宋体"/>
                        <a:cs typeface="Times New Roman"/>
                      </a:endParaRPr>
                    </a:p>
                  </a:txBody>
                  <a:tcPr marL="68580" marR="68580" marT="0" marB="0"/>
                </a:tc>
              </a:tr>
              <a:tr h="40640">
                <a:tc>
                  <a:txBody>
                    <a:bodyPr/>
                    <a:lstStyle/>
                    <a:p>
                      <a:pPr>
                        <a:spcAft>
                          <a:spcPts val="0"/>
                        </a:spcAft>
                      </a:pPr>
                      <a:r>
                        <a:rPr lang="zh-CN" sz="1200" kern="100" dirty="0">
                          <a:effectLst/>
                        </a:rPr>
                        <a:t>《项目总结报告》</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6217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8" name="Text Box 11"/>
          <p:cNvSpPr txBox="1">
            <a:spLocks noChangeArrowheads="1"/>
          </p:cNvSpPr>
          <p:nvPr/>
        </p:nvSpPr>
        <p:spPr bwMode="auto">
          <a:xfrm>
            <a:off x="1294334" y="2184440"/>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2" algn="ctr"/>
            <a:r>
              <a:rPr lang="zh-CN" altLang="en-US" b="1" dirty="0" smtClean="0"/>
              <a:t>验收标准</a:t>
            </a:r>
            <a:endParaRPr lang="zh-CN" altLang="zh-CN" b="1" dirty="0"/>
          </a:p>
        </p:txBody>
      </p:sp>
      <p:cxnSp>
        <p:nvCxnSpPr>
          <p:cNvPr id="11" name="直接连接符 10"/>
          <p:cNvCxnSpPr/>
          <p:nvPr/>
        </p:nvCxnSpPr>
        <p:spPr>
          <a:xfrm>
            <a:off x="4932040" y="2369106"/>
            <a:ext cx="0" cy="219641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产品</a:t>
            </a:r>
            <a:endParaRPr lang="en-US" altLang="zh-CN"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7" name="TextBox 6"/>
          <p:cNvSpPr txBox="1"/>
          <p:nvPr/>
        </p:nvSpPr>
        <p:spPr>
          <a:xfrm>
            <a:off x="6278450" y="2207776"/>
            <a:ext cx="1656184" cy="369332"/>
          </a:xfrm>
          <a:prstGeom prst="rect">
            <a:avLst/>
          </a:prstGeom>
          <a:noFill/>
        </p:spPr>
        <p:txBody>
          <a:bodyPr wrap="square" rtlCol="0">
            <a:spAutoFit/>
          </a:bodyPr>
          <a:lstStyle/>
          <a:p>
            <a:r>
              <a:rPr lang="zh-CN" altLang="en-US" b="1" dirty="0" smtClean="0"/>
              <a:t>项目</a:t>
            </a:r>
            <a:r>
              <a:rPr lang="zh-CN" altLang="en-US" b="1" dirty="0"/>
              <a:t>相关信息</a:t>
            </a:r>
            <a:endParaRPr lang="zh-CN" altLang="en-US" b="1" dirty="0"/>
          </a:p>
        </p:txBody>
      </p:sp>
      <p:sp>
        <p:nvSpPr>
          <p:cNvPr id="9" name="矩形 8"/>
          <p:cNvSpPr/>
          <p:nvPr/>
        </p:nvSpPr>
        <p:spPr>
          <a:xfrm>
            <a:off x="5436096" y="3052585"/>
            <a:ext cx="3456384" cy="923330"/>
          </a:xfrm>
          <a:prstGeom prst="rect">
            <a:avLst/>
          </a:prstGeom>
        </p:spPr>
        <p:txBody>
          <a:bodyPr wrap="square">
            <a:spAutoFit/>
          </a:bodyPr>
          <a:lstStyle/>
          <a:p>
            <a:r>
              <a:rPr lang="zh-CN" altLang="zh-CN" dirty="0"/>
              <a:t>项目批准者：杨枨、侯宏仑</a:t>
            </a:r>
          </a:p>
          <a:p>
            <a:r>
              <a:rPr lang="en-US" altLang="zh-CN" dirty="0"/>
              <a:t>  </a:t>
            </a:r>
            <a:r>
              <a:rPr lang="zh-CN" altLang="zh-CN" dirty="0"/>
              <a:t>项目批准日期： </a:t>
            </a:r>
            <a:r>
              <a:rPr lang="en-US" altLang="zh-CN" dirty="0"/>
              <a:t>2017.09.30</a:t>
            </a:r>
            <a:endParaRPr lang="zh-CN" altLang="zh-CN" dirty="0"/>
          </a:p>
          <a:p>
            <a:r>
              <a:rPr lang="zh-CN" altLang="zh-CN" dirty="0"/>
              <a:t>项目截至日期：教学周第十六周。</a:t>
            </a:r>
            <a:endParaRPr lang="zh-CN" altLang="zh-CN" dirty="0"/>
          </a:p>
        </p:txBody>
      </p:sp>
      <p:pic>
        <p:nvPicPr>
          <p:cNvPr id="14"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2799016855"/>
              </p:ext>
            </p:extLst>
          </p:nvPr>
        </p:nvGraphicFramePr>
        <p:xfrm>
          <a:off x="250218" y="2554844"/>
          <a:ext cx="4464496" cy="2926080"/>
        </p:xfrm>
        <a:graphic>
          <a:graphicData uri="http://schemas.openxmlformats.org/drawingml/2006/table">
            <a:tbl>
              <a:tblPr firstRow="1" firstCol="1" bandRow="1">
                <a:tableStyleId>{5C22544A-7EE6-4342-B048-85BDC9FD1C3A}</a:tableStyleId>
              </a:tblPr>
              <a:tblGrid>
                <a:gridCol w="2705735"/>
                <a:gridCol w="1758761"/>
              </a:tblGrid>
              <a:tr h="0">
                <a:tc>
                  <a:txBody>
                    <a:bodyPr/>
                    <a:lstStyle/>
                    <a:p>
                      <a:pPr>
                        <a:spcAft>
                          <a:spcPts val="0"/>
                        </a:spcAft>
                      </a:pPr>
                      <a:r>
                        <a:rPr lang="zh-CN" sz="1200" kern="100">
                          <a:effectLst/>
                        </a:rPr>
                        <a:t>《可行性分析报告》</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《项目章程》</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《项目开发计划》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《需求工程项目计划》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《需求变更控制文档》</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《需求规格说明书》</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《系统设计计划》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《概要设计说明》</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a:t>
                      </a:r>
                      <a:r>
                        <a:rPr lang="en-US" sz="1200" kern="100">
                          <a:effectLst/>
                        </a:rPr>
                        <a:t>QA</a:t>
                      </a:r>
                      <a:r>
                        <a:rPr lang="zh-CN" sz="1200" kern="100">
                          <a:effectLst/>
                        </a:rPr>
                        <a:t>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《编码与系统实现计划》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《测试计划》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《工程部署计划》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《培训计划》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《用户手册》</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《系统维护计划》</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a:effectLst/>
                        </a:rPr>
                        <a:t>文档规范，内容翔实</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200" kern="100">
                          <a:effectLst/>
                        </a:rPr>
                        <a:t>《项目总结报告》</a:t>
                      </a:r>
                      <a:endParaRPr lang="zh-CN" sz="1200" kern="100">
                        <a:effectLst/>
                        <a:latin typeface="等线"/>
                        <a:ea typeface="宋体"/>
                        <a:cs typeface="Times New Roman"/>
                      </a:endParaRPr>
                    </a:p>
                  </a:txBody>
                  <a:tcPr marL="68580" marR="68580" marT="0" marB="0"/>
                </a:tc>
                <a:tc>
                  <a:txBody>
                    <a:bodyPr/>
                    <a:lstStyle/>
                    <a:p>
                      <a:pPr>
                        <a:spcAft>
                          <a:spcPts val="0"/>
                        </a:spcAft>
                      </a:pPr>
                      <a:r>
                        <a:rPr lang="zh-CN" sz="1200" kern="100" dirty="0">
                          <a:effectLst/>
                        </a:rPr>
                        <a:t>文档规范，内容翔实</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1111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91880" y="1849388"/>
            <a:ext cx="1343638" cy="369332"/>
          </a:xfrm>
          <a:prstGeom prst="rect">
            <a:avLst/>
          </a:prstGeom>
        </p:spPr>
        <p:txBody>
          <a:bodyPr wrap="none">
            <a:spAutoFit/>
          </a:bodyPr>
          <a:lstStyle/>
          <a:p>
            <a:pPr lvl="1"/>
            <a:r>
              <a:rPr lang="zh-CN" altLang="en-US" b="1" dirty="0" smtClean="0"/>
              <a:t>里程碑</a:t>
            </a:r>
            <a:endParaRPr lang="zh-CN" altLang="zh-CN" b="1" dirty="0"/>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extLst>
              <p:ext uri="{D42A27DB-BD31-4B8C-83A1-F6EECF244321}">
                <p14:modId xmlns:p14="http://schemas.microsoft.com/office/powerpoint/2010/main" val="2339088255"/>
              </p:ext>
            </p:extLst>
          </p:nvPr>
        </p:nvGraphicFramePr>
        <p:xfrm>
          <a:off x="1866265" y="2569468"/>
          <a:ext cx="5411470" cy="1760220"/>
        </p:xfrm>
        <a:graphic>
          <a:graphicData uri="http://schemas.openxmlformats.org/drawingml/2006/table">
            <a:tbl>
              <a:tblPr firstRow="1" firstCol="1" bandRow="1">
                <a:tableStyleId>{5C22544A-7EE6-4342-B048-85BDC9FD1C3A}</a:tableStyleId>
              </a:tblPr>
              <a:tblGrid>
                <a:gridCol w="2705735"/>
                <a:gridCol w="2705735"/>
              </a:tblGrid>
              <a:tr h="0">
                <a:tc>
                  <a:txBody>
                    <a:bodyPr/>
                    <a:lstStyle/>
                    <a:p>
                      <a:pPr>
                        <a:spcAft>
                          <a:spcPts val="0"/>
                        </a:spcAft>
                      </a:pPr>
                      <a:r>
                        <a:rPr lang="zh-CN" sz="1050" kern="100">
                          <a:effectLst/>
                        </a:rPr>
                        <a:t>里程碑</a:t>
                      </a:r>
                      <a:endParaRPr lang="zh-CN" sz="1200" kern="100">
                        <a:effectLst/>
                        <a:latin typeface="等线"/>
                        <a:ea typeface="宋体"/>
                        <a:cs typeface="Times New Roman"/>
                      </a:endParaRPr>
                    </a:p>
                  </a:txBody>
                  <a:tcPr marL="68580" marR="68580" marT="0" marB="0"/>
                </a:tc>
                <a:tc>
                  <a:txBody>
                    <a:bodyPr/>
                    <a:lstStyle/>
                    <a:p>
                      <a:pPr>
                        <a:spcAft>
                          <a:spcPts val="0"/>
                        </a:spcAft>
                      </a:pPr>
                      <a:r>
                        <a:rPr lang="zh-CN" sz="1050" kern="100">
                          <a:effectLst/>
                        </a:rPr>
                        <a:t>完成时间</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《可行性分析报告》</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2017.10.24</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《项目章程》、《项目总体计划》、《软件需求工程项目计划</a:t>
                      </a:r>
                      <a:r>
                        <a:rPr lang="en-US" sz="1050" kern="100">
                          <a:effectLst/>
                        </a:rPr>
                        <a:t>-</a:t>
                      </a:r>
                      <a:r>
                        <a:rPr lang="zh-CN" sz="1050" kern="100">
                          <a:effectLst/>
                        </a:rPr>
                        <a:t>初步》</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2017.10.28</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需求工程项目计划评审</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2017.11.04</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需求工程项目计划讲解</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2017.11.16</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软件需求规格说明</a:t>
                      </a:r>
                      <a:r>
                        <a:rPr lang="en-US" sz="1050" kern="100">
                          <a:effectLst/>
                        </a:rPr>
                        <a:t>SRS</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2017.12.09</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软件需求变更文档</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2017.12.23</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项目测试计划、项目部署计划、项目培训计划</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a:effectLst/>
                        </a:rPr>
                        <a:t>2018.01.06</a:t>
                      </a:r>
                      <a:endParaRPr lang="zh-CN" sz="1200" kern="100">
                        <a:effectLst/>
                        <a:latin typeface="等线"/>
                        <a:ea typeface="宋体"/>
                        <a:cs typeface="Times New Roman"/>
                      </a:endParaRPr>
                    </a:p>
                  </a:txBody>
                  <a:tcPr marL="68580" marR="68580" marT="0" marB="0"/>
                </a:tc>
              </a:tr>
              <a:tr h="0">
                <a:tc>
                  <a:txBody>
                    <a:bodyPr/>
                    <a:lstStyle/>
                    <a:p>
                      <a:pPr>
                        <a:spcAft>
                          <a:spcPts val="0"/>
                        </a:spcAft>
                      </a:pPr>
                      <a:r>
                        <a:rPr lang="zh-CN" sz="1050" kern="100">
                          <a:effectLst/>
                        </a:rPr>
                        <a:t>项目总结</a:t>
                      </a:r>
                      <a:endParaRPr lang="zh-CN" sz="1200" kern="100">
                        <a:effectLst/>
                        <a:latin typeface="等线"/>
                        <a:ea typeface="宋体"/>
                        <a:cs typeface="Times New Roman"/>
                      </a:endParaRPr>
                    </a:p>
                  </a:txBody>
                  <a:tcPr marL="68580" marR="68580" marT="0" marB="0"/>
                </a:tc>
                <a:tc>
                  <a:txBody>
                    <a:bodyPr/>
                    <a:lstStyle/>
                    <a:p>
                      <a:pPr>
                        <a:spcAft>
                          <a:spcPts val="0"/>
                        </a:spcAft>
                      </a:pPr>
                      <a:r>
                        <a:rPr lang="en-US" sz="1050" kern="100" dirty="0">
                          <a:effectLst/>
                        </a:rPr>
                        <a:t>2018.01.20</a:t>
                      </a:r>
                      <a:endParaRPr lang="zh-CN" sz="1200" kern="100" dirty="0">
                        <a:effectLst/>
                        <a:latin typeface="等线"/>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260876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91880" y="1849388"/>
            <a:ext cx="1343638" cy="369332"/>
          </a:xfrm>
          <a:prstGeom prst="rect">
            <a:avLst/>
          </a:prstGeom>
        </p:spPr>
        <p:txBody>
          <a:bodyPr wrap="none">
            <a:spAutoFit/>
          </a:bodyPr>
          <a:lstStyle/>
          <a:p>
            <a:pPr lvl="1"/>
            <a:r>
              <a:rPr lang="zh-CN" altLang="zh-CN" b="1" dirty="0"/>
              <a:t>甘特</a:t>
            </a:r>
            <a:r>
              <a:rPr lang="zh-CN" altLang="zh-CN" b="1" dirty="0" smtClean="0"/>
              <a:t>图</a:t>
            </a:r>
            <a:endParaRPr lang="zh-CN" altLang="zh-CN" b="1" dirty="0"/>
          </a:p>
        </p:txBody>
      </p:sp>
      <p:pic>
        <p:nvPicPr>
          <p:cNvPr id="6"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37" y="2218720"/>
            <a:ext cx="7896125" cy="3290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7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 y="0"/>
            <a:ext cx="9139126" cy="5715000"/>
          </a:xfrm>
          <a:prstGeom prst="rect">
            <a:avLst/>
          </a:prstGeom>
        </p:spPr>
      </p:pic>
      <p:sp>
        <p:nvSpPr>
          <p:cNvPr id="9" name="圆角矩形 8"/>
          <p:cNvSpPr/>
          <p:nvPr/>
        </p:nvSpPr>
        <p:spPr>
          <a:xfrm>
            <a:off x="611560" y="2353444"/>
            <a:ext cx="7907163" cy="2304256"/>
          </a:xfrm>
          <a:prstGeom prst="roundRect">
            <a:avLst>
              <a:gd name="adj" fmla="val 5252"/>
            </a:avLst>
          </a:prstGeom>
          <a:solidFill>
            <a:schemeClr val="tx2">
              <a:lumMod val="20000"/>
              <a:lumOff val="80000"/>
              <a:alpha val="25000"/>
            </a:schemeClr>
          </a:solidFill>
          <a:ln w="19050">
            <a:solidFill>
              <a:schemeClr val="tx2">
                <a:lumMod val="75000"/>
                <a:alpha val="73000"/>
              </a:schemeClr>
            </a:solidFill>
          </a:ln>
          <a:effectLst>
            <a:glow>
              <a:schemeClr val="bg1">
                <a:alpha val="18000"/>
              </a:schemeClr>
            </a:glow>
            <a:outerShdw blurRad="50800" dist="38100" dir="5400000" algn="t" rotWithShape="0">
              <a:prstClr val="black">
                <a:alpha val="2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lvl="1"/>
            <a:endParaRPr lang="zh-CN" altLang="zh-CN" b="1" dirty="0">
              <a:solidFill>
                <a:schemeClr val="tx1"/>
              </a:solidFill>
            </a:endParaRPr>
          </a:p>
        </p:txBody>
      </p:sp>
      <p:sp>
        <p:nvSpPr>
          <p:cNvPr id="29" name="标题 1"/>
          <p:cNvSpPr txBox="1">
            <a:spLocks/>
          </p:cNvSpPr>
          <p:nvPr/>
        </p:nvSpPr>
        <p:spPr>
          <a:xfrm>
            <a:off x="611560" y="481236"/>
            <a:ext cx="2807211" cy="360040"/>
          </a:xfrm>
          <a:prstGeom prst="rect">
            <a:avLst/>
          </a:prstGeom>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spc="5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时间管理计划</a:t>
            </a:r>
            <a:endParaRPr kumimoji="0" lang="en-US" altLang="zh-CN" sz="2400" b="1" i="0" u="none" strike="noStrike" kern="1200" spc="50" normalizeH="0" baseline="0" noProof="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微软雅黑" pitchFamily="34" charset="-122"/>
              <a:ea typeface="微软雅黑" pitchFamily="34" charset="-122"/>
            </a:endParaRPr>
          </a:p>
        </p:txBody>
      </p:sp>
      <p:sp>
        <p:nvSpPr>
          <p:cNvPr id="2" name="矩形 1"/>
          <p:cNvSpPr/>
          <p:nvPr/>
        </p:nvSpPr>
        <p:spPr>
          <a:xfrm>
            <a:off x="3418771" y="1849388"/>
            <a:ext cx="1576072" cy="369332"/>
          </a:xfrm>
          <a:prstGeom prst="rect">
            <a:avLst/>
          </a:prstGeom>
        </p:spPr>
        <p:txBody>
          <a:bodyPr wrap="none">
            <a:spAutoFit/>
          </a:bodyPr>
          <a:lstStyle/>
          <a:p>
            <a:pPr lvl="1"/>
            <a:r>
              <a:rPr lang="zh-CN" altLang="zh-CN" b="1" dirty="0"/>
              <a:t>时间控制</a:t>
            </a:r>
          </a:p>
        </p:txBody>
      </p:sp>
      <p:sp>
        <p:nvSpPr>
          <p:cNvPr id="5" name="矩形 4"/>
          <p:cNvSpPr/>
          <p:nvPr/>
        </p:nvSpPr>
        <p:spPr>
          <a:xfrm>
            <a:off x="611560" y="2364879"/>
            <a:ext cx="7907162" cy="2308324"/>
          </a:xfrm>
          <a:prstGeom prst="rect">
            <a:avLst/>
          </a:prstGeom>
        </p:spPr>
        <p:txBody>
          <a:bodyPr wrap="square">
            <a:spAutoFit/>
          </a:bodyPr>
          <a:lstStyle/>
          <a:p>
            <a:r>
              <a:rPr lang="zh-CN" altLang="zh-CN" dirty="0"/>
              <a:t>每个成员都有一定的工作量，当完成各自的工作时，尽量帮助还没有完成的小组成员，如果不能完成，则需要自己另加时间去完成各自负责的内容。</a:t>
            </a:r>
          </a:p>
          <a:p>
            <a:r>
              <a:rPr lang="zh-CN" altLang="zh-CN" dirty="0"/>
              <a:t>每周三晚在微信上进行讨论，在每星期的星期五下午开一次会议（对本周的大家的任务进行检查，，总结本周的不足与可取之处，并对不足进行改进，然后对下周里程碑进行安排）。这样可以有效的对每一个成员的贡献进行评测，也可以降低时间方面的风险。</a:t>
            </a:r>
          </a:p>
          <a:p>
            <a:r>
              <a:rPr lang="zh-CN" altLang="zh-CN" dirty="0"/>
              <a:t>其中会议时间要记录每次开会的准确时间（精确到分）。小组成员没有严重事件发生必须参加，无故不参加会进行一次警告。</a:t>
            </a:r>
          </a:p>
        </p:txBody>
      </p:sp>
      <p:pic>
        <p:nvPicPr>
          <p:cNvPr id="7" name="Picture 2" descr="C:\Users\admin\Desktop\G20文档\绘画图\logo透明.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4634" y="-166836"/>
            <a:ext cx="1627659" cy="1627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3152</Words>
  <Application>Microsoft Office PowerPoint</Application>
  <PresentationFormat>全屏显示(16:10)</PresentationFormat>
  <Paragraphs>665</Paragraphs>
  <Slides>36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38" baseType="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admin</cp:lastModifiedBy>
  <cp:revision>67</cp:revision>
  <dcterms:created xsi:type="dcterms:W3CDTF">2011-09-13T14:09:08Z</dcterms:created>
  <dcterms:modified xsi:type="dcterms:W3CDTF">2017-11-12T05:34:09Z</dcterms:modified>
</cp:coreProperties>
</file>