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2"/>
  </p:notesMasterIdLst>
  <p:sldIdLst>
    <p:sldId id="269" r:id="rId2"/>
    <p:sldId id="268" r:id="rId3"/>
    <p:sldId id="257" r:id="rId4"/>
    <p:sldId id="270" r:id="rId5"/>
    <p:sldId id="271" r:id="rId6"/>
    <p:sldId id="272" r:id="rId7"/>
    <p:sldId id="273" r:id="rId8"/>
    <p:sldId id="274" r:id="rId9"/>
    <p:sldId id="278" r:id="rId10"/>
    <p:sldId id="279" r:id="rId11"/>
    <p:sldId id="280" r:id="rId12"/>
    <p:sldId id="282" r:id="rId13"/>
    <p:sldId id="281" r:id="rId14"/>
    <p:sldId id="284" r:id="rId15"/>
    <p:sldId id="283" r:id="rId16"/>
    <p:sldId id="262" r:id="rId17"/>
    <p:sldId id="260" r:id="rId18"/>
    <p:sldId id="276" r:id="rId19"/>
    <p:sldId id="277" r:id="rId20"/>
    <p:sldId id="266" r:id="rId2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840" y="-384"/>
      </p:cViewPr>
      <p:guideLst>
        <p:guide orient="horz" pos="2160"/>
        <p:guide pos="3868"/>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8C6BA6E-6696-4F1B-91AF-97FEEE1C2C02}"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2017/11/11</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noRot="1" noChangeAspect="1"/>
          </p:cNvSpPr>
          <p:nvPr>
            <p:ph type="sldImg" idx="2"/>
          </p:nvPr>
        </p:nvSpPr>
        <p:spPr>
          <a:xfrm>
            <a:off x="685800" y="1143000"/>
            <a:ext cx="5486400" cy="3086100"/>
          </a:xfrm>
          <a:prstGeom prst="rect">
            <a:avLst/>
          </a:prstGeom>
          <a:noFill/>
          <a:ln w="9525">
            <a:noFill/>
          </a:ln>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C337F9-7905-42D5-A4A0-CF02EE6392E1}"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50243198"/>
      </p:ext>
    </p:extLst>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p:spPr>
      </p:sp>
      <p:sp>
        <p:nvSpPr>
          <p:cNvPr id="6147"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6148"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6149"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2</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11</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12</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13</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14</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15</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1843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1843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16</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14340"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14341"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17</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1843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1843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18</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1843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1843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19</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26628"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26629"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20</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3</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4</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5</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6</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7</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8</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9</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8788"/>
          </a:xfrm>
          <a:prstGeom prst="rect">
            <a:avLst/>
          </a:prstGeom>
          <a:noFill/>
          <a:ln w="9525">
            <a:noFill/>
          </a:ln>
        </p:spPr>
        <p:txBody>
          <a:bodyPr/>
          <a:lstStyle/>
          <a:p>
            <a:pPr lvl="0" algn="r" eaLnBrk="1" hangingPunct="1">
              <a:buChar char="•"/>
            </a:pPr>
            <a:fld id="{BB962C8B-B14F-4D97-AF65-F5344CB8AC3E}" type="datetime1">
              <a:rPr lang="zh-CN" altLang="en-US" dirty="0"/>
              <a:t>2017/11/11</a:t>
            </a:fld>
            <a:endParaRPr lang="zh-CN" altLang="en-US" sz="1200" dirty="0"/>
          </a:p>
        </p:txBody>
      </p:sp>
      <p:sp>
        <p:nvSpPr>
          <p:cNvPr id="8197" name="灯片编号占位符 4"/>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dirty="0"/>
              <a:t>10</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0F1FF03-69A1-4FF7-A9A6-A9DA86F8D45F}"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3000">
    <p:fade/>
  </p:transition>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714A09-A7BE-4B30-8D3E-ADA3FEF1DDB4}" type="datetime1">
              <a:rPr kumimoji="0" lang="zh-CN" altLang="en-US" sz="1200" b="0" i="0" u="none" strike="noStrike" kern="1200" cap="none" spc="0" normalizeH="0" baseline="0" noProof="0" smtClean="0">
                <a:ln>
                  <a:noFill/>
                </a:ln>
                <a:solidFill>
                  <a:srgbClr val="898989"/>
                </a:solidFill>
                <a:effectLst/>
                <a:uLnTx/>
                <a:uFillTx/>
                <a:latin typeface="Arial" panose="020B0604020202020204" pitchFamily="34" charset="0"/>
                <a:ea typeface="宋体" panose="02010600030101010101" pitchFamily="2" charset="-122"/>
                <a:cs typeface="+mn-cs"/>
              </a:rPr>
              <a:t>2017/11/11</a:t>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TextBox 4"/>
          <p:cNvSpPr txBox="1"/>
          <p:nvPr/>
        </p:nvSpPr>
        <p:spPr>
          <a:xfrm>
            <a:off x="1001484" y="2077998"/>
            <a:ext cx="11596916" cy="1723549"/>
          </a:xfrm>
          <a:prstGeom prst="rect">
            <a:avLst/>
          </a:prstGeom>
          <a:noFill/>
        </p:spPr>
        <p:txBody>
          <a:bodyPr wrap="square" rtlCol="0">
            <a:spAutoFit/>
          </a:bodyPr>
          <a:lstStyle/>
          <a:p>
            <a:r>
              <a:rPr lang="en-US" altLang="zh-CN" sz="6600" b="1" cap="all" dirty="0" smtClean="0"/>
              <a:t>         </a:t>
            </a:r>
            <a:r>
              <a:rPr lang="zh-CN" altLang="zh-CN" sz="6600" b="1" cap="all" dirty="0" smtClean="0"/>
              <a:t>项目开发计划</a:t>
            </a:r>
            <a:endParaRPr lang="en-US" altLang="zh-CN" sz="6600" b="1" cap="all" dirty="0" smtClean="0"/>
          </a:p>
          <a:p>
            <a:r>
              <a:rPr lang="en-US" altLang="zh-CN" sz="4000" b="1" cap="all" dirty="0"/>
              <a:t> </a:t>
            </a:r>
            <a:r>
              <a:rPr lang="en-US" altLang="zh-CN" sz="4000" b="1" cap="all" dirty="0" smtClean="0"/>
              <a:t>                         ——</a:t>
            </a:r>
            <a:r>
              <a:rPr lang="zh-CN" altLang="zh-CN" sz="4000" dirty="0"/>
              <a:t>软件工程教学学习交流网站</a:t>
            </a:r>
            <a:endParaRPr lang="zh-CN" altLang="zh-CN" sz="4000" b="1" cap="all" dirty="0"/>
          </a:p>
        </p:txBody>
      </p:sp>
      <p:pic>
        <p:nvPicPr>
          <p:cNvPr id="6" name="Picture 2" descr="C:\Users\admin\Desktop\srs\logo透明.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818125"/>
      </p:ext>
    </p:extLst>
  </p:cSld>
  <p:clrMapOvr>
    <a:masterClrMapping/>
  </p:clrMapOvr>
  <p:transition spd="slow"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实施计划</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验收标准</a:t>
            </a: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3439886" y="3666108"/>
            <a:ext cx="5123089" cy="1384995"/>
          </a:xfrm>
          <a:prstGeom prst="rect">
            <a:avLst/>
          </a:prstGeom>
        </p:spPr>
        <p:txBody>
          <a:bodyPr wrap="square">
            <a:spAutoFit/>
          </a:bodyPr>
          <a:lstStyle/>
          <a:p>
            <a:r>
              <a:rPr lang="zh-CN" altLang="zh-CN" sz="2800" dirty="0">
                <a:solidFill>
                  <a:schemeClr val="bg1"/>
                </a:solidFill>
              </a:rPr>
              <a:t>最后在交付客户之前进行小组内评审，与文档说明保持一致，与客户需求能够大致一致。</a:t>
            </a:r>
            <a:endParaRPr lang="zh-CN" altLang="zh-CN" sz="2800" dirty="0">
              <a:solidFill>
                <a:schemeClr val="bg1"/>
              </a:solidFill>
            </a:endParaRP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230066"/>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实施计划</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预算</a:t>
            </a: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2249374" y="3142888"/>
            <a:ext cx="7634514" cy="2246769"/>
          </a:xfrm>
          <a:prstGeom prst="rect">
            <a:avLst/>
          </a:prstGeom>
        </p:spPr>
        <p:txBody>
          <a:bodyPr wrap="square">
            <a:spAutoFit/>
          </a:bodyPr>
          <a:lstStyle/>
          <a:p>
            <a:r>
              <a:rPr lang="zh-CN" altLang="zh-CN" sz="2800" b="1" dirty="0">
                <a:solidFill>
                  <a:schemeClr val="bg1"/>
                </a:solidFill>
              </a:rPr>
              <a:t>本小组共</a:t>
            </a:r>
            <a:r>
              <a:rPr lang="en-US" altLang="zh-CN" sz="2800" b="1" dirty="0">
                <a:solidFill>
                  <a:schemeClr val="bg1"/>
                </a:solidFill>
              </a:rPr>
              <a:t>4</a:t>
            </a:r>
            <a:r>
              <a:rPr lang="zh-CN" altLang="zh-CN" sz="2800" b="1" dirty="0">
                <a:solidFill>
                  <a:schemeClr val="bg1"/>
                </a:solidFill>
              </a:rPr>
              <a:t>位人员，由于是制作静态网页，可用开发软件可选开源软件，没有成本，小组人员每人每小时费用</a:t>
            </a:r>
            <a:r>
              <a:rPr lang="en-US" altLang="zh-CN" sz="2800" b="1" dirty="0">
                <a:solidFill>
                  <a:schemeClr val="bg1"/>
                </a:solidFill>
              </a:rPr>
              <a:t>30.97</a:t>
            </a:r>
            <a:r>
              <a:rPr lang="zh-CN" altLang="zh-CN" sz="2800" b="1" dirty="0">
                <a:solidFill>
                  <a:schemeClr val="bg1"/>
                </a:solidFill>
              </a:rPr>
              <a:t>元，共开发软件</a:t>
            </a:r>
            <a:r>
              <a:rPr lang="en-US" altLang="zh-CN" sz="2800" b="1" dirty="0">
                <a:solidFill>
                  <a:schemeClr val="bg1"/>
                </a:solidFill>
              </a:rPr>
              <a:t>15</a:t>
            </a:r>
            <a:r>
              <a:rPr lang="zh-CN" altLang="zh-CN" sz="2800" b="1" dirty="0">
                <a:solidFill>
                  <a:schemeClr val="bg1"/>
                </a:solidFill>
              </a:rPr>
              <a:t>周，每人平均每天</a:t>
            </a:r>
            <a:r>
              <a:rPr lang="en-US" altLang="zh-CN" sz="2800" b="1" dirty="0">
                <a:solidFill>
                  <a:schemeClr val="bg1"/>
                </a:solidFill>
              </a:rPr>
              <a:t>3</a:t>
            </a:r>
            <a:r>
              <a:rPr lang="zh-CN" altLang="zh-CN" sz="2800" b="1" dirty="0">
                <a:solidFill>
                  <a:schemeClr val="bg1"/>
                </a:solidFill>
              </a:rPr>
              <a:t>小时工时，一人共需</a:t>
            </a:r>
            <a:r>
              <a:rPr lang="en-US" altLang="zh-CN" sz="2800" b="1" dirty="0">
                <a:solidFill>
                  <a:schemeClr val="bg1"/>
                </a:solidFill>
              </a:rPr>
              <a:t>9755.55</a:t>
            </a:r>
            <a:r>
              <a:rPr lang="zh-CN" altLang="zh-CN" sz="2800" b="1" dirty="0">
                <a:solidFill>
                  <a:schemeClr val="bg1"/>
                </a:solidFill>
              </a:rPr>
              <a:t>元，</a:t>
            </a:r>
            <a:r>
              <a:rPr lang="en-US" altLang="zh-CN" sz="2800" b="1" dirty="0">
                <a:solidFill>
                  <a:schemeClr val="bg1"/>
                </a:solidFill>
              </a:rPr>
              <a:t>4</a:t>
            </a:r>
            <a:r>
              <a:rPr lang="zh-CN" altLang="zh-CN" sz="2800" b="1" dirty="0">
                <a:solidFill>
                  <a:schemeClr val="bg1"/>
                </a:solidFill>
              </a:rPr>
              <a:t>人共需</a:t>
            </a:r>
            <a:r>
              <a:rPr lang="en-US" altLang="zh-CN" sz="2800" b="1" dirty="0">
                <a:solidFill>
                  <a:schemeClr val="bg1"/>
                </a:solidFill>
              </a:rPr>
              <a:t>39022.2</a:t>
            </a:r>
            <a:r>
              <a:rPr lang="zh-CN" altLang="zh-CN" sz="2800" b="1" dirty="0">
                <a:solidFill>
                  <a:schemeClr val="bg1"/>
                </a:solidFill>
              </a:rPr>
              <a:t>元。</a:t>
            </a:r>
            <a:endParaRPr lang="zh-CN" altLang="zh-CN" sz="2800" b="1" dirty="0">
              <a:solidFill>
                <a:schemeClr val="bg1"/>
              </a:solidFill>
            </a:endParaRP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56244"/>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实施计划</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各类图</a:t>
            </a: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2249374" y="3142888"/>
            <a:ext cx="7634514" cy="523220"/>
          </a:xfrm>
          <a:prstGeom prst="rect">
            <a:avLst/>
          </a:prstGeom>
        </p:spPr>
        <p:txBody>
          <a:bodyPr wrap="square">
            <a:spAutoFit/>
          </a:bodyPr>
          <a:lstStyle/>
          <a:p>
            <a:r>
              <a:rPr lang="zh-CN" altLang="en-US" sz="2800" b="1" dirty="0" smtClean="0">
                <a:solidFill>
                  <a:schemeClr val="bg1"/>
                </a:solidFill>
              </a:rPr>
              <a:t>                          另外打开！！！</a:t>
            </a:r>
            <a:endParaRPr lang="zh-CN" altLang="zh-CN" sz="2800" b="1" dirty="0">
              <a:solidFill>
                <a:schemeClr val="bg1"/>
              </a:solidFill>
            </a:endParaRP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281602"/>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788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风险子计划</a:t>
            </a:r>
            <a:endParaRPr lang="en-US" altLang="zh-CN" sz="40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制定计划</a:t>
            </a:r>
            <a:endParaRPr lang="en-US" altLang="zh-CN"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1479550" y="2656115"/>
            <a:ext cx="9174161" cy="3970318"/>
          </a:xfrm>
          <a:prstGeom prst="rect">
            <a:avLst/>
          </a:prstGeom>
        </p:spPr>
        <p:txBody>
          <a:bodyPr wrap="square">
            <a:spAutoFit/>
          </a:bodyPr>
          <a:lstStyle/>
          <a:p>
            <a:r>
              <a:rPr lang="en-US" altLang="zh-CN" sz="2800" dirty="0" smtClean="0">
                <a:solidFill>
                  <a:schemeClr val="bg1"/>
                </a:solidFill>
              </a:rPr>
              <a:t>    </a:t>
            </a:r>
            <a:r>
              <a:rPr lang="zh-CN" altLang="zh-CN" sz="2800" dirty="0" smtClean="0">
                <a:solidFill>
                  <a:schemeClr val="bg1"/>
                </a:solidFill>
              </a:rPr>
              <a:t>本</a:t>
            </a:r>
            <a:r>
              <a:rPr lang="zh-CN" altLang="zh-CN" sz="2800" dirty="0">
                <a:solidFill>
                  <a:schemeClr val="bg1"/>
                </a:solidFill>
              </a:rPr>
              <a:t>计划主要针对项目开发涉及到的风险，包括在项目开发周期过程中可能出现的风险以及项目实施过程中外部环境的变化可能引起的风险等进行评估。由于风险是在项目开始之后才开始对项目的开发起负面的影响，所以风险分析的不足，或是风险回避措施不得力，都很有可能造成项目开发的失败。风险分析是在事前的一种估计，凭借一定的技术手段和丰富的经验，基本能够对项目的风险做出比较准确的估计，经过慎重的考虑提出可行的风险回避措施，是避免损失的重要环节。</a:t>
            </a: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90567"/>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788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风险子计划</a:t>
            </a:r>
            <a:endParaRPr lang="en-US" altLang="zh-CN" sz="40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风险</a:t>
            </a:r>
            <a:endParaRPr lang="en-US" altLang="zh-CN"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1479550" y="2656115"/>
            <a:ext cx="9174161" cy="5940088"/>
          </a:xfrm>
          <a:prstGeom prst="rect">
            <a:avLst/>
          </a:prstGeom>
        </p:spPr>
        <p:txBody>
          <a:bodyPr wrap="square">
            <a:spAutoFit/>
          </a:bodyPr>
          <a:lstStyle/>
          <a:p>
            <a:pPr marL="0" lvl="2"/>
            <a:r>
              <a:rPr lang="zh-CN" altLang="zh-CN" sz="2800" b="1" dirty="0">
                <a:solidFill>
                  <a:schemeClr val="bg1"/>
                </a:solidFill>
              </a:rPr>
              <a:t>环境</a:t>
            </a:r>
            <a:r>
              <a:rPr lang="zh-CN" altLang="zh-CN" sz="2800" b="1" dirty="0" smtClean="0">
                <a:solidFill>
                  <a:schemeClr val="bg1"/>
                </a:solidFill>
              </a:rPr>
              <a:t>风险</a:t>
            </a:r>
            <a:endParaRPr lang="en-US" altLang="zh-CN" sz="2800" dirty="0" smtClean="0">
              <a:solidFill>
                <a:schemeClr val="bg1"/>
              </a:solidFill>
            </a:endParaRPr>
          </a:p>
          <a:p>
            <a:r>
              <a:rPr lang="zh-CN" altLang="zh-CN" sz="2400" dirty="0" smtClean="0">
                <a:solidFill>
                  <a:schemeClr val="bg1"/>
                </a:solidFill>
              </a:rPr>
              <a:t>寝室</a:t>
            </a:r>
            <a:r>
              <a:rPr lang="zh-CN" altLang="zh-CN" sz="2400" dirty="0">
                <a:solidFill>
                  <a:schemeClr val="bg1"/>
                </a:solidFill>
              </a:rPr>
              <a:t>停电：由于寝室停电，会导致我们任务无法按时完成</a:t>
            </a:r>
          </a:p>
          <a:p>
            <a:r>
              <a:rPr lang="zh-CN" altLang="zh-CN" sz="2400" dirty="0">
                <a:solidFill>
                  <a:schemeClr val="bg1"/>
                </a:solidFill>
              </a:rPr>
              <a:t>解决方法：带上笔记本电脑和笔记本充电器去校外寻找有提供电的地方完成作业，或者全体去网吧完成任务</a:t>
            </a:r>
            <a:r>
              <a:rPr lang="zh-CN" altLang="zh-CN" sz="2400" dirty="0" smtClean="0">
                <a:solidFill>
                  <a:schemeClr val="bg1"/>
                </a:solidFill>
              </a:rPr>
              <a:t>。</a:t>
            </a:r>
            <a:endParaRPr lang="en-US" altLang="zh-CN" sz="2400" dirty="0" smtClean="0">
              <a:solidFill>
                <a:schemeClr val="bg1"/>
              </a:solidFill>
            </a:endParaRPr>
          </a:p>
          <a:p>
            <a:pPr marL="0" lvl="2"/>
            <a:r>
              <a:rPr lang="zh-CN" altLang="zh-CN" sz="2800" b="1" dirty="0">
                <a:solidFill>
                  <a:schemeClr val="bg1"/>
                </a:solidFill>
              </a:rPr>
              <a:t>费用风险</a:t>
            </a:r>
          </a:p>
          <a:p>
            <a:r>
              <a:rPr lang="zh-CN" altLang="zh-CN" sz="2400" dirty="0">
                <a:solidFill>
                  <a:schemeClr val="bg1"/>
                </a:solidFill>
              </a:rPr>
              <a:t>财物资源有限：由于财物有限，无法全部购买全部所需物品</a:t>
            </a:r>
          </a:p>
          <a:p>
            <a:r>
              <a:rPr lang="zh-CN" altLang="zh-CN" sz="2400" dirty="0">
                <a:solidFill>
                  <a:schemeClr val="bg1"/>
                </a:solidFill>
              </a:rPr>
              <a:t>解决方法：能用破解软件就用破解软件，省吃俭用</a:t>
            </a:r>
          </a:p>
          <a:p>
            <a:pPr marL="0" lvl="2"/>
            <a:endParaRPr lang="zh-CN" altLang="zh-CN" sz="2400" b="1" dirty="0">
              <a:solidFill>
                <a:schemeClr val="bg1"/>
              </a:solidFill>
            </a:endParaRPr>
          </a:p>
          <a:p>
            <a:endParaRPr lang="en-US" altLang="zh-CN" sz="2000" dirty="0">
              <a:solidFill>
                <a:schemeClr val="bg1"/>
              </a:solidFill>
            </a:endParaRPr>
          </a:p>
          <a:p>
            <a:endParaRPr lang="en-US" altLang="zh-CN" sz="2000" dirty="0" smtClean="0">
              <a:solidFill>
                <a:schemeClr val="bg1"/>
              </a:solidFill>
            </a:endParaRPr>
          </a:p>
          <a:p>
            <a:endParaRPr lang="en-US" altLang="zh-CN" sz="2000" dirty="0">
              <a:solidFill>
                <a:schemeClr val="bg1"/>
              </a:solidFill>
            </a:endParaRPr>
          </a:p>
          <a:p>
            <a:endParaRPr lang="en-US" altLang="zh-CN" sz="2000" dirty="0" smtClean="0">
              <a:solidFill>
                <a:schemeClr val="bg1"/>
              </a:solidFill>
            </a:endParaRPr>
          </a:p>
          <a:p>
            <a:endParaRPr lang="en-US" altLang="zh-CN" sz="2000" dirty="0">
              <a:solidFill>
                <a:schemeClr val="bg1"/>
              </a:solidFill>
            </a:endParaRPr>
          </a:p>
          <a:p>
            <a:endParaRPr lang="en-US" altLang="zh-CN" sz="2000" dirty="0" smtClean="0">
              <a:solidFill>
                <a:schemeClr val="bg1"/>
              </a:solidFill>
            </a:endParaRPr>
          </a:p>
          <a:p>
            <a:endParaRPr lang="en-US" altLang="zh-CN" sz="2000" dirty="0">
              <a:solidFill>
                <a:schemeClr val="bg1"/>
              </a:solidFill>
            </a:endParaRPr>
          </a:p>
          <a:p>
            <a:endParaRPr lang="en-US" altLang="zh-CN" sz="2000" dirty="0" smtClean="0">
              <a:solidFill>
                <a:schemeClr val="bg1"/>
              </a:solidFill>
            </a:endParaRPr>
          </a:p>
          <a:p>
            <a:endParaRPr lang="zh-CN" altLang="zh-CN" sz="2000" dirty="0">
              <a:solidFill>
                <a:schemeClr val="bg1"/>
              </a:solidFill>
            </a:endParaRP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15289"/>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788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rPr>
              <a:t>风险子计划</a:t>
            </a:r>
            <a:endParaRPr lang="en-US" altLang="zh-CN" sz="40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风险</a:t>
            </a:r>
            <a:endParaRPr lang="en-US" altLang="zh-CN"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1479550" y="2656115"/>
            <a:ext cx="9174161" cy="6309420"/>
          </a:xfrm>
          <a:prstGeom prst="rect">
            <a:avLst/>
          </a:prstGeom>
        </p:spPr>
        <p:txBody>
          <a:bodyPr wrap="square">
            <a:spAutoFit/>
          </a:bodyPr>
          <a:lstStyle/>
          <a:p>
            <a:pPr marL="0" lvl="2"/>
            <a:r>
              <a:rPr lang="zh-CN" altLang="zh-CN" sz="2800" b="1" dirty="0" smtClean="0">
                <a:solidFill>
                  <a:schemeClr val="bg1"/>
                </a:solidFill>
              </a:rPr>
              <a:t>管理风险</a:t>
            </a:r>
            <a:endParaRPr lang="en-US" altLang="zh-CN" sz="2800" b="1" dirty="0" smtClean="0">
              <a:solidFill>
                <a:schemeClr val="bg1"/>
              </a:solidFill>
            </a:endParaRPr>
          </a:p>
          <a:p>
            <a:r>
              <a:rPr lang="zh-CN" altLang="zh-CN" sz="2400" dirty="0">
                <a:solidFill>
                  <a:schemeClr val="bg1"/>
                </a:solidFill>
              </a:rPr>
              <a:t>进度拖延：无法按时完成预期任务</a:t>
            </a:r>
          </a:p>
          <a:p>
            <a:r>
              <a:rPr lang="zh-CN" altLang="zh-CN" sz="2400" dirty="0">
                <a:solidFill>
                  <a:schemeClr val="bg1"/>
                </a:solidFill>
              </a:rPr>
              <a:t>解决方法：熬夜赶工完成任务</a:t>
            </a:r>
          </a:p>
          <a:p>
            <a:r>
              <a:rPr lang="zh-CN" altLang="zh-CN" sz="2400" dirty="0">
                <a:solidFill>
                  <a:schemeClr val="bg1"/>
                </a:solidFill>
              </a:rPr>
              <a:t>沟通有误：组员理解错误任务，做出错误的产品</a:t>
            </a:r>
          </a:p>
          <a:p>
            <a:r>
              <a:rPr lang="zh-CN" altLang="zh-CN" sz="2400" dirty="0">
                <a:solidFill>
                  <a:schemeClr val="bg1"/>
                </a:solidFill>
              </a:rPr>
              <a:t>解决方法：多进行沟通，多开小组会议</a:t>
            </a:r>
          </a:p>
          <a:p>
            <a:pPr marL="0" lvl="2"/>
            <a:r>
              <a:rPr lang="zh-CN" altLang="zh-CN" sz="2800" b="1" dirty="0">
                <a:solidFill>
                  <a:schemeClr val="bg1"/>
                </a:solidFill>
              </a:rPr>
              <a:t>人力资源风险</a:t>
            </a:r>
          </a:p>
          <a:p>
            <a:r>
              <a:rPr lang="zh-CN" altLang="zh-CN" sz="2400" dirty="0">
                <a:solidFill>
                  <a:schemeClr val="bg1"/>
                </a:solidFill>
              </a:rPr>
              <a:t>人员生病：小组成员生病，无罚按时完成任务</a:t>
            </a:r>
          </a:p>
          <a:p>
            <a:r>
              <a:rPr lang="zh-CN" altLang="zh-CN" sz="2400" dirty="0">
                <a:solidFill>
                  <a:schemeClr val="bg1"/>
                </a:solidFill>
              </a:rPr>
              <a:t>解决方法：其他成员对其任务进行完成，共同完成他的任务</a:t>
            </a:r>
          </a:p>
          <a:p>
            <a:pPr marL="0" lvl="2"/>
            <a:endParaRPr lang="zh-CN" altLang="zh-CN" sz="2400" b="1" dirty="0">
              <a:solidFill>
                <a:schemeClr val="bg1"/>
              </a:solidFill>
            </a:endParaRPr>
          </a:p>
          <a:p>
            <a:endParaRPr lang="en-US" altLang="zh-CN" sz="2000" dirty="0">
              <a:solidFill>
                <a:schemeClr val="bg1"/>
              </a:solidFill>
            </a:endParaRPr>
          </a:p>
          <a:p>
            <a:endParaRPr lang="en-US" altLang="zh-CN" sz="2000" dirty="0" smtClean="0">
              <a:solidFill>
                <a:schemeClr val="bg1"/>
              </a:solidFill>
            </a:endParaRPr>
          </a:p>
          <a:p>
            <a:endParaRPr lang="en-US" altLang="zh-CN" sz="2000" dirty="0">
              <a:solidFill>
                <a:schemeClr val="bg1"/>
              </a:solidFill>
            </a:endParaRPr>
          </a:p>
          <a:p>
            <a:endParaRPr lang="en-US" altLang="zh-CN" sz="2000" dirty="0" smtClean="0">
              <a:solidFill>
                <a:schemeClr val="bg1"/>
              </a:solidFill>
            </a:endParaRPr>
          </a:p>
          <a:p>
            <a:endParaRPr lang="en-US" altLang="zh-CN" sz="2000" dirty="0">
              <a:solidFill>
                <a:schemeClr val="bg1"/>
              </a:solidFill>
            </a:endParaRPr>
          </a:p>
          <a:p>
            <a:endParaRPr lang="en-US" altLang="zh-CN" sz="2000" dirty="0" smtClean="0">
              <a:solidFill>
                <a:schemeClr val="bg1"/>
              </a:solidFill>
            </a:endParaRPr>
          </a:p>
          <a:p>
            <a:endParaRPr lang="en-US" altLang="zh-CN" sz="2000" dirty="0">
              <a:solidFill>
                <a:schemeClr val="bg1"/>
              </a:solidFill>
            </a:endParaRPr>
          </a:p>
          <a:p>
            <a:endParaRPr lang="en-US" altLang="zh-CN" sz="2000" dirty="0" smtClean="0">
              <a:solidFill>
                <a:schemeClr val="bg1"/>
              </a:solidFill>
            </a:endParaRPr>
          </a:p>
          <a:p>
            <a:endParaRPr lang="zh-CN" altLang="zh-CN" sz="2000" dirty="0">
              <a:solidFill>
                <a:schemeClr val="bg1"/>
              </a:solidFill>
            </a:endParaRP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75237"/>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411" name="文本框 4"/>
          <p:cNvSpPr/>
          <p:nvPr/>
        </p:nvSpPr>
        <p:spPr>
          <a:xfrm>
            <a:off x="3571875" y="1004888"/>
            <a:ext cx="4991100" cy="70788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None/>
            </a:pPr>
            <a:r>
              <a:rPr lang="zh-CN" altLang="en-US" sz="4000" b="1" dirty="0" smtClean="0">
                <a:solidFill>
                  <a:schemeClr val="bg1"/>
                </a:solidFill>
              </a:rPr>
              <a:t>沟通子计划</a:t>
            </a:r>
            <a:endParaRPr lang="zh-CN" altLang="zh-CN" sz="4000" b="1" dirty="0">
              <a:solidFill>
                <a:schemeClr val="bg1"/>
              </a:solidFill>
            </a:endParaRPr>
          </a:p>
        </p:txBody>
      </p:sp>
      <p:sp>
        <p:nvSpPr>
          <p:cNvPr id="17412" name="圆角矩形 5"/>
          <p:cNvSpPr/>
          <p:nvPr/>
        </p:nvSpPr>
        <p:spPr>
          <a:xfrm>
            <a:off x="654050" y="2212975"/>
            <a:ext cx="10668000" cy="4173538"/>
          </a:xfrm>
          <a:prstGeom prst="roundRect">
            <a:avLst>
              <a:gd name="adj" fmla="val 1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385418396"/>
              </p:ext>
            </p:extLst>
          </p:nvPr>
        </p:nvGraphicFramePr>
        <p:xfrm>
          <a:off x="514157" y="2212975"/>
          <a:ext cx="10947786" cy="4142160"/>
        </p:xfrm>
        <a:graphic>
          <a:graphicData uri="http://schemas.openxmlformats.org/drawingml/2006/table">
            <a:tbl>
              <a:tblPr firstRow="1" firstCol="1" bandRow="1">
                <a:tableStyleId>{5C22544A-7EE6-4342-B048-85BDC9FD1C3A}</a:tableStyleId>
              </a:tblPr>
              <a:tblGrid>
                <a:gridCol w="3648405"/>
                <a:gridCol w="860716"/>
                <a:gridCol w="6438665"/>
              </a:tblGrid>
              <a:tr h="345180">
                <a:tc>
                  <a:txBody>
                    <a:bodyPr/>
                    <a:lstStyle/>
                    <a:p>
                      <a:pPr algn="just">
                        <a:spcAft>
                          <a:spcPts val="0"/>
                        </a:spcAft>
                      </a:pPr>
                      <a:r>
                        <a:rPr lang="zh-CN" sz="1050" kern="100">
                          <a:effectLst/>
                        </a:rPr>
                        <a:t>联系人姓名</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职责</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联系方式</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杨枨</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老师</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邮箱：</a:t>
                      </a:r>
                      <a:r>
                        <a:rPr lang="en-US" sz="1050" kern="100">
                          <a:effectLst/>
                        </a:rPr>
                        <a:t>yangc@zucc.edu.cn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侯宏仑</a:t>
                      </a:r>
                      <a:endParaRPr lang="zh-CN" sz="1050" kern="100">
                        <a:effectLst/>
                        <a:latin typeface="Times New Roman"/>
                        <a:ea typeface="宋体"/>
                      </a:endParaRPr>
                    </a:p>
                  </a:txBody>
                  <a:tcPr marL="68580" marR="68580" marT="0" marB="0"/>
                </a:tc>
                <a:tc>
                  <a:txBody>
                    <a:bodyPr/>
                    <a:lstStyle/>
                    <a:p>
                      <a:pPr algn="just">
                        <a:spcAft>
                          <a:spcPts val="0"/>
                        </a:spcAft>
                      </a:pPr>
                      <a:r>
                        <a:rPr lang="en-US" sz="1050" kern="100">
                          <a:effectLst/>
                        </a:rPr>
                        <a:t> </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邮箱</a:t>
                      </a:r>
                      <a:r>
                        <a:rPr lang="en-US" sz="1050" kern="100">
                          <a:effectLst/>
                        </a:rPr>
                        <a:t>:  houhl@zucc.edu.cn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陈启强</a:t>
                      </a:r>
                      <a:endParaRPr lang="zh-CN" sz="1050" kern="100">
                        <a:effectLst/>
                        <a:latin typeface="Times New Roman"/>
                        <a:ea typeface="宋体"/>
                      </a:endParaRPr>
                    </a:p>
                  </a:txBody>
                  <a:tcPr marL="68580" marR="68580" marT="0" marB="0"/>
                </a:tc>
                <a:tc rowSpan="4">
                  <a:txBody>
                    <a:bodyPr/>
                    <a:lstStyle/>
                    <a:p>
                      <a:pPr algn="just">
                        <a:spcAft>
                          <a:spcPts val="0"/>
                        </a:spcAft>
                      </a:pPr>
                      <a:r>
                        <a:rPr lang="zh-CN" sz="1050" kern="100">
                          <a:effectLst/>
                        </a:rPr>
                        <a:t>小组成员</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邮箱：</a:t>
                      </a:r>
                      <a:r>
                        <a:rPr lang="en-US" sz="1050" kern="100">
                          <a:effectLst/>
                        </a:rPr>
                        <a:t>31502055@stu.zucc.edu.cn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李文杰</a:t>
                      </a:r>
                      <a:endParaRPr lang="zh-CN" sz="1050" kern="100">
                        <a:effectLst/>
                        <a:latin typeface="Times New Roman"/>
                        <a:ea typeface="宋体"/>
                      </a:endParaRPr>
                    </a:p>
                  </a:txBody>
                  <a:tcPr marL="68580" marR="68580" marT="0" marB="0"/>
                </a:tc>
                <a:tc vMerge="1">
                  <a:txBody>
                    <a:bodyPr/>
                    <a:lstStyle/>
                    <a:p>
                      <a:endParaRPr lang="zh-CN" altLang="en-US"/>
                    </a:p>
                  </a:txBody>
                  <a:tcPr/>
                </a:tc>
                <a:tc>
                  <a:txBody>
                    <a:bodyPr/>
                    <a:lstStyle/>
                    <a:p>
                      <a:pPr algn="just">
                        <a:spcAft>
                          <a:spcPts val="0"/>
                        </a:spcAft>
                      </a:pPr>
                      <a:r>
                        <a:rPr lang="zh-CN" sz="1050" kern="100">
                          <a:effectLst/>
                        </a:rPr>
                        <a:t>邮箱：</a:t>
                      </a:r>
                      <a:r>
                        <a:rPr lang="en-US" sz="1050" kern="100">
                          <a:effectLst/>
                        </a:rPr>
                        <a:t>31502025@stu.zucc.edu.cn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余泽伟</a:t>
                      </a:r>
                      <a:endParaRPr lang="zh-CN" sz="1050" kern="100">
                        <a:effectLst/>
                        <a:latin typeface="Times New Roman"/>
                        <a:ea typeface="宋体"/>
                      </a:endParaRPr>
                    </a:p>
                  </a:txBody>
                  <a:tcPr marL="68580" marR="68580" marT="0" marB="0"/>
                </a:tc>
                <a:tc vMerge="1">
                  <a:txBody>
                    <a:bodyPr/>
                    <a:lstStyle/>
                    <a:p>
                      <a:endParaRPr lang="zh-CN" altLang="en-US"/>
                    </a:p>
                  </a:txBody>
                  <a:tcPr/>
                </a:tc>
                <a:tc>
                  <a:txBody>
                    <a:bodyPr/>
                    <a:lstStyle/>
                    <a:p>
                      <a:pPr algn="just">
                        <a:spcAft>
                          <a:spcPts val="0"/>
                        </a:spcAft>
                      </a:pPr>
                      <a:r>
                        <a:rPr lang="zh-CN" sz="1050" kern="100">
                          <a:effectLst/>
                        </a:rPr>
                        <a:t>邮箱：</a:t>
                      </a:r>
                      <a:r>
                        <a:rPr lang="en-US" sz="1050" kern="100">
                          <a:effectLst/>
                        </a:rPr>
                        <a:t>31501386@stu.zucc.edu.cn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赵伟</a:t>
                      </a:r>
                      <a:endParaRPr lang="zh-CN" sz="1050" kern="100">
                        <a:effectLst/>
                        <a:latin typeface="Times New Roman"/>
                        <a:ea typeface="宋体"/>
                      </a:endParaRPr>
                    </a:p>
                  </a:txBody>
                  <a:tcPr marL="68580" marR="68580" marT="0" marB="0"/>
                </a:tc>
                <a:tc vMerge="1">
                  <a:txBody>
                    <a:bodyPr/>
                    <a:lstStyle/>
                    <a:p>
                      <a:endParaRPr lang="zh-CN" altLang="en-US"/>
                    </a:p>
                  </a:txBody>
                  <a:tcPr/>
                </a:tc>
                <a:tc>
                  <a:txBody>
                    <a:bodyPr/>
                    <a:lstStyle/>
                    <a:p>
                      <a:pPr algn="just">
                        <a:spcAft>
                          <a:spcPts val="0"/>
                        </a:spcAft>
                      </a:pPr>
                      <a:r>
                        <a:rPr lang="zh-CN" sz="1050" kern="100">
                          <a:effectLst/>
                        </a:rPr>
                        <a:t>邮箱：</a:t>
                      </a:r>
                      <a:r>
                        <a:rPr lang="en-US" sz="1050" kern="100">
                          <a:effectLst/>
                        </a:rPr>
                        <a:t>31502308@stu.zucc.edu.cn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余倩</a:t>
                      </a:r>
                      <a:endParaRPr lang="zh-CN" sz="1050" kern="100">
                        <a:effectLst/>
                        <a:latin typeface="Times New Roman"/>
                        <a:ea typeface="宋体"/>
                      </a:endParaRPr>
                    </a:p>
                  </a:txBody>
                  <a:tcPr marL="68580" marR="68580" marT="0" marB="0"/>
                </a:tc>
                <a:tc rowSpan="5">
                  <a:txBody>
                    <a:bodyPr/>
                    <a:lstStyle/>
                    <a:p>
                      <a:pPr algn="just">
                        <a:spcAft>
                          <a:spcPts val="0"/>
                        </a:spcAft>
                      </a:pPr>
                      <a:r>
                        <a:rPr lang="zh-CN" sz="1050" kern="100">
                          <a:effectLst/>
                        </a:rPr>
                        <a:t>助教</a:t>
                      </a:r>
                      <a:endParaRPr lang="zh-CN" sz="1050" kern="100">
                        <a:effectLst/>
                        <a:latin typeface="Times New Roman"/>
                        <a:ea typeface="宋体"/>
                      </a:endParaRPr>
                    </a:p>
                  </a:txBody>
                  <a:tcPr marL="68580" marR="68580" marT="0" marB="0"/>
                </a:tc>
                <a:tc>
                  <a:txBody>
                    <a:bodyPr/>
                    <a:lstStyle/>
                    <a:p>
                      <a:pPr algn="just">
                        <a:spcAft>
                          <a:spcPts val="0"/>
                        </a:spcAft>
                      </a:pPr>
                      <a:r>
                        <a:rPr lang="zh-CN" sz="1050" kern="100">
                          <a:effectLst/>
                        </a:rPr>
                        <a:t>邮箱：</a:t>
                      </a:r>
                      <a:r>
                        <a:rPr lang="en-US" sz="1050" kern="100">
                          <a:effectLst/>
                        </a:rPr>
                        <a:t>31501323@stu.zucc.edu.cn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黄枭帅</a:t>
                      </a:r>
                      <a:endParaRPr lang="zh-CN" sz="1050" kern="100">
                        <a:effectLst/>
                        <a:latin typeface="Times New Roman"/>
                        <a:ea typeface="宋体"/>
                      </a:endParaRPr>
                    </a:p>
                  </a:txBody>
                  <a:tcPr marL="68580" marR="68580" marT="0" marB="0"/>
                </a:tc>
                <a:tc vMerge="1">
                  <a:txBody>
                    <a:bodyPr/>
                    <a:lstStyle/>
                    <a:p>
                      <a:endParaRPr lang="zh-CN" altLang="en-US"/>
                    </a:p>
                  </a:txBody>
                  <a:tcPr/>
                </a:tc>
                <a:tc>
                  <a:txBody>
                    <a:bodyPr/>
                    <a:lstStyle/>
                    <a:p>
                      <a:pPr algn="just">
                        <a:spcAft>
                          <a:spcPts val="0"/>
                        </a:spcAft>
                      </a:pPr>
                      <a:r>
                        <a:rPr lang="zh-CN" sz="1050" kern="100">
                          <a:effectLst/>
                        </a:rPr>
                        <a:t>邮箱：</a:t>
                      </a:r>
                      <a:r>
                        <a:rPr lang="en-US" sz="1050" kern="100">
                          <a:effectLst/>
                        </a:rPr>
                        <a:t>31501402@stu.zucc.edu.cn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于欣汝</a:t>
                      </a:r>
                      <a:endParaRPr lang="zh-CN" sz="1050" kern="100">
                        <a:effectLst/>
                        <a:latin typeface="Times New Roman"/>
                        <a:ea typeface="宋体"/>
                      </a:endParaRPr>
                    </a:p>
                  </a:txBody>
                  <a:tcPr marL="68580" marR="68580" marT="0" marB="0"/>
                </a:tc>
                <a:tc vMerge="1">
                  <a:txBody>
                    <a:bodyPr/>
                    <a:lstStyle/>
                    <a:p>
                      <a:endParaRPr lang="zh-CN" altLang="en-US"/>
                    </a:p>
                  </a:txBody>
                  <a:tcPr/>
                </a:tc>
                <a:tc>
                  <a:txBody>
                    <a:bodyPr/>
                    <a:lstStyle/>
                    <a:p>
                      <a:pPr algn="just">
                        <a:spcAft>
                          <a:spcPts val="0"/>
                        </a:spcAft>
                      </a:pPr>
                      <a:r>
                        <a:rPr lang="zh-CN" sz="1050" kern="100">
                          <a:effectLst/>
                        </a:rPr>
                        <a:t>邮箱：</a:t>
                      </a:r>
                      <a:r>
                        <a:rPr lang="en-US" sz="1050" kern="100">
                          <a:effectLst/>
                        </a:rPr>
                        <a:t>31501359@stu.zucc.edu.cn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徐洁岑</a:t>
                      </a:r>
                      <a:endParaRPr lang="zh-CN" sz="1050" kern="100">
                        <a:effectLst/>
                        <a:latin typeface="Times New Roman"/>
                        <a:ea typeface="宋体"/>
                      </a:endParaRPr>
                    </a:p>
                  </a:txBody>
                  <a:tcPr marL="68580" marR="68580" marT="0" marB="0"/>
                </a:tc>
                <a:tc vMerge="1">
                  <a:txBody>
                    <a:bodyPr/>
                    <a:lstStyle/>
                    <a:p>
                      <a:endParaRPr lang="zh-CN" altLang="en-US"/>
                    </a:p>
                  </a:txBody>
                  <a:tcPr/>
                </a:tc>
                <a:tc>
                  <a:txBody>
                    <a:bodyPr/>
                    <a:lstStyle/>
                    <a:p>
                      <a:pPr algn="just">
                        <a:spcAft>
                          <a:spcPts val="0"/>
                        </a:spcAft>
                      </a:pPr>
                      <a:r>
                        <a:rPr lang="zh-CN" sz="1050" kern="100">
                          <a:effectLst/>
                        </a:rPr>
                        <a:t>邮箱：</a:t>
                      </a:r>
                      <a:r>
                        <a:rPr lang="en-US" sz="1050" kern="100">
                          <a:effectLst/>
                        </a:rPr>
                        <a:t>31501395@stu.zucc.edu.cn</a:t>
                      </a:r>
                      <a:endParaRPr lang="zh-CN" sz="1050" kern="100">
                        <a:effectLst/>
                        <a:latin typeface="Times New Roman"/>
                        <a:ea typeface="宋体"/>
                      </a:endParaRPr>
                    </a:p>
                  </a:txBody>
                  <a:tcPr marL="68580" marR="68580" marT="0" marB="0"/>
                </a:tc>
              </a:tr>
              <a:tr h="345180">
                <a:tc>
                  <a:txBody>
                    <a:bodyPr/>
                    <a:lstStyle/>
                    <a:p>
                      <a:pPr algn="just">
                        <a:spcAft>
                          <a:spcPts val="0"/>
                        </a:spcAft>
                      </a:pPr>
                      <a:r>
                        <a:rPr lang="zh-CN" sz="1050" kern="100">
                          <a:effectLst/>
                        </a:rPr>
                        <a:t>陈泓见</a:t>
                      </a:r>
                      <a:endParaRPr lang="zh-CN" sz="1050" kern="100">
                        <a:effectLst/>
                        <a:latin typeface="Times New Roman"/>
                        <a:ea typeface="宋体"/>
                      </a:endParaRPr>
                    </a:p>
                  </a:txBody>
                  <a:tcPr marL="68580" marR="68580" marT="0" marB="0"/>
                </a:tc>
                <a:tc vMerge="1">
                  <a:txBody>
                    <a:bodyPr/>
                    <a:lstStyle/>
                    <a:p>
                      <a:endParaRPr lang="zh-CN" altLang="en-US"/>
                    </a:p>
                  </a:txBody>
                  <a:tcPr/>
                </a:tc>
                <a:tc>
                  <a:txBody>
                    <a:bodyPr/>
                    <a:lstStyle/>
                    <a:p>
                      <a:pPr algn="just">
                        <a:spcAft>
                          <a:spcPts val="0"/>
                        </a:spcAft>
                      </a:pPr>
                      <a:r>
                        <a:rPr lang="zh-CN" sz="1050" kern="100" dirty="0">
                          <a:effectLst/>
                        </a:rPr>
                        <a:t>邮箱：</a:t>
                      </a:r>
                      <a:r>
                        <a:rPr lang="en-US" sz="1050" kern="100" dirty="0">
                          <a:effectLst/>
                        </a:rPr>
                        <a:t>31502308@stu.zucc.edu.cn</a:t>
                      </a:r>
                      <a:endParaRPr lang="zh-CN" sz="1050" kern="100" dirty="0">
                        <a:effectLst/>
                        <a:latin typeface="Times New Roman"/>
                        <a:ea typeface="宋体"/>
                      </a:endParaRPr>
                    </a:p>
                  </a:txBody>
                  <a:tcPr marL="68580" marR="68580" marT="0" marB="0"/>
                </a:tc>
              </a:tr>
            </a:tbl>
          </a:graphicData>
        </a:graphic>
      </p:graphicFrame>
      <p:sp>
        <p:nvSpPr>
          <p:cNvPr id="4" name="AutoShape 1"/>
          <p:cNvSpPr>
            <a:spLocks noChangeShapeType="1"/>
          </p:cNvSpPr>
          <p:nvPr/>
        </p:nvSpPr>
        <p:spPr bwMode="auto">
          <a:xfrm>
            <a:off x="5102225" y="3035300"/>
            <a:ext cx="4540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spd="slow" advTm="300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15" name="文本框 4"/>
          <p:cNvSpPr/>
          <p:nvPr/>
        </p:nvSpPr>
        <p:spPr>
          <a:xfrm>
            <a:off x="3571875" y="1004888"/>
            <a:ext cx="4991100" cy="7016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支持条件</a:t>
            </a:r>
            <a:r>
              <a:rPr lang="en-US" altLang="zh-CN" sz="4000" dirty="0" smtClean="0">
                <a:solidFill>
                  <a:schemeClr val="bg1"/>
                </a:solidFill>
                <a:latin typeface="微软雅黑" panose="020B0503020204020204" pitchFamily="34" charset="-122"/>
                <a:ea typeface="微软雅黑" panose="020B0503020204020204" pitchFamily="34" charset="-122"/>
                <a:sym typeface="Roboto Th" pitchFamily="2" charset="0"/>
              </a:rPr>
              <a:t> </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13317" name="六边形 8"/>
          <p:cNvSpPr/>
          <p:nvPr/>
        </p:nvSpPr>
        <p:spPr>
          <a:xfrm>
            <a:off x="4333875" y="2476497"/>
            <a:ext cx="3714750" cy="3203575"/>
          </a:xfrm>
          <a:prstGeom prst="hexagon">
            <a:avLst>
              <a:gd name="adj" fmla="val 24989"/>
              <a:gd name="vf" fmla="val 115470"/>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18" name="六边形 9"/>
          <p:cNvSpPr/>
          <p:nvPr/>
        </p:nvSpPr>
        <p:spPr>
          <a:xfrm>
            <a:off x="467860" y="2476498"/>
            <a:ext cx="3714750" cy="3203575"/>
          </a:xfrm>
          <a:prstGeom prst="hexagon">
            <a:avLst>
              <a:gd name="adj" fmla="val 24989"/>
              <a:gd name="vf" fmla="val 115470"/>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19" name="文本框 10"/>
          <p:cNvSpPr/>
          <p:nvPr/>
        </p:nvSpPr>
        <p:spPr>
          <a:xfrm>
            <a:off x="942522" y="2861307"/>
            <a:ext cx="2558596" cy="3416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457200" lvl="1" indent="0">
              <a:buNone/>
            </a:pPr>
            <a:r>
              <a:rPr lang="zh-CN" altLang="zh-CN" sz="1800" b="1" dirty="0">
                <a:solidFill>
                  <a:schemeClr val="bg1"/>
                </a:solidFill>
              </a:rPr>
              <a:t>计算机系统支持</a:t>
            </a:r>
          </a:p>
        </p:txBody>
      </p:sp>
      <p:sp>
        <p:nvSpPr>
          <p:cNvPr id="13320" name="文本框 11"/>
          <p:cNvSpPr/>
          <p:nvPr/>
        </p:nvSpPr>
        <p:spPr>
          <a:xfrm>
            <a:off x="1263764" y="3397247"/>
            <a:ext cx="2237354" cy="201080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buNone/>
            </a:pPr>
            <a:r>
              <a:rPr lang="zh-CN" altLang="zh-CN" sz="2000" dirty="0">
                <a:solidFill>
                  <a:schemeClr val="bg1"/>
                </a:solidFill>
              </a:rPr>
              <a:t>系统：</a:t>
            </a:r>
            <a:r>
              <a:rPr lang="en-US" altLang="zh-CN" sz="2000" dirty="0">
                <a:solidFill>
                  <a:schemeClr val="bg1"/>
                </a:solidFill>
              </a:rPr>
              <a:t>windows7</a:t>
            </a:r>
            <a:r>
              <a:rPr lang="zh-CN" altLang="zh-CN" sz="2000" dirty="0">
                <a:solidFill>
                  <a:schemeClr val="bg1"/>
                </a:solidFill>
              </a:rPr>
              <a:t>以上的系统</a:t>
            </a:r>
          </a:p>
          <a:p>
            <a:pPr marL="0" indent="0">
              <a:buNone/>
            </a:pPr>
            <a:r>
              <a:rPr lang="zh-CN" altLang="zh-CN" sz="2000" dirty="0" smtClean="0">
                <a:solidFill>
                  <a:schemeClr val="bg1"/>
                </a:solidFill>
              </a:rPr>
              <a:t>浏览器</a:t>
            </a:r>
            <a:r>
              <a:rPr lang="zh-CN" altLang="zh-CN" sz="2000" dirty="0">
                <a:solidFill>
                  <a:schemeClr val="bg1"/>
                </a:solidFill>
              </a:rPr>
              <a:t>：</a:t>
            </a:r>
            <a:r>
              <a:rPr lang="en-US" altLang="zh-CN" sz="2000" dirty="0">
                <a:solidFill>
                  <a:schemeClr val="bg1"/>
                </a:solidFill>
              </a:rPr>
              <a:t>IE7.0</a:t>
            </a:r>
            <a:r>
              <a:rPr lang="zh-CN" altLang="zh-CN" sz="2000" dirty="0">
                <a:solidFill>
                  <a:schemeClr val="bg1"/>
                </a:solidFill>
              </a:rPr>
              <a:t>以上版本</a:t>
            </a:r>
          </a:p>
          <a:p>
            <a:pPr marL="0" indent="0">
              <a:buNone/>
            </a:pPr>
            <a:r>
              <a:rPr lang="zh-CN" altLang="zh-CN" sz="2000" dirty="0" smtClean="0">
                <a:solidFill>
                  <a:schemeClr val="bg1"/>
                </a:solidFill>
              </a:rPr>
              <a:t>开发</a:t>
            </a:r>
            <a:r>
              <a:rPr lang="zh-CN" altLang="zh-CN" sz="2000" dirty="0">
                <a:solidFill>
                  <a:schemeClr val="bg1"/>
                </a:solidFill>
              </a:rPr>
              <a:t>软件：</a:t>
            </a:r>
            <a:r>
              <a:rPr lang="en-US" altLang="zh-CN" sz="2000" dirty="0" err="1">
                <a:solidFill>
                  <a:schemeClr val="bg1"/>
                </a:solidFill>
              </a:rPr>
              <a:t>webstorm</a:t>
            </a:r>
            <a:endParaRPr lang="zh-CN" altLang="zh-CN" sz="2000" dirty="0">
              <a:solidFill>
                <a:schemeClr val="bg1"/>
              </a:solidFill>
            </a:endParaRPr>
          </a:p>
        </p:txBody>
      </p:sp>
      <p:sp>
        <p:nvSpPr>
          <p:cNvPr id="13321" name="文本框 12"/>
          <p:cNvSpPr/>
          <p:nvPr/>
        </p:nvSpPr>
        <p:spPr>
          <a:xfrm>
            <a:off x="4944836" y="2833607"/>
            <a:ext cx="2492829" cy="3693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None/>
            </a:pPr>
            <a:r>
              <a:rPr lang="zh-CN" altLang="zh-CN" sz="1800" b="1" dirty="0">
                <a:solidFill>
                  <a:schemeClr val="bg1"/>
                </a:solidFill>
              </a:rPr>
              <a:t>需由用户承担的</a:t>
            </a:r>
            <a:r>
              <a:rPr lang="zh-CN" altLang="zh-CN" sz="1800" b="1" dirty="0" smtClean="0">
                <a:solidFill>
                  <a:schemeClr val="bg1"/>
                </a:solidFill>
              </a:rPr>
              <a:t>工作</a:t>
            </a:r>
            <a:endParaRPr lang="zh-CN" altLang="zh-CN" sz="1800" b="1" dirty="0">
              <a:solidFill>
                <a:schemeClr val="bg1"/>
              </a:solidFill>
            </a:endParaRPr>
          </a:p>
        </p:txBody>
      </p:sp>
      <p:sp>
        <p:nvSpPr>
          <p:cNvPr id="13322" name="文本框 13"/>
          <p:cNvSpPr/>
          <p:nvPr/>
        </p:nvSpPr>
        <p:spPr>
          <a:xfrm>
            <a:off x="4775199" y="3185519"/>
            <a:ext cx="2961821" cy="203132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buNone/>
            </a:pPr>
            <a:r>
              <a:rPr lang="en-US" altLang="zh-CN" sz="2000" dirty="0" smtClean="0">
                <a:solidFill>
                  <a:schemeClr val="bg1"/>
                </a:solidFill>
              </a:rPr>
              <a:t>      </a:t>
            </a:r>
            <a:r>
              <a:rPr lang="zh-CN" altLang="zh-CN" sz="2000" dirty="0" smtClean="0">
                <a:solidFill>
                  <a:schemeClr val="bg1"/>
                </a:solidFill>
              </a:rPr>
              <a:t>在</a:t>
            </a:r>
            <a:r>
              <a:rPr lang="zh-CN" altLang="zh-CN" sz="2000" dirty="0">
                <a:solidFill>
                  <a:schemeClr val="bg1"/>
                </a:solidFill>
              </a:rPr>
              <a:t>前几周内用户需要提供所需开发软件的具体需求，中间几周需要用户提供所需更改软件的具体需求，最终阶段用户需要对产品及其各类文档进行审评。</a:t>
            </a:r>
          </a:p>
        </p:txBody>
      </p:sp>
      <p:pic>
        <p:nvPicPr>
          <p:cNvPr id="12"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
        <p:nvSpPr>
          <p:cNvPr id="11" name="六边形 8"/>
          <p:cNvSpPr/>
          <p:nvPr/>
        </p:nvSpPr>
        <p:spPr>
          <a:xfrm>
            <a:off x="8232104" y="2474677"/>
            <a:ext cx="3714750" cy="3203575"/>
          </a:xfrm>
          <a:prstGeom prst="hexagon">
            <a:avLst>
              <a:gd name="adj" fmla="val 24989"/>
              <a:gd name="vf" fmla="val 115470"/>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8958400" y="2808563"/>
            <a:ext cx="2262158" cy="369332"/>
          </a:xfrm>
          <a:prstGeom prst="rect">
            <a:avLst/>
          </a:prstGeom>
        </p:spPr>
        <p:txBody>
          <a:bodyPr wrap="none">
            <a:spAutoFit/>
          </a:bodyPr>
          <a:lstStyle/>
          <a:p>
            <a:r>
              <a:rPr lang="zh-CN" altLang="zh-CN" b="1" dirty="0">
                <a:solidFill>
                  <a:schemeClr val="bg1"/>
                </a:solidFill>
              </a:rPr>
              <a:t>由外单位提供的条件</a:t>
            </a:r>
            <a:endParaRPr lang="zh-CN" altLang="en-US" b="1" dirty="0">
              <a:solidFill>
                <a:schemeClr val="bg1"/>
              </a:solidFill>
            </a:endParaRPr>
          </a:p>
        </p:txBody>
      </p:sp>
      <p:sp>
        <p:nvSpPr>
          <p:cNvPr id="3" name="矩形 2"/>
          <p:cNvSpPr/>
          <p:nvPr/>
        </p:nvSpPr>
        <p:spPr>
          <a:xfrm>
            <a:off x="8682614" y="3479320"/>
            <a:ext cx="2813729" cy="923330"/>
          </a:xfrm>
          <a:prstGeom prst="rect">
            <a:avLst/>
          </a:prstGeom>
        </p:spPr>
        <p:txBody>
          <a:bodyPr wrap="square">
            <a:spAutoFit/>
          </a:bodyPr>
          <a:lstStyle/>
          <a:p>
            <a:r>
              <a:rPr lang="zh-CN" altLang="zh-CN" dirty="0">
                <a:solidFill>
                  <a:schemeClr val="bg1"/>
                </a:solidFill>
              </a:rPr>
              <a:t>在技术方面可能不太熟练，我们可能需要请求其他人员进行帮助。</a:t>
            </a:r>
          </a:p>
        </p:txBody>
      </p:sp>
    </p:spTree>
  </p:cSld>
  <p:clrMapOvr>
    <a:masterClrMapping/>
  </p:clrMapOvr>
  <p:transition spd="slow" advTm="300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411" name="文本框 4"/>
          <p:cNvSpPr/>
          <p:nvPr/>
        </p:nvSpPr>
        <p:spPr>
          <a:xfrm>
            <a:off x="3571875" y="1004888"/>
            <a:ext cx="4991100" cy="70788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None/>
            </a:pPr>
            <a:r>
              <a:rPr lang="zh-CN" altLang="en-US" sz="4000" b="1" dirty="0">
                <a:solidFill>
                  <a:schemeClr val="bg1"/>
                </a:solidFill>
              </a:rPr>
              <a:t>参考资料</a:t>
            </a:r>
            <a:endParaRPr lang="zh-CN" altLang="zh-CN" sz="4000" b="1" dirty="0">
              <a:solidFill>
                <a:schemeClr val="bg1"/>
              </a:solidFill>
            </a:endParaRPr>
          </a:p>
        </p:txBody>
      </p:sp>
      <p:sp>
        <p:nvSpPr>
          <p:cNvPr id="17412" name="圆角矩形 5"/>
          <p:cNvSpPr/>
          <p:nvPr/>
        </p:nvSpPr>
        <p:spPr>
          <a:xfrm>
            <a:off x="654050" y="2212975"/>
            <a:ext cx="10668000" cy="4173538"/>
          </a:xfrm>
          <a:prstGeom prst="roundRect">
            <a:avLst>
              <a:gd name="adj" fmla="val 1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TextBox 1"/>
          <p:cNvSpPr txBox="1"/>
          <p:nvPr/>
        </p:nvSpPr>
        <p:spPr>
          <a:xfrm>
            <a:off x="654050" y="3033486"/>
            <a:ext cx="10668000" cy="1477328"/>
          </a:xfrm>
          <a:prstGeom prst="rect">
            <a:avLst/>
          </a:prstGeom>
          <a:noFill/>
        </p:spPr>
        <p:txBody>
          <a:bodyPr wrap="square" rtlCol="0">
            <a:spAutoFit/>
          </a:bodyPr>
          <a:lstStyle/>
          <a:p>
            <a:r>
              <a:rPr lang="zh-CN" altLang="zh-CN" dirty="0">
                <a:solidFill>
                  <a:schemeClr val="bg1"/>
                </a:solidFill>
              </a:rPr>
              <a:t>《软件项目管理》原书第</a:t>
            </a:r>
            <a:r>
              <a:rPr lang="en-US" altLang="zh-CN" dirty="0">
                <a:solidFill>
                  <a:schemeClr val="bg1"/>
                </a:solidFill>
              </a:rPr>
              <a:t>5</a:t>
            </a:r>
            <a:r>
              <a:rPr lang="zh-CN" altLang="zh-CN" dirty="0">
                <a:solidFill>
                  <a:schemeClr val="bg1"/>
                </a:solidFill>
              </a:rPr>
              <a:t>版</a:t>
            </a:r>
            <a:r>
              <a:rPr lang="en-US" altLang="zh-CN" dirty="0">
                <a:solidFill>
                  <a:schemeClr val="bg1"/>
                </a:solidFill>
              </a:rPr>
              <a:t>  </a:t>
            </a:r>
            <a:r>
              <a:rPr lang="zh-CN" altLang="zh-CN" dirty="0">
                <a:solidFill>
                  <a:schemeClr val="bg1"/>
                </a:solidFill>
              </a:rPr>
              <a:t>作者：（美）</a:t>
            </a:r>
            <a:r>
              <a:rPr lang="en-US" altLang="zh-CN" dirty="0">
                <a:solidFill>
                  <a:schemeClr val="bg1"/>
                </a:solidFill>
              </a:rPr>
              <a:t>Bob Hughes Mike </a:t>
            </a:r>
            <a:r>
              <a:rPr lang="en-US" altLang="zh-CN" dirty="0" err="1">
                <a:solidFill>
                  <a:schemeClr val="bg1"/>
                </a:solidFill>
              </a:rPr>
              <a:t>Cotterell</a:t>
            </a:r>
            <a:r>
              <a:rPr lang="en-US" altLang="zh-CN" dirty="0">
                <a:solidFill>
                  <a:schemeClr val="bg1"/>
                </a:solidFill>
              </a:rPr>
              <a:t>  </a:t>
            </a:r>
            <a:r>
              <a:rPr lang="zh-CN" altLang="zh-CN" dirty="0">
                <a:solidFill>
                  <a:schemeClr val="bg1"/>
                </a:solidFill>
              </a:rPr>
              <a:t>廖彬山 周卫华译 机械工业出版社</a:t>
            </a:r>
          </a:p>
          <a:p>
            <a:r>
              <a:rPr lang="zh-CN" altLang="zh-CN" dirty="0">
                <a:solidFill>
                  <a:schemeClr val="bg1"/>
                </a:solidFill>
              </a:rPr>
              <a:t>《软件需求》第</a:t>
            </a:r>
            <a:r>
              <a:rPr lang="en-US" altLang="zh-CN" dirty="0">
                <a:solidFill>
                  <a:schemeClr val="bg1"/>
                </a:solidFill>
              </a:rPr>
              <a:t>2</a:t>
            </a:r>
            <a:r>
              <a:rPr lang="zh-CN" altLang="zh-CN" dirty="0">
                <a:solidFill>
                  <a:schemeClr val="bg1"/>
                </a:solidFill>
              </a:rPr>
              <a:t>版</a:t>
            </a:r>
            <a:r>
              <a:rPr lang="en-US" altLang="zh-CN" dirty="0">
                <a:solidFill>
                  <a:schemeClr val="bg1"/>
                </a:solidFill>
              </a:rPr>
              <a:t>  </a:t>
            </a:r>
            <a:r>
              <a:rPr lang="zh-CN" altLang="zh-CN" dirty="0">
                <a:solidFill>
                  <a:schemeClr val="bg1"/>
                </a:solidFill>
              </a:rPr>
              <a:t>（美）</a:t>
            </a:r>
            <a:r>
              <a:rPr lang="en-US" altLang="zh-CN" dirty="0">
                <a:solidFill>
                  <a:schemeClr val="bg1"/>
                </a:solidFill>
              </a:rPr>
              <a:t>Karl </a:t>
            </a:r>
            <a:r>
              <a:rPr lang="en-US" altLang="zh-CN" dirty="0" err="1">
                <a:solidFill>
                  <a:schemeClr val="bg1"/>
                </a:solidFill>
              </a:rPr>
              <a:t>E.Wiegers</a:t>
            </a:r>
            <a:r>
              <a:rPr lang="en-US" altLang="zh-CN" dirty="0">
                <a:solidFill>
                  <a:schemeClr val="bg1"/>
                </a:solidFill>
              </a:rPr>
              <a:t>  </a:t>
            </a:r>
            <a:r>
              <a:rPr lang="zh-CN" altLang="zh-CN" dirty="0">
                <a:solidFill>
                  <a:schemeClr val="bg1"/>
                </a:solidFill>
              </a:rPr>
              <a:t>刘伟琴 刘洪涛译</a:t>
            </a:r>
            <a:r>
              <a:rPr lang="en-US" altLang="zh-CN" dirty="0">
                <a:solidFill>
                  <a:schemeClr val="bg1"/>
                </a:solidFill>
              </a:rPr>
              <a:t>  </a:t>
            </a:r>
            <a:r>
              <a:rPr lang="zh-CN" altLang="zh-CN" dirty="0">
                <a:solidFill>
                  <a:schemeClr val="bg1"/>
                </a:solidFill>
              </a:rPr>
              <a:t>清华大学出版社</a:t>
            </a:r>
          </a:p>
          <a:p>
            <a:r>
              <a:rPr lang="zh-CN" altLang="zh-CN" dirty="0">
                <a:solidFill>
                  <a:schemeClr val="bg1"/>
                </a:solidFill>
              </a:rPr>
              <a:t>《中国软件项目开发标准</a:t>
            </a:r>
            <a:r>
              <a:rPr lang="en-US" altLang="zh-CN" dirty="0">
                <a:solidFill>
                  <a:schemeClr val="bg1"/>
                </a:solidFill>
              </a:rPr>
              <a:t>GB-8567--88</a:t>
            </a:r>
            <a:r>
              <a:rPr lang="zh-CN" altLang="zh-CN" dirty="0">
                <a:solidFill>
                  <a:schemeClr val="bg1"/>
                </a:solidFill>
              </a:rPr>
              <a:t>》</a:t>
            </a:r>
          </a:p>
          <a:p>
            <a:endParaRPr lang="zh-CN" altLang="en-US" dirty="0"/>
          </a:p>
        </p:txBody>
      </p:sp>
    </p:spTree>
    <p:extLst>
      <p:ext uri="{BB962C8B-B14F-4D97-AF65-F5344CB8AC3E}">
        <p14:creationId xmlns:p14="http://schemas.microsoft.com/office/powerpoint/2010/main" val="2194053586"/>
      </p:ext>
    </p:extLst>
  </p:cSld>
  <p:clrMapOvr>
    <a:masterClrMapping/>
  </p:clrMapOvr>
  <p:transition spd="slow" advTm="300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7411" name="文本框 4"/>
          <p:cNvSpPr/>
          <p:nvPr/>
        </p:nvSpPr>
        <p:spPr>
          <a:xfrm>
            <a:off x="3571875" y="1004888"/>
            <a:ext cx="4991100" cy="70788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indent="0" algn="ctr" eaLnBrk="1" hangingPunct="1">
              <a:lnSpc>
                <a:spcPct val="100000"/>
              </a:lnSpc>
              <a:spcBef>
                <a:spcPct val="0"/>
              </a:spcBef>
              <a:buNone/>
            </a:pPr>
            <a:r>
              <a:rPr lang="zh-CN" altLang="en-US" sz="4000" b="1" dirty="0" smtClean="0">
                <a:solidFill>
                  <a:schemeClr val="bg1"/>
                </a:solidFill>
              </a:rPr>
              <a:t>小组成员</a:t>
            </a:r>
            <a:endParaRPr lang="zh-CN" altLang="zh-CN" sz="4000" b="1" dirty="0">
              <a:solidFill>
                <a:schemeClr val="bg1"/>
              </a:solidFill>
            </a:endParaRPr>
          </a:p>
        </p:txBody>
      </p:sp>
      <p:sp>
        <p:nvSpPr>
          <p:cNvPr id="17412" name="圆角矩形 5"/>
          <p:cNvSpPr/>
          <p:nvPr/>
        </p:nvSpPr>
        <p:spPr>
          <a:xfrm>
            <a:off x="654050" y="2212975"/>
            <a:ext cx="10668000" cy="4173538"/>
          </a:xfrm>
          <a:prstGeom prst="roundRect">
            <a:avLst>
              <a:gd name="adj" fmla="val 1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TextBox 1"/>
          <p:cNvSpPr txBox="1"/>
          <p:nvPr/>
        </p:nvSpPr>
        <p:spPr>
          <a:xfrm>
            <a:off x="654050" y="3033486"/>
            <a:ext cx="10668000" cy="2554545"/>
          </a:xfrm>
          <a:prstGeom prst="rect">
            <a:avLst/>
          </a:prstGeom>
          <a:noFill/>
        </p:spPr>
        <p:txBody>
          <a:bodyPr wrap="square" rtlCol="0">
            <a:spAutoFit/>
          </a:bodyPr>
          <a:lstStyle/>
          <a:p>
            <a:r>
              <a:rPr lang="zh-CN" altLang="en-US" sz="3200" dirty="0" smtClean="0">
                <a:solidFill>
                  <a:schemeClr val="bg1"/>
                </a:solidFill>
              </a:rPr>
              <a:t>陈启强：项目计划文档、制作</a:t>
            </a:r>
            <a:r>
              <a:rPr lang="en-US" altLang="zh-CN" sz="3200" dirty="0" err="1" smtClean="0">
                <a:solidFill>
                  <a:schemeClr val="bg1"/>
                </a:solidFill>
              </a:rPr>
              <a:t>ppt</a:t>
            </a:r>
            <a:r>
              <a:rPr lang="zh-CN" altLang="en-US" sz="3200" dirty="0" smtClean="0">
                <a:solidFill>
                  <a:schemeClr val="bg1"/>
                </a:solidFill>
              </a:rPr>
              <a:t>（</a:t>
            </a:r>
            <a:r>
              <a:rPr lang="en-US" altLang="zh-CN" sz="3200" dirty="0" smtClean="0">
                <a:solidFill>
                  <a:schemeClr val="bg1"/>
                </a:solidFill>
              </a:rPr>
              <a:t>28%</a:t>
            </a:r>
            <a:r>
              <a:rPr lang="zh-CN" altLang="en-US" sz="3200" dirty="0" smtClean="0">
                <a:solidFill>
                  <a:schemeClr val="bg1"/>
                </a:solidFill>
              </a:rPr>
              <a:t>）</a:t>
            </a:r>
            <a:endParaRPr lang="en-US" altLang="zh-CN" sz="3200" dirty="0" smtClean="0">
              <a:solidFill>
                <a:schemeClr val="bg1"/>
              </a:solidFill>
            </a:endParaRPr>
          </a:p>
          <a:p>
            <a:r>
              <a:rPr lang="zh-CN" altLang="en-US" sz="3200" dirty="0">
                <a:solidFill>
                  <a:schemeClr val="bg1"/>
                </a:solidFill>
              </a:rPr>
              <a:t>赵</a:t>
            </a:r>
            <a:r>
              <a:rPr lang="zh-CN" altLang="en-US" sz="3200" dirty="0" smtClean="0">
                <a:solidFill>
                  <a:schemeClr val="bg1"/>
                </a:solidFill>
              </a:rPr>
              <a:t>伟：可行性计划文档（</a:t>
            </a:r>
            <a:r>
              <a:rPr lang="en-US" altLang="zh-CN" sz="3200" dirty="0" smtClean="0">
                <a:solidFill>
                  <a:schemeClr val="bg1"/>
                </a:solidFill>
              </a:rPr>
              <a:t>27%</a:t>
            </a:r>
            <a:r>
              <a:rPr lang="zh-CN" altLang="en-US" sz="3200" dirty="0" smtClean="0">
                <a:solidFill>
                  <a:schemeClr val="bg1"/>
                </a:solidFill>
              </a:rPr>
              <a:t>）</a:t>
            </a:r>
            <a:endParaRPr lang="en-US" altLang="zh-CN" sz="3200" dirty="0" smtClean="0">
              <a:solidFill>
                <a:schemeClr val="bg1"/>
              </a:solidFill>
            </a:endParaRPr>
          </a:p>
          <a:p>
            <a:r>
              <a:rPr lang="zh-CN" altLang="en-US" sz="3200" dirty="0" smtClean="0">
                <a:solidFill>
                  <a:schemeClr val="bg1"/>
                </a:solidFill>
              </a:rPr>
              <a:t>李文杰：绘画</a:t>
            </a:r>
            <a:r>
              <a:rPr lang="en-US" altLang="zh-CN" sz="3200" dirty="0" err="1" smtClean="0">
                <a:solidFill>
                  <a:schemeClr val="bg1"/>
                </a:solidFill>
              </a:rPr>
              <a:t>gantt</a:t>
            </a:r>
            <a:r>
              <a:rPr lang="zh-CN" altLang="en-US" sz="3200" dirty="0" smtClean="0">
                <a:solidFill>
                  <a:schemeClr val="bg1"/>
                </a:solidFill>
              </a:rPr>
              <a:t>（</a:t>
            </a:r>
            <a:r>
              <a:rPr lang="en-US" altLang="zh-CN" sz="3200" dirty="0" smtClean="0">
                <a:solidFill>
                  <a:schemeClr val="bg1"/>
                </a:solidFill>
              </a:rPr>
              <a:t>25%</a:t>
            </a:r>
            <a:r>
              <a:rPr lang="zh-CN" altLang="en-US" sz="3200" dirty="0" smtClean="0">
                <a:solidFill>
                  <a:schemeClr val="bg1"/>
                </a:solidFill>
              </a:rPr>
              <a:t>）</a:t>
            </a:r>
            <a:endParaRPr lang="en-US" altLang="zh-CN" sz="3200" dirty="0" smtClean="0">
              <a:solidFill>
                <a:schemeClr val="bg1"/>
              </a:solidFill>
            </a:endParaRPr>
          </a:p>
          <a:p>
            <a:r>
              <a:rPr lang="zh-CN" altLang="en-US" sz="3200" dirty="0">
                <a:solidFill>
                  <a:schemeClr val="bg1"/>
                </a:solidFill>
              </a:rPr>
              <a:t>余泽</a:t>
            </a:r>
            <a:r>
              <a:rPr lang="zh-CN" altLang="en-US" sz="3200" dirty="0" smtClean="0">
                <a:solidFill>
                  <a:schemeClr val="bg1"/>
                </a:solidFill>
              </a:rPr>
              <a:t>伟：查找材料（</a:t>
            </a:r>
            <a:r>
              <a:rPr lang="en-US" altLang="zh-CN" sz="3200" dirty="0" smtClean="0">
                <a:solidFill>
                  <a:schemeClr val="bg1"/>
                </a:solidFill>
              </a:rPr>
              <a:t>20%</a:t>
            </a:r>
            <a:r>
              <a:rPr lang="zh-CN" altLang="en-US" sz="3200" dirty="0" smtClean="0">
                <a:solidFill>
                  <a:schemeClr val="bg1"/>
                </a:solidFill>
              </a:rPr>
              <a:t>）</a:t>
            </a:r>
            <a:endParaRPr lang="en-US" altLang="zh-CN" sz="3200" dirty="0" smtClean="0">
              <a:solidFill>
                <a:schemeClr val="bg1"/>
              </a:solidFill>
            </a:endParaRPr>
          </a:p>
          <a:p>
            <a:endParaRPr lang="zh-CN" altLang="en-US" sz="3200" dirty="0">
              <a:solidFill>
                <a:schemeClr val="bg1"/>
              </a:solidFill>
            </a:endParaRPr>
          </a:p>
        </p:txBody>
      </p:sp>
    </p:spTree>
    <p:extLst>
      <p:ext uri="{BB962C8B-B14F-4D97-AF65-F5344CB8AC3E}">
        <p14:creationId xmlns:p14="http://schemas.microsoft.com/office/powerpoint/2010/main" val="1564111426"/>
      </p:ext>
    </p:extLst>
  </p:cSld>
  <p:clrMapOvr>
    <a:masterClrMapping/>
  </p:clrMapOvr>
  <p:transition spd="slow" advTm="3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
          <p:cNvSpPr/>
          <p:nvPr/>
        </p:nvSpPr>
        <p:spPr>
          <a:xfrm>
            <a:off x="2304098" y="3052763"/>
            <a:ext cx="1198880" cy="706755"/>
          </a:xfrm>
          <a:prstGeom prst="rect">
            <a:avLst/>
          </a:prstGeom>
          <a:noFill/>
          <a:ln w="9525" cap="flat" cmpd="sng">
            <a:solidFill>
              <a:srgbClr val="FFFFFF">
                <a:alpha val="34901"/>
              </a:srgbClr>
            </a:solidFill>
            <a:prstDash val="solid"/>
            <a:miter/>
            <a:headEnd type="none" w="med" len="med"/>
            <a:tailEnd type="none" w="med" len="med"/>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b="1" dirty="0">
                <a:solidFill>
                  <a:schemeClr val="bg1"/>
                </a:solidFill>
                <a:latin typeface="微软雅黑" panose="020B0503020204020204" pitchFamily="34" charset="-122"/>
                <a:ea typeface="微软雅黑" panose="020B0503020204020204" pitchFamily="34" charset="-122"/>
                <a:sym typeface="Roboto Th" pitchFamily="2" charset="0"/>
              </a:rPr>
              <a:t>目录</a:t>
            </a:r>
          </a:p>
        </p:txBody>
      </p:sp>
      <p:grpSp>
        <p:nvGrpSpPr>
          <p:cNvPr id="5123" name="组合 16"/>
          <p:cNvGrpSpPr/>
          <p:nvPr/>
        </p:nvGrpSpPr>
        <p:grpSpPr>
          <a:xfrm>
            <a:off x="5559425" y="1047750"/>
            <a:ext cx="4077969" cy="521970"/>
            <a:chOff x="0" y="-29808"/>
            <a:chExt cx="4078804" cy="521317"/>
          </a:xfrm>
        </p:grpSpPr>
        <p:sp>
          <p:nvSpPr>
            <p:cNvPr id="5134" name="六边形 4"/>
            <p:cNvSpPr/>
            <p:nvPr/>
          </p:nvSpPr>
          <p:spPr>
            <a:xfrm>
              <a:off x="0" y="80686"/>
              <a:ext cx="348342" cy="300294"/>
            </a:xfrm>
            <a:prstGeom prst="hexagon">
              <a:avLst>
                <a:gd name="adj" fmla="val 24999"/>
                <a:gd name="vf" fmla="val 115470"/>
              </a:avLst>
            </a:prstGeom>
            <a:solidFill>
              <a:srgbClr val="FFFFFF">
                <a:alpha val="36078"/>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135" name="文本框 5"/>
            <p:cNvSpPr/>
            <p:nvPr/>
          </p:nvSpPr>
          <p:spPr>
            <a:xfrm>
              <a:off x="290" y="-29808"/>
              <a:ext cx="4078514" cy="5213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Roboto Th" pitchFamily="2" charset="0"/>
                </a:rPr>
                <a:t>1	引言</a:t>
              </a:r>
            </a:p>
          </p:txBody>
        </p:sp>
      </p:grpSp>
      <p:grpSp>
        <p:nvGrpSpPr>
          <p:cNvPr id="5124" name="组合 17"/>
          <p:cNvGrpSpPr/>
          <p:nvPr/>
        </p:nvGrpSpPr>
        <p:grpSpPr>
          <a:xfrm>
            <a:off x="5559425" y="2095184"/>
            <a:ext cx="4425950" cy="521970"/>
            <a:chOff x="0" y="-31170"/>
            <a:chExt cx="4426856" cy="522902"/>
          </a:xfrm>
        </p:grpSpPr>
        <p:sp>
          <p:nvSpPr>
            <p:cNvPr id="5132" name="六边形 18"/>
            <p:cNvSpPr/>
            <p:nvPr/>
          </p:nvSpPr>
          <p:spPr>
            <a:xfrm>
              <a:off x="0" y="80686"/>
              <a:ext cx="348342" cy="300294"/>
            </a:xfrm>
            <a:prstGeom prst="hexagon">
              <a:avLst>
                <a:gd name="adj" fmla="val 24999"/>
                <a:gd name="vf" fmla="val 115470"/>
              </a:avLst>
            </a:prstGeom>
            <a:solidFill>
              <a:srgbClr val="FFFFFF">
                <a:alpha val="36078"/>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133" name="文本框 19"/>
            <p:cNvSpPr/>
            <p:nvPr/>
          </p:nvSpPr>
          <p:spPr>
            <a:xfrm>
              <a:off x="348342" y="-31170"/>
              <a:ext cx="4078514" cy="52290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Roboto Th" pitchFamily="2" charset="0"/>
                </a:rPr>
                <a:t>2	项目概述</a:t>
              </a:r>
            </a:p>
          </p:txBody>
        </p:sp>
      </p:grpSp>
      <p:grpSp>
        <p:nvGrpSpPr>
          <p:cNvPr id="5125" name="组合 20"/>
          <p:cNvGrpSpPr/>
          <p:nvPr/>
        </p:nvGrpSpPr>
        <p:grpSpPr>
          <a:xfrm>
            <a:off x="5559425" y="3168015"/>
            <a:ext cx="4425950" cy="521970"/>
            <a:chOff x="0" y="0"/>
            <a:chExt cx="4426856" cy="521317"/>
          </a:xfrm>
        </p:grpSpPr>
        <p:sp>
          <p:nvSpPr>
            <p:cNvPr id="5130" name="六边形 21"/>
            <p:cNvSpPr/>
            <p:nvPr/>
          </p:nvSpPr>
          <p:spPr>
            <a:xfrm>
              <a:off x="0" y="80686"/>
              <a:ext cx="348342" cy="300294"/>
            </a:xfrm>
            <a:prstGeom prst="hexagon">
              <a:avLst>
                <a:gd name="adj" fmla="val 24999"/>
                <a:gd name="vf" fmla="val 115470"/>
              </a:avLst>
            </a:prstGeom>
            <a:solidFill>
              <a:srgbClr val="FFFFFF">
                <a:alpha val="36078"/>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131" name="文本框 22"/>
            <p:cNvSpPr/>
            <p:nvPr/>
          </p:nvSpPr>
          <p:spPr>
            <a:xfrm>
              <a:off x="348342" y="0"/>
              <a:ext cx="4078514" cy="52131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sym typeface="Roboto Th" pitchFamily="2" charset="0"/>
                </a:rPr>
                <a:t>3	实施计划</a:t>
              </a:r>
            </a:p>
          </p:txBody>
        </p:sp>
      </p:grpSp>
      <p:grpSp>
        <p:nvGrpSpPr>
          <p:cNvPr id="5126" name="组合 23"/>
          <p:cNvGrpSpPr/>
          <p:nvPr/>
        </p:nvGrpSpPr>
        <p:grpSpPr>
          <a:xfrm>
            <a:off x="5559425" y="4180839"/>
            <a:ext cx="4425950" cy="521970"/>
            <a:chOff x="0" y="-30535"/>
            <a:chExt cx="4426856" cy="522901"/>
          </a:xfrm>
        </p:grpSpPr>
        <p:sp>
          <p:nvSpPr>
            <p:cNvPr id="5128" name="六边形 24"/>
            <p:cNvSpPr/>
            <p:nvPr/>
          </p:nvSpPr>
          <p:spPr>
            <a:xfrm>
              <a:off x="0" y="80686"/>
              <a:ext cx="348342" cy="300294"/>
            </a:xfrm>
            <a:prstGeom prst="hexagon">
              <a:avLst>
                <a:gd name="adj" fmla="val 24999"/>
                <a:gd name="vf" fmla="val 115470"/>
              </a:avLst>
            </a:prstGeom>
            <a:solidFill>
              <a:srgbClr val="FFFFFF">
                <a:alpha val="36078"/>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129" name="文本框 25"/>
            <p:cNvSpPr/>
            <p:nvPr/>
          </p:nvSpPr>
          <p:spPr>
            <a:xfrm>
              <a:off x="348342" y="-30535"/>
              <a:ext cx="4078514" cy="52290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sym typeface="Roboto Th" pitchFamily="2" charset="0"/>
                </a:rPr>
                <a:t>    4       </a:t>
              </a:r>
              <a:r>
                <a:rPr lang="zh-CN" altLang="en-US" dirty="0" smtClean="0">
                  <a:solidFill>
                    <a:schemeClr val="bg1"/>
                  </a:solidFill>
                  <a:latin typeface="微软雅黑" panose="020B0503020204020204" pitchFamily="34" charset="-122"/>
                  <a:ea typeface="微软雅黑" panose="020B0503020204020204" pitchFamily="34" charset="-122"/>
                  <a:sym typeface="Roboto Th" pitchFamily="2" charset="0"/>
                </a:rPr>
                <a:t>风险子计划</a:t>
              </a:r>
              <a:endParaRPr lang="en-US" altLang="zh-CN" dirty="0">
                <a:solidFill>
                  <a:schemeClr val="bg1"/>
                </a:solidFill>
                <a:latin typeface="微软雅黑" panose="020B0503020204020204" pitchFamily="34" charset="-122"/>
                <a:ea typeface="微软雅黑" panose="020B0503020204020204" pitchFamily="34" charset="-122"/>
                <a:sym typeface="Roboto Th" pitchFamily="2" charset="0"/>
              </a:endParaRPr>
            </a:p>
          </p:txBody>
        </p:sp>
      </p:grpSp>
      <p:grpSp>
        <p:nvGrpSpPr>
          <p:cNvPr id="3" name="组合 23"/>
          <p:cNvGrpSpPr/>
          <p:nvPr/>
        </p:nvGrpSpPr>
        <p:grpSpPr>
          <a:xfrm>
            <a:off x="5559425" y="5197474"/>
            <a:ext cx="4787265" cy="521970"/>
            <a:chOff x="0" y="-30535"/>
            <a:chExt cx="4788245" cy="522901"/>
          </a:xfrm>
        </p:grpSpPr>
        <p:sp>
          <p:nvSpPr>
            <p:cNvPr id="4" name="六边形 24"/>
            <p:cNvSpPr/>
            <p:nvPr/>
          </p:nvSpPr>
          <p:spPr>
            <a:xfrm>
              <a:off x="0" y="80686"/>
              <a:ext cx="348342" cy="300294"/>
            </a:xfrm>
            <a:prstGeom prst="hexagon">
              <a:avLst>
                <a:gd name="adj" fmla="val 24999"/>
                <a:gd name="vf" fmla="val 115470"/>
              </a:avLst>
            </a:prstGeom>
            <a:solidFill>
              <a:srgbClr val="FFFFFF">
                <a:alpha val="36078"/>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25"/>
            <p:cNvSpPr/>
            <p:nvPr/>
          </p:nvSpPr>
          <p:spPr>
            <a:xfrm>
              <a:off x="709731" y="-30535"/>
              <a:ext cx="4078514" cy="52290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eaLnBrk="1" hangingPunct="1">
                <a:lnSpc>
                  <a:spcPct val="100000"/>
                </a:lnSpc>
                <a:spcBef>
                  <a:spcPct val="0"/>
                </a:spcBef>
                <a:buNone/>
              </a:pPr>
              <a:r>
                <a:rPr lang="en-US" altLang="zh-CN" dirty="0" smtClean="0">
                  <a:solidFill>
                    <a:schemeClr val="bg1"/>
                  </a:solidFill>
                  <a:latin typeface="微软雅黑" panose="020B0503020204020204" pitchFamily="34" charset="-122"/>
                  <a:ea typeface="微软雅黑" panose="020B0503020204020204" pitchFamily="34" charset="-122"/>
                  <a:sym typeface="Roboto Th" pitchFamily="2" charset="0"/>
                </a:rPr>
                <a:t>    5       </a:t>
              </a:r>
              <a:r>
                <a:rPr lang="zh-CN" altLang="en-US" dirty="0" smtClean="0">
                  <a:solidFill>
                    <a:schemeClr val="bg1"/>
                  </a:solidFill>
                  <a:latin typeface="微软雅黑" panose="020B0503020204020204" pitchFamily="34" charset="-122"/>
                  <a:ea typeface="微软雅黑" panose="020B0503020204020204" pitchFamily="34" charset="-122"/>
                  <a:sym typeface="Roboto Th" pitchFamily="2" charset="0"/>
                </a:rPr>
                <a:t>支持条件  </a:t>
              </a:r>
              <a:endParaRPr lang="en-US" altLang="zh-CN" dirty="0">
                <a:solidFill>
                  <a:schemeClr val="bg1"/>
                </a:solidFill>
                <a:latin typeface="微软雅黑" panose="020B0503020204020204" pitchFamily="34" charset="-122"/>
                <a:ea typeface="微软雅黑" panose="020B0503020204020204" pitchFamily="34" charset="-122"/>
                <a:sym typeface="Roboto Th" pitchFamily="2" charset="0"/>
              </a:endParaRPr>
            </a:p>
          </p:txBody>
        </p:sp>
      </p:grpSp>
      <p:pic>
        <p:nvPicPr>
          <p:cNvPr id="19"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300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5"/>
          <p:cNvGrpSpPr/>
          <p:nvPr/>
        </p:nvGrpSpPr>
        <p:grpSpPr>
          <a:xfrm>
            <a:off x="3171825" y="1736725"/>
            <a:ext cx="6140450" cy="2617788"/>
            <a:chOff x="0" y="0"/>
            <a:chExt cx="6140925" cy="2618071"/>
          </a:xfrm>
        </p:grpSpPr>
        <p:sp>
          <p:nvSpPr>
            <p:cNvPr id="25605" name="文本框 6"/>
            <p:cNvSpPr/>
            <p:nvPr/>
          </p:nvSpPr>
          <p:spPr>
            <a:xfrm>
              <a:off x="0" y="1510075"/>
              <a:ext cx="4968240" cy="110799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en-US" altLang="zh-CN" sz="6600" dirty="0">
                  <a:solidFill>
                    <a:schemeClr val="bg1"/>
                  </a:solidFill>
                  <a:latin typeface="微软雅黑" panose="020B0503020204020204" pitchFamily="34" charset="-122"/>
                  <a:ea typeface="微软雅黑" panose="020B0503020204020204" pitchFamily="34" charset="-122"/>
                  <a:sym typeface="Roboto Th" pitchFamily="2" charset="0"/>
                </a:rPr>
                <a:t>THANKS</a:t>
              </a:r>
            </a:p>
          </p:txBody>
        </p:sp>
        <p:sp>
          <p:nvSpPr>
            <p:cNvPr id="25606" name="Freeform 5"/>
            <p:cNvSpPr/>
            <p:nvPr/>
          </p:nvSpPr>
          <p:spPr>
            <a:xfrm>
              <a:off x="4074000" y="0"/>
              <a:ext cx="2066925" cy="1820863"/>
            </a:xfrm>
            <a:custGeom>
              <a:avLst/>
              <a:gdLst>
                <a:gd name="txL" fmla="*/ 0 w 56"/>
                <a:gd name="txT" fmla="*/ 0 h 49"/>
                <a:gd name="txR" fmla="*/ 56 w 56"/>
                <a:gd name="txB" fmla="*/ 49 h 49"/>
              </a:gdLst>
              <a:ahLst/>
              <a:cxnLst>
                <a:cxn ang="0">
                  <a:pos x="2147483646" y="2147483646"/>
                </a:cxn>
                <a:cxn ang="0">
                  <a:pos x="2147483646" y="2147483646"/>
                </a:cxn>
                <a:cxn ang="0">
                  <a:pos x="2147483646" y="2147483646"/>
                </a:cxn>
                <a:cxn ang="0">
                  <a:pos x="2147483646" y="2147483646"/>
                </a:cxn>
                <a:cxn ang="0">
                  <a:pos x="0" y="2147483646"/>
                </a:cxn>
                <a:cxn ang="0">
                  <a:pos x="2147483646" y="0"/>
                </a:cxn>
                <a:cxn ang="0">
                  <a:pos x="2147483646" y="2147483646"/>
                </a:cxn>
                <a:cxn ang="0">
                  <a:pos x="2147483646" y="2147483646"/>
                </a:cxn>
              </a:cxnLst>
              <a:rect l="txL" t="txT" r="txR" b="txB"/>
              <a:pathLst>
                <a:path w="56" h="49">
                  <a:moveTo>
                    <a:pt x="28" y="44"/>
                  </a:moveTo>
                  <a:cubicBezTo>
                    <a:pt x="24" y="44"/>
                    <a:pt x="21" y="43"/>
                    <a:pt x="18" y="42"/>
                  </a:cubicBezTo>
                  <a:cubicBezTo>
                    <a:pt x="14" y="45"/>
                    <a:pt x="9" y="49"/>
                    <a:pt x="4" y="49"/>
                  </a:cubicBezTo>
                  <a:cubicBezTo>
                    <a:pt x="6" y="46"/>
                    <a:pt x="7" y="41"/>
                    <a:pt x="7" y="37"/>
                  </a:cubicBezTo>
                  <a:cubicBezTo>
                    <a:pt x="3" y="33"/>
                    <a:pt x="0" y="28"/>
                    <a:pt x="0" y="22"/>
                  </a:cubicBezTo>
                  <a:cubicBezTo>
                    <a:pt x="0" y="10"/>
                    <a:pt x="13" y="0"/>
                    <a:pt x="28" y="0"/>
                  </a:cubicBezTo>
                  <a:cubicBezTo>
                    <a:pt x="43" y="0"/>
                    <a:pt x="56" y="10"/>
                    <a:pt x="56" y="22"/>
                  </a:cubicBezTo>
                  <a:cubicBezTo>
                    <a:pt x="56" y="34"/>
                    <a:pt x="43" y="44"/>
                    <a:pt x="28" y="44"/>
                  </a:cubicBezTo>
                  <a:close/>
                </a:path>
              </a:pathLst>
            </a:custGeom>
            <a:noFill/>
            <a:ln w="9525" cap="flat" cmpd="sng">
              <a:solidFill>
                <a:srgbClr val="FFFFFF">
                  <a:alpha val="34901"/>
                </a:srgbClr>
              </a:solidFill>
              <a:prstDash val="solid"/>
              <a:miter lim="800000"/>
              <a:headEnd type="none" w="med" len="med"/>
              <a:tailEnd type="none" w="med" len="med"/>
            </a:ln>
          </p:spPr>
          <p:txBody>
            <a:bodyPr/>
            <a:lstStyle/>
            <a:p>
              <a:endParaRPr lang="zh-CN" altLang="en-US"/>
            </a:p>
          </p:txBody>
        </p:sp>
        <p:sp>
          <p:nvSpPr>
            <p:cNvPr id="25607" name="文本框 8"/>
            <p:cNvSpPr/>
            <p:nvPr/>
          </p:nvSpPr>
          <p:spPr>
            <a:xfrm>
              <a:off x="4194490" y="556488"/>
              <a:ext cx="1825943" cy="707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Roboto Th" pitchFamily="2" charset="0"/>
                </a:rPr>
                <a:t>项目开发计划</a:t>
              </a:r>
              <a:r>
                <a:rPr lang="en-US" altLang="zh-CN" sz="2000" dirty="0" smtClean="0">
                  <a:solidFill>
                    <a:schemeClr val="bg1"/>
                  </a:solidFill>
                  <a:latin typeface="微软雅黑" panose="020B0503020204020204" pitchFamily="34" charset="-122"/>
                  <a:ea typeface="微软雅黑" panose="020B0503020204020204" pitchFamily="34" charset="-122"/>
                  <a:sym typeface="Roboto Th" pitchFamily="2" charset="0"/>
                </a:rPr>
                <a:t>PPT</a:t>
              </a:r>
              <a:endParaRPr lang="zh-CN" altLang="en-US" sz="2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grpSp>
      <p:sp>
        <p:nvSpPr>
          <p:cNvPr id="25603" name="矩形 9"/>
          <p:cNvSpPr/>
          <p:nvPr/>
        </p:nvSpPr>
        <p:spPr>
          <a:xfrm>
            <a:off x="3557588" y="4354513"/>
            <a:ext cx="4195762" cy="46037"/>
          </a:xfrm>
          <a:prstGeom prst="rect">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rPr>
              <a:t>引言 </a:t>
            </a:r>
          </a:p>
        </p:txBody>
      </p:sp>
      <p:sp>
        <p:nvSpPr>
          <p:cNvPr id="7172" name="圆角矩形 6"/>
          <p:cNvSpPr/>
          <p:nvPr/>
        </p:nvSpPr>
        <p:spPr>
          <a:xfrm>
            <a:off x="1479551" y="1870492"/>
            <a:ext cx="9174162" cy="4521654"/>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2"/>
            <a:ext cx="9174162" cy="1262499"/>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80" name="文本框 17"/>
          <p:cNvSpPr/>
          <p:nvPr/>
        </p:nvSpPr>
        <p:spPr>
          <a:xfrm>
            <a:off x="1861380" y="2326379"/>
            <a:ext cx="8085020" cy="3693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en-US" altLang="zh-CN" sz="1800" b="1" dirty="0">
                <a:solidFill>
                  <a:schemeClr val="bg1"/>
                </a:solidFill>
                <a:latin typeface="微软雅黑" panose="020B0503020204020204" pitchFamily="34" charset="-122"/>
                <a:ea typeface="微软雅黑" panose="020B0503020204020204" pitchFamily="34" charset="-122"/>
                <a:sym typeface="Roboto Th" pitchFamily="2" charset="0"/>
              </a:rPr>
              <a:t>编写目的</a:t>
            </a:r>
          </a:p>
        </p:txBody>
      </p:sp>
      <p:sp>
        <p:nvSpPr>
          <p:cNvPr id="2" name="TextBox 1"/>
          <p:cNvSpPr txBox="1"/>
          <p:nvPr/>
        </p:nvSpPr>
        <p:spPr>
          <a:xfrm>
            <a:off x="1480344" y="3481333"/>
            <a:ext cx="9174162" cy="2031325"/>
          </a:xfrm>
          <a:prstGeom prst="rect">
            <a:avLst/>
          </a:prstGeom>
          <a:noFill/>
        </p:spPr>
        <p:txBody>
          <a:bodyPr wrap="square" rtlCol="0">
            <a:spAutoFit/>
          </a:bodyPr>
          <a:lstStyle/>
          <a:p>
            <a:r>
              <a:rPr lang="en-US" altLang="zh-CN" dirty="0" smtClean="0"/>
              <a:t>      </a:t>
            </a:r>
            <a:r>
              <a:rPr lang="zh-CN" altLang="zh-CN" dirty="0" smtClean="0">
                <a:solidFill>
                  <a:schemeClr val="bg1"/>
                </a:solidFill>
              </a:rPr>
              <a:t>为了</a:t>
            </a:r>
            <a:r>
              <a:rPr lang="zh-CN" altLang="zh-CN" dirty="0">
                <a:solidFill>
                  <a:schemeClr val="bg1"/>
                </a:solidFill>
              </a:rPr>
              <a:t>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endParaRPr lang="zh-CN" altLang="zh-CN" dirty="0">
              <a:solidFill>
                <a:schemeClr val="bg1"/>
              </a:solidFill>
            </a:endParaRPr>
          </a:p>
          <a:p>
            <a:endParaRPr lang="zh-CN" altLang="en-US" dirty="0"/>
          </a:p>
        </p:txBody>
      </p:sp>
      <p:pic>
        <p:nvPicPr>
          <p:cNvPr id="20"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80"/>
                                        </p:tgtEl>
                                        <p:attrNameLst>
                                          <p:attrName>style.visibility</p:attrName>
                                        </p:attrNameLst>
                                      </p:cBhvr>
                                      <p:to>
                                        <p:strVal val="visible"/>
                                      </p:to>
                                    </p:set>
                                    <p:animEffect transition="in" filter="blinds(horizontal)">
                                      <p:cBhvr>
                                        <p:cTn id="13"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rPr>
              <a:t>引言 </a:t>
            </a:r>
          </a:p>
        </p:txBody>
      </p:sp>
      <p:sp>
        <p:nvSpPr>
          <p:cNvPr id="7172" name="圆角矩形 6"/>
          <p:cNvSpPr/>
          <p:nvPr/>
        </p:nvSpPr>
        <p:spPr>
          <a:xfrm>
            <a:off x="1479551" y="1870492"/>
            <a:ext cx="9174162" cy="4521654"/>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2"/>
            <a:ext cx="9174162" cy="1262499"/>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80" name="文本框 17"/>
          <p:cNvSpPr/>
          <p:nvPr/>
        </p:nvSpPr>
        <p:spPr>
          <a:xfrm>
            <a:off x="1861380" y="2326379"/>
            <a:ext cx="8085020" cy="3693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b="1" dirty="0" smtClean="0">
                <a:solidFill>
                  <a:schemeClr val="bg1"/>
                </a:solidFill>
                <a:latin typeface="微软雅黑" panose="020B0503020204020204" pitchFamily="34" charset="-122"/>
                <a:ea typeface="微软雅黑" panose="020B0503020204020204" pitchFamily="34" charset="-122"/>
                <a:sym typeface="Roboto Th" pitchFamily="2" charset="0"/>
              </a:rPr>
              <a:t>背景</a:t>
            </a:r>
            <a:endParaRPr lang="en-US" altLang="zh-CN" sz="1800" b="1"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2" name="TextBox 1"/>
          <p:cNvSpPr txBox="1"/>
          <p:nvPr/>
        </p:nvSpPr>
        <p:spPr>
          <a:xfrm>
            <a:off x="1479550" y="3159924"/>
            <a:ext cx="9174162" cy="2831544"/>
          </a:xfrm>
          <a:prstGeom prst="rect">
            <a:avLst/>
          </a:prstGeom>
          <a:noFill/>
        </p:spPr>
        <p:txBody>
          <a:bodyPr wrap="square" rtlCol="0">
            <a:spAutoFit/>
          </a:bodyPr>
          <a:lstStyle/>
          <a:p>
            <a:r>
              <a:rPr lang="en-US" altLang="zh-CN" dirty="0" smtClean="0">
                <a:solidFill>
                  <a:schemeClr val="bg1"/>
                </a:solidFill>
              </a:rPr>
              <a:t>      </a:t>
            </a:r>
            <a:r>
              <a:rPr lang="en-US" altLang="zh-CN" sz="1600" dirty="0">
                <a:solidFill>
                  <a:schemeClr val="bg1"/>
                </a:solidFill>
              </a:rPr>
              <a:t>21</a:t>
            </a:r>
            <a:r>
              <a:rPr lang="zh-CN" altLang="zh-CN" sz="1600" dirty="0">
                <a:solidFill>
                  <a:schemeClr val="bg1"/>
                </a:solidFill>
              </a:rPr>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sz="1600" dirty="0">
                <a:solidFill>
                  <a:schemeClr val="bg1"/>
                </a:solidFill>
              </a:rPr>
              <a:t>e-learning</a:t>
            </a:r>
            <a:r>
              <a:rPr lang="zh-CN" altLang="zh-CN" sz="1600" dirty="0">
                <a:solidFill>
                  <a:schemeClr val="bg1"/>
                </a:solidFill>
              </a:rPr>
              <a:t>），可以充分利用现代信息技术所提供的、具有全新沟通机制与丰富资源的学习环境，实现一种全新的学习交流方式；这种学习交流方式将改变传统教学中教师的作用和师生之间的关系，从而根本改变教学结构和教育本质</a:t>
            </a:r>
            <a:r>
              <a:rPr lang="en-US" altLang="zh-CN" sz="1600" dirty="0">
                <a:solidFill>
                  <a:schemeClr val="bg1"/>
                </a:solidFill>
              </a:rPr>
              <a:t>[1]</a:t>
            </a:r>
            <a:r>
              <a:rPr lang="zh-CN" altLang="zh-CN" sz="1600" dirty="0">
                <a:solidFill>
                  <a:schemeClr val="bg1"/>
                </a:solidFill>
              </a:rPr>
              <a:t>。美国教育部</a:t>
            </a:r>
            <a:r>
              <a:rPr lang="en-US" altLang="zh-CN" sz="1600" dirty="0">
                <a:solidFill>
                  <a:schemeClr val="bg1"/>
                </a:solidFill>
              </a:rPr>
              <a:t>2000</a:t>
            </a:r>
            <a:r>
              <a:rPr lang="zh-CN" altLang="zh-CN" sz="1600" dirty="0">
                <a:solidFill>
                  <a:schemeClr val="bg1"/>
                </a:solidFill>
              </a:rPr>
              <a:t>年</a:t>
            </a:r>
            <a:r>
              <a:rPr lang="en-US" altLang="zh-CN" sz="1600" dirty="0">
                <a:solidFill>
                  <a:schemeClr val="bg1"/>
                </a:solidFill>
              </a:rPr>
              <a:t>12</a:t>
            </a:r>
            <a:r>
              <a:rPr lang="zh-CN" altLang="zh-CN" sz="1600" dirty="0">
                <a:solidFill>
                  <a:schemeClr val="bg1"/>
                </a:solidFill>
              </a:rPr>
              <a:t>月向国会递交的</a:t>
            </a:r>
            <a:r>
              <a:rPr lang="en-US" altLang="zh-CN" sz="1600" dirty="0">
                <a:solidFill>
                  <a:schemeClr val="bg1"/>
                </a:solidFill>
              </a:rPr>
              <a:t>"</a:t>
            </a:r>
            <a:r>
              <a:rPr lang="zh-CN" altLang="zh-CN" sz="1600" dirty="0">
                <a:solidFill>
                  <a:schemeClr val="bg1"/>
                </a:solidFill>
              </a:rPr>
              <a:t>国家教育技术计划</a:t>
            </a:r>
            <a:r>
              <a:rPr lang="en-US" altLang="zh-CN" sz="1600" dirty="0">
                <a:solidFill>
                  <a:schemeClr val="bg1"/>
                </a:solidFill>
              </a:rPr>
              <a:t>"</a:t>
            </a:r>
            <a:r>
              <a:rPr lang="zh-CN" altLang="zh-CN" sz="1600" dirty="0">
                <a:solidFill>
                  <a:schemeClr val="bg1"/>
                </a:solidFill>
              </a:rPr>
              <a:t>中打算以网络化学习作为提高年青一代</a:t>
            </a:r>
            <a:r>
              <a:rPr lang="en-US" altLang="zh-CN" sz="1600" dirty="0">
                <a:solidFill>
                  <a:schemeClr val="bg1"/>
                </a:solidFill>
              </a:rPr>
              <a:t>"21</a:t>
            </a:r>
            <a:r>
              <a:rPr lang="zh-CN" altLang="zh-CN" sz="1600" dirty="0">
                <a:solidFill>
                  <a:schemeClr val="bg1"/>
                </a:solidFill>
              </a:rPr>
              <a:t>世纪能力素质</a:t>
            </a:r>
            <a:r>
              <a:rPr lang="en-US" altLang="zh-CN" sz="1600" dirty="0">
                <a:solidFill>
                  <a:schemeClr val="bg1"/>
                </a:solidFill>
              </a:rPr>
              <a:t>"</a:t>
            </a:r>
            <a:r>
              <a:rPr lang="zh-CN" altLang="zh-CN" sz="1600" dirty="0">
                <a:solidFill>
                  <a:schemeClr val="bg1"/>
                </a:solidFill>
              </a:rPr>
              <a:t>的根本措施。技术的教育应用成为教育改革和人才培养的重要途径之一。</a:t>
            </a:r>
          </a:p>
          <a:p>
            <a:r>
              <a:rPr lang="zh-CN" altLang="zh-CN" sz="1600" dirty="0">
                <a:solidFill>
                  <a:schemeClr val="bg1"/>
                </a:solidFill>
              </a:rPr>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5927"/>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80"/>
                                        </p:tgtEl>
                                        <p:attrNameLst>
                                          <p:attrName>style.visibility</p:attrName>
                                        </p:attrNameLst>
                                      </p:cBhvr>
                                      <p:to>
                                        <p:strVal val="visible"/>
                                      </p:to>
                                    </p:set>
                                    <p:animEffect transition="in" filter="blinds(horizontal)">
                                      <p:cBhvr>
                                        <p:cTn id="13"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项目概述</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80" name="文本框 17"/>
          <p:cNvSpPr/>
          <p:nvPr/>
        </p:nvSpPr>
        <p:spPr>
          <a:xfrm>
            <a:off x="1861380" y="2141713"/>
            <a:ext cx="8085020" cy="3693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b="1" dirty="0" smtClean="0">
                <a:solidFill>
                  <a:schemeClr val="bg1"/>
                </a:solidFill>
                <a:latin typeface="微软雅黑" panose="020B0503020204020204" pitchFamily="34" charset="-122"/>
                <a:ea typeface="微软雅黑" panose="020B0503020204020204" pitchFamily="34" charset="-122"/>
                <a:sym typeface="Roboto Th" pitchFamily="2" charset="0"/>
              </a:rPr>
              <a:t>工作内容</a:t>
            </a:r>
            <a:endParaRPr lang="en-US" altLang="zh-CN" sz="1800" b="1" dirty="0">
              <a:solidFill>
                <a:schemeClr val="bg1"/>
              </a:solidFill>
              <a:latin typeface="微软雅黑" panose="020B0503020204020204" pitchFamily="34" charset="-122"/>
              <a:ea typeface="微软雅黑" panose="020B0503020204020204" pitchFamily="34" charset="-122"/>
              <a:sym typeface="Roboto Th" pitchFamily="2"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551" y="2656116"/>
            <a:ext cx="9174162" cy="4005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admin\Desktop\srs\logo透明.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15568"/>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80"/>
                                        </p:tgtEl>
                                        <p:attrNameLst>
                                          <p:attrName>style.visibility</p:attrName>
                                        </p:attrNameLst>
                                      </p:cBhvr>
                                      <p:to>
                                        <p:strVal val="visible"/>
                                      </p:to>
                                    </p:set>
                                    <p:animEffect transition="in" filter="blinds(horizontal)">
                                      <p:cBhvr>
                                        <p:cTn id="13"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项目概述</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80" name="文本框 17"/>
          <p:cNvSpPr/>
          <p:nvPr/>
        </p:nvSpPr>
        <p:spPr>
          <a:xfrm>
            <a:off x="1861380" y="2141713"/>
            <a:ext cx="8085020" cy="3693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b="1" dirty="0" smtClean="0">
                <a:solidFill>
                  <a:schemeClr val="bg1"/>
                </a:solidFill>
                <a:latin typeface="微软雅黑" panose="020B0503020204020204" pitchFamily="34" charset="-122"/>
                <a:ea typeface="微软雅黑" panose="020B0503020204020204" pitchFamily="34" charset="-122"/>
                <a:sym typeface="Roboto Th" pitchFamily="2" charset="0"/>
              </a:rPr>
              <a:t>工作内容</a:t>
            </a:r>
            <a:endParaRPr lang="en-US" altLang="zh-CN" sz="1800" b="1" dirty="0">
              <a:solidFill>
                <a:schemeClr val="bg1"/>
              </a:solidFill>
              <a:latin typeface="微软雅黑" panose="020B0503020204020204" pitchFamily="34" charset="-122"/>
              <a:ea typeface="微软雅黑" panose="020B0503020204020204" pitchFamily="34" charset="-122"/>
              <a:sym typeface="Roboto Th" pitchFamily="2" charset="0"/>
            </a:endParaRPr>
          </a:p>
        </p:txBody>
      </p:sp>
      <p:pic>
        <p:nvPicPr>
          <p:cNvPr id="9"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79551" y="2691738"/>
            <a:ext cx="9174162" cy="3693319"/>
          </a:xfrm>
          <a:prstGeom prst="rect">
            <a:avLst/>
          </a:prstGeom>
        </p:spPr>
        <p:txBody>
          <a:bodyPr wrap="square">
            <a:spAutoFit/>
          </a:bodyPr>
          <a:lstStyle/>
          <a:p>
            <a:r>
              <a:rPr lang="zh-CN" altLang="zh-CN" dirty="0">
                <a:solidFill>
                  <a:schemeClr val="bg1"/>
                </a:solidFill>
              </a:rPr>
              <a:t>《可行性分析报告》编制</a:t>
            </a:r>
          </a:p>
          <a:p>
            <a:r>
              <a:rPr lang="zh-CN" altLang="zh-CN" dirty="0">
                <a:solidFill>
                  <a:schemeClr val="bg1"/>
                </a:solidFill>
              </a:rPr>
              <a:t>《项目章程》编制</a:t>
            </a:r>
          </a:p>
          <a:p>
            <a:r>
              <a:rPr lang="zh-CN" altLang="zh-CN" dirty="0">
                <a:solidFill>
                  <a:schemeClr val="bg1"/>
                </a:solidFill>
              </a:rPr>
              <a:t>《总体项目计划》编制， 包括</a:t>
            </a:r>
            <a:r>
              <a:rPr lang="en-US" altLang="zh-CN" dirty="0">
                <a:solidFill>
                  <a:schemeClr val="bg1"/>
                </a:solidFill>
              </a:rPr>
              <a:t>WBS</a:t>
            </a:r>
            <a:r>
              <a:rPr lang="zh-CN" altLang="zh-CN" dirty="0">
                <a:solidFill>
                  <a:schemeClr val="bg1"/>
                </a:solidFill>
              </a:rPr>
              <a:t>，</a:t>
            </a:r>
            <a:r>
              <a:rPr lang="en-US" altLang="zh-CN" dirty="0">
                <a:solidFill>
                  <a:schemeClr val="bg1"/>
                </a:solidFill>
              </a:rPr>
              <a:t>OBS</a:t>
            </a:r>
            <a:r>
              <a:rPr lang="zh-CN" altLang="zh-CN" dirty="0">
                <a:solidFill>
                  <a:schemeClr val="bg1"/>
                </a:solidFill>
              </a:rPr>
              <a:t>，</a:t>
            </a:r>
            <a:r>
              <a:rPr lang="en-US" altLang="zh-CN" dirty="0">
                <a:solidFill>
                  <a:schemeClr val="bg1"/>
                </a:solidFill>
              </a:rPr>
              <a:t>GANTT</a:t>
            </a:r>
            <a:r>
              <a:rPr lang="zh-CN" altLang="zh-CN" dirty="0">
                <a:solidFill>
                  <a:schemeClr val="bg1"/>
                </a:solidFill>
              </a:rPr>
              <a:t>等过程性附件</a:t>
            </a:r>
          </a:p>
          <a:p>
            <a:r>
              <a:rPr lang="zh-CN" altLang="zh-CN" dirty="0">
                <a:solidFill>
                  <a:schemeClr val="bg1"/>
                </a:solidFill>
              </a:rPr>
              <a:t>《需求开发计划》，《需求变更控制文档》编制</a:t>
            </a:r>
          </a:p>
          <a:p>
            <a:r>
              <a:rPr lang="zh-CN" altLang="zh-CN" dirty="0">
                <a:solidFill>
                  <a:schemeClr val="bg1"/>
                </a:solidFill>
              </a:rPr>
              <a:t>完成本项目《需求规格说明书》编制</a:t>
            </a:r>
          </a:p>
          <a:p>
            <a:r>
              <a:rPr lang="zh-CN" altLang="zh-CN" dirty="0">
                <a:solidFill>
                  <a:schemeClr val="bg1"/>
                </a:solidFill>
              </a:rPr>
              <a:t>《系统设计计划》编制</a:t>
            </a:r>
          </a:p>
          <a:p>
            <a:r>
              <a:rPr lang="zh-CN" altLang="zh-CN" dirty="0">
                <a:solidFill>
                  <a:schemeClr val="bg1"/>
                </a:solidFill>
              </a:rPr>
              <a:t>《概要设计说明》编制</a:t>
            </a:r>
          </a:p>
          <a:p>
            <a:r>
              <a:rPr lang="zh-CN" altLang="zh-CN" dirty="0">
                <a:solidFill>
                  <a:schemeClr val="bg1"/>
                </a:solidFill>
              </a:rPr>
              <a:t>《质量保证计划》编制</a:t>
            </a:r>
          </a:p>
          <a:p>
            <a:r>
              <a:rPr lang="zh-CN" altLang="zh-CN" dirty="0">
                <a:solidFill>
                  <a:schemeClr val="bg1"/>
                </a:solidFill>
              </a:rPr>
              <a:t>《编码与系统实现计划》，实现不做要求</a:t>
            </a:r>
          </a:p>
          <a:p>
            <a:r>
              <a:rPr lang="zh-CN" altLang="zh-CN" dirty="0">
                <a:solidFill>
                  <a:schemeClr val="bg1"/>
                </a:solidFill>
              </a:rPr>
              <a:t>《测试计划》，用例与测试报告不做要求</a:t>
            </a:r>
          </a:p>
          <a:p>
            <a:r>
              <a:rPr lang="zh-CN" altLang="zh-CN" dirty="0">
                <a:solidFill>
                  <a:schemeClr val="bg1"/>
                </a:solidFill>
              </a:rPr>
              <a:t>《工程部署计划》编制</a:t>
            </a:r>
          </a:p>
          <a:p>
            <a:r>
              <a:rPr lang="zh-CN" altLang="zh-CN" dirty="0">
                <a:solidFill>
                  <a:schemeClr val="bg1"/>
                </a:solidFill>
              </a:rPr>
              <a:t>《培训计划》，包括开发组织内部和用户培训等</a:t>
            </a:r>
          </a:p>
          <a:p>
            <a:r>
              <a:rPr lang="zh-CN" altLang="zh-CN" dirty="0">
                <a:solidFill>
                  <a:schemeClr val="bg1"/>
                </a:solidFill>
              </a:rPr>
              <a:t>《系统维护计划》编制</a:t>
            </a:r>
          </a:p>
        </p:txBody>
      </p:sp>
    </p:spTree>
    <p:extLst>
      <p:ext uri="{BB962C8B-B14F-4D97-AF65-F5344CB8AC3E}">
        <p14:creationId xmlns:p14="http://schemas.microsoft.com/office/powerpoint/2010/main" val="3195593436"/>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80"/>
                                        </p:tgtEl>
                                        <p:attrNameLst>
                                          <p:attrName>style.visibility</p:attrName>
                                        </p:attrNameLst>
                                      </p:cBhvr>
                                      <p:to>
                                        <p:strVal val="visible"/>
                                      </p:to>
                                    </p:set>
                                    <p:animEffect transition="in" filter="blinds(horizontal)">
                                      <p:cBhvr>
                                        <p:cTn id="13"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项目概述</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80" name="文本框 17"/>
          <p:cNvSpPr/>
          <p:nvPr/>
        </p:nvSpPr>
        <p:spPr>
          <a:xfrm>
            <a:off x="1861380" y="2141713"/>
            <a:ext cx="8085020" cy="3693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b="1" dirty="0" smtClean="0">
                <a:solidFill>
                  <a:schemeClr val="bg1"/>
                </a:solidFill>
                <a:latin typeface="微软雅黑" panose="020B0503020204020204" pitchFamily="34" charset="-122"/>
                <a:ea typeface="微软雅黑" panose="020B0503020204020204" pitchFamily="34" charset="-122"/>
                <a:sym typeface="Roboto Th" pitchFamily="2" charset="0"/>
              </a:rPr>
              <a:t>产品</a:t>
            </a:r>
            <a:endParaRPr lang="en-US" altLang="zh-CN" sz="1800" b="1"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2" name="矩形 1"/>
          <p:cNvSpPr/>
          <p:nvPr/>
        </p:nvSpPr>
        <p:spPr>
          <a:xfrm>
            <a:off x="1480344" y="2656189"/>
            <a:ext cx="9174162" cy="3416320"/>
          </a:xfrm>
          <a:prstGeom prst="rect">
            <a:avLst/>
          </a:prstGeom>
        </p:spPr>
        <p:txBody>
          <a:bodyPr wrap="square">
            <a:spAutoFit/>
          </a:bodyPr>
          <a:lstStyle/>
          <a:p>
            <a:r>
              <a:rPr lang="zh-CN" altLang="zh-CN" dirty="0">
                <a:solidFill>
                  <a:schemeClr val="bg1"/>
                </a:solidFill>
              </a:rPr>
              <a:t>程序名称：</a:t>
            </a:r>
            <a:r>
              <a:rPr lang="zh-CN" altLang="zh-CN" dirty="0" smtClean="0">
                <a:solidFill>
                  <a:schemeClr val="bg1"/>
                </a:solidFill>
              </a:rPr>
              <a:t>“</a:t>
            </a:r>
            <a:r>
              <a:rPr lang="zh-CN" altLang="zh-CN" dirty="0">
                <a:solidFill>
                  <a:schemeClr val="bg1"/>
                </a:solidFill>
              </a:rPr>
              <a:t>软件工程系列课程教学辅助网站</a:t>
            </a:r>
            <a:r>
              <a:rPr lang="zh-CN" altLang="zh-CN" dirty="0" smtClean="0">
                <a:solidFill>
                  <a:schemeClr val="bg1"/>
                </a:solidFill>
              </a:rPr>
              <a:t>”</a:t>
            </a:r>
            <a:endParaRPr lang="zh-CN" altLang="zh-CN" dirty="0">
              <a:solidFill>
                <a:schemeClr val="bg1"/>
              </a:solidFill>
            </a:endParaRPr>
          </a:p>
          <a:p>
            <a:r>
              <a:rPr lang="en-US" altLang="zh-CN" dirty="0">
                <a:solidFill>
                  <a:schemeClr val="bg1"/>
                </a:solidFill>
              </a:rPr>
              <a:t>	</a:t>
            </a:r>
            <a:r>
              <a:rPr lang="en-US" altLang="zh-CN" dirty="0" smtClean="0">
                <a:solidFill>
                  <a:schemeClr val="bg1"/>
                </a:solidFill>
              </a:rPr>
              <a:t> </a:t>
            </a:r>
            <a:r>
              <a:rPr lang="zh-CN" altLang="zh-CN" dirty="0" smtClean="0">
                <a:solidFill>
                  <a:schemeClr val="bg1"/>
                </a:solidFill>
              </a:rPr>
              <a:t>程序</a:t>
            </a:r>
            <a:r>
              <a:rPr lang="zh-CN" altLang="zh-CN" dirty="0">
                <a:solidFill>
                  <a:schemeClr val="bg1"/>
                </a:solidFill>
              </a:rPr>
              <a:t>语言：</a:t>
            </a:r>
            <a:r>
              <a:rPr lang="en-US" altLang="zh-CN" dirty="0">
                <a:solidFill>
                  <a:schemeClr val="bg1"/>
                </a:solidFill>
              </a:rPr>
              <a:t>HTML5</a:t>
            </a:r>
            <a:endParaRPr lang="zh-CN" altLang="zh-CN" dirty="0">
              <a:solidFill>
                <a:schemeClr val="bg1"/>
              </a:solidFill>
            </a:endParaRPr>
          </a:p>
          <a:p>
            <a:r>
              <a:rPr lang="zh-CN" altLang="zh-CN" dirty="0">
                <a:solidFill>
                  <a:schemeClr val="bg1"/>
                </a:solidFill>
              </a:rPr>
              <a:t>存储方式：服务器硬盘存储</a:t>
            </a:r>
          </a:p>
          <a:p>
            <a:r>
              <a:rPr lang="zh-CN" altLang="zh-CN" dirty="0">
                <a:solidFill>
                  <a:schemeClr val="bg1"/>
                </a:solidFill>
              </a:rPr>
              <a:t>功能</a:t>
            </a:r>
            <a:r>
              <a:rPr lang="zh-CN" altLang="zh-CN" dirty="0" smtClean="0">
                <a:solidFill>
                  <a:schemeClr val="bg1"/>
                </a:solidFill>
              </a:rPr>
              <a:t>：这个</a:t>
            </a:r>
            <a:r>
              <a:rPr lang="zh-CN" altLang="zh-CN" dirty="0">
                <a:solidFill>
                  <a:schemeClr val="bg1"/>
                </a:solidFill>
              </a:rPr>
              <a:t>网站的主要目的就是为教师和学生提供交流的平台，方便教师，方便学生。这个网站还为一些对这门课程感兴趣的人士提供一个了解的机会。</a:t>
            </a:r>
          </a:p>
          <a:p>
            <a:r>
              <a:rPr lang="zh-CN" altLang="zh-CN" dirty="0" smtClean="0">
                <a:solidFill>
                  <a:schemeClr val="bg1"/>
                </a:solidFill>
              </a:rPr>
              <a:t>•教师</a:t>
            </a:r>
            <a:r>
              <a:rPr lang="zh-CN" altLang="zh-CN" dirty="0">
                <a:solidFill>
                  <a:schemeClr val="bg1"/>
                </a:solidFill>
              </a:rPr>
              <a:t>能够更好，更容易地得到学生的反馈，调整自己的进度或方法</a:t>
            </a:r>
          </a:p>
          <a:p>
            <a:r>
              <a:rPr lang="zh-CN" altLang="zh-CN" dirty="0" smtClean="0">
                <a:solidFill>
                  <a:schemeClr val="bg1"/>
                </a:solidFill>
              </a:rPr>
              <a:t>•教师</a:t>
            </a:r>
            <a:r>
              <a:rPr lang="zh-CN" altLang="zh-CN" dirty="0">
                <a:solidFill>
                  <a:schemeClr val="bg1"/>
                </a:solidFill>
              </a:rPr>
              <a:t>可以方便地点评学生作业</a:t>
            </a:r>
          </a:p>
          <a:p>
            <a:r>
              <a:rPr lang="zh-CN" altLang="zh-CN" dirty="0" smtClean="0">
                <a:solidFill>
                  <a:schemeClr val="bg1"/>
                </a:solidFill>
              </a:rPr>
              <a:t>•有助于</a:t>
            </a:r>
            <a:r>
              <a:rPr lang="zh-CN" altLang="zh-CN" dirty="0">
                <a:solidFill>
                  <a:schemeClr val="bg1"/>
                </a:solidFill>
              </a:rPr>
              <a:t>提高教师知名度和影响力，方便同学了解教师</a:t>
            </a:r>
          </a:p>
          <a:p>
            <a:r>
              <a:rPr lang="zh-CN" altLang="zh-CN" dirty="0" smtClean="0">
                <a:solidFill>
                  <a:schemeClr val="bg1"/>
                </a:solidFill>
              </a:rPr>
              <a:t>•学生</a:t>
            </a:r>
            <a:r>
              <a:rPr lang="zh-CN" altLang="zh-CN" dirty="0">
                <a:solidFill>
                  <a:schemeClr val="bg1"/>
                </a:solidFill>
              </a:rPr>
              <a:t>的获得资料更加容易，更加丰富</a:t>
            </a:r>
          </a:p>
          <a:p>
            <a:r>
              <a:rPr lang="zh-CN" altLang="zh-CN" dirty="0" smtClean="0">
                <a:solidFill>
                  <a:schemeClr val="bg1"/>
                </a:solidFill>
              </a:rPr>
              <a:t>•学生</a:t>
            </a:r>
            <a:r>
              <a:rPr lang="zh-CN" altLang="zh-CN" dirty="0">
                <a:solidFill>
                  <a:schemeClr val="bg1"/>
                </a:solidFill>
              </a:rPr>
              <a:t>能够有针对性地进行补课，如果有缺课的话</a:t>
            </a:r>
          </a:p>
          <a:p>
            <a:r>
              <a:rPr lang="zh-CN" altLang="zh-CN" dirty="0" smtClean="0">
                <a:solidFill>
                  <a:schemeClr val="bg1"/>
                </a:solidFill>
              </a:rPr>
              <a:t>•学生</a:t>
            </a:r>
            <a:r>
              <a:rPr lang="zh-CN" altLang="zh-CN" dirty="0">
                <a:solidFill>
                  <a:schemeClr val="bg1"/>
                </a:solidFill>
              </a:rPr>
              <a:t>可以方便地向老师提出疑问 并且可以迅速的得到解答</a:t>
            </a:r>
          </a:p>
          <a:p>
            <a:r>
              <a:rPr lang="zh-CN" altLang="zh-CN" dirty="0" smtClean="0">
                <a:solidFill>
                  <a:schemeClr val="bg1"/>
                </a:solidFill>
              </a:rPr>
              <a:t>•游客</a:t>
            </a:r>
            <a:r>
              <a:rPr lang="zh-CN" altLang="zh-CN" dirty="0">
                <a:solidFill>
                  <a:schemeClr val="bg1"/>
                </a:solidFill>
              </a:rPr>
              <a:t>可以有机会了解这门课的情况，教师的情况</a:t>
            </a:r>
          </a:p>
        </p:txBody>
      </p:sp>
      <p:pic>
        <p:nvPicPr>
          <p:cNvPr id="9"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452757"/>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80"/>
                                        </p:tgtEl>
                                        <p:attrNameLst>
                                          <p:attrName>style.visibility</p:attrName>
                                        </p:attrNameLst>
                                      </p:cBhvr>
                                      <p:to>
                                        <p:strVal val="visible"/>
                                      </p:to>
                                    </p:set>
                                    <p:animEffect transition="in" filter="blinds(horizontal)">
                                      <p:cBhvr>
                                        <p:cTn id="13"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实施计划</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80" name="文本框 17"/>
          <p:cNvSpPr/>
          <p:nvPr/>
        </p:nvSpPr>
        <p:spPr>
          <a:xfrm>
            <a:off x="1861380" y="2141713"/>
            <a:ext cx="8085020" cy="36933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sym typeface="Roboto Th" pitchFamily="2" charset="0"/>
              </a:rPr>
              <a:t>文件</a:t>
            </a:r>
            <a:endParaRPr lang="en-US" altLang="zh-CN" sz="1800" b="1"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2" name="矩形 1"/>
          <p:cNvSpPr/>
          <p:nvPr/>
        </p:nvSpPr>
        <p:spPr>
          <a:xfrm>
            <a:off x="1480344" y="2656189"/>
            <a:ext cx="9174162" cy="1754326"/>
          </a:xfrm>
          <a:prstGeom prst="rect">
            <a:avLst/>
          </a:prstGeom>
        </p:spPr>
        <p:txBody>
          <a:bodyPr wrap="square">
            <a:spAutoFit/>
          </a:bodyPr>
          <a:lstStyle/>
          <a:p>
            <a:r>
              <a:rPr lang="en-US" altLang="zh-CN" b="1" dirty="0" smtClean="0">
                <a:solidFill>
                  <a:schemeClr val="bg1"/>
                </a:solidFill>
              </a:rPr>
              <a:t>      </a:t>
            </a:r>
            <a:r>
              <a:rPr lang="zh-CN" altLang="zh-CN" b="1" dirty="0" smtClean="0">
                <a:solidFill>
                  <a:schemeClr val="bg1"/>
                </a:solidFill>
              </a:rPr>
              <a:t>用户</a:t>
            </a:r>
            <a:r>
              <a:rPr lang="zh-CN" altLang="zh-CN" b="1" dirty="0">
                <a:solidFill>
                  <a:schemeClr val="bg1"/>
                </a:solidFill>
              </a:rPr>
              <a:t>操作手册</a:t>
            </a:r>
            <a:r>
              <a:rPr lang="zh-CN" altLang="zh-CN" dirty="0">
                <a:solidFill>
                  <a:schemeClr val="bg1"/>
                </a:solidFill>
              </a:rPr>
              <a:t>：本手册详细描述软件的功能、性能和用户界面，使用户对如何使用该软件得到具体的了解</a:t>
            </a:r>
            <a:r>
              <a:rPr lang="en-US" altLang="zh-CN" dirty="0">
                <a:solidFill>
                  <a:schemeClr val="bg1"/>
                </a:solidFill>
              </a:rPr>
              <a:t>,</a:t>
            </a:r>
            <a:r>
              <a:rPr lang="zh-CN" altLang="zh-CN" dirty="0">
                <a:solidFill>
                  <a:schemeClr val="bg1"/>
                </a:solidFill>
              </a:rPr>
              <a:t>为操作人员提供该软件各种运行情况的有关知识，特别是操作方法的具体细节。</a:t>
            </a:r>
            <a:r>
              <a:rPr lang="en-US" altLang="zh-CN" dirty="0">
                <a:solidFill>
                  <a:schemeClr val="bg1"/>
                </a:solidFill>
              </a:rPr>
              <a:t> </a:t>
            </a:r>
            <a:endParaRPr lang="zh-CN" altLang="zh-CN" dirty="0">
              <a:solidFill>
                <a:schemeClr val="bg1"/>
              </a:solidFill>
            </a:endParaRPr>
          </a:p>
          <a:p>
            <a:r>
              <a:rPr lang="en-US" altLang="zh-CN" dirty="0" smtClean="0">
                <a:solidFill>
                  <a:schemeClr val="bg1"/>
                </a:solidFill>
              </a:rPr>
              <a:t>  </a:t>
            </a:r>
            <a:r>
              <a:rPr lang="zh-CN" altLang="zh-CN" b="1" dirty="0" smtClean="0">
                <a:solidFill>
                  <a:schemeClr val="bg1"/>
                </a:solidFill>
              </a:rPr>
              <a:t>软件维护</a:t>
            </a:r>
            <a:r>
              <a:rPr lang="zh-CN" altLang="zh-CN" b="1" dirty="0">
                <a:solidFill>
                  <a:schemeClr val="bg1"/>
                </a:solidFill>
              </a:rPr>
              <a:t>手册</a:t>
            </a:r>
            <a:r>
              <a:rPr lang="zh-CN" altLang="zh-CN" dirty="0">
                <a:solidFill>
                  <a:schemeClr val="bg1"/>
                </a:solidFill>
              </a:rPr>
              <a:t>：主要包括软件系统说明、程序模块说明、操作环境、支持软件的说明、维护过程的说明，便于软件的维护。</a:t>
            </a:r>
          </a:p>
          <a:p>
            <a:r>
              <a:rPr lang="en-US" altLang="zh-CN" dirty="0">
                <a:solidFill>
                  <a:schemeClr val="bg1"/>
                </a:solidFill>
              </a:rPr>
              <a:t> </a:t>
            </a:r>
            <a:r>
              <a:rPr lang="en-US" altLang="zh-CN" dirty="0" smtClean="0">
                <a:solidFill>
                  <a:schemeClr val="bg1"/>
                </a:solidFill>
              </a:rPr>
              <a:t>    </a:t>
            </a:r>
            <a:r>
              <a:rPr lang="zh-CN" altLang="zh-CN" dirty="0" smtClean="0">
                <a:solidFill>
                  <a:schemeClr val="bg1"/>
                </a:solidFill>
              </a:rPr>
              <a:t>该</a:t>
            </a:r>
            <a:r>
              <a:rPr lang="zh-CN" altLang="zh-CN" dirty="0">
                <a:solidFill>
                  <a:schemeClr val="bg1"/>
                </a:solidFill>
              </a:rPr>
              <a:t>系统为一个网站，还有需要移交给用户的是网站上面的资源文件。</a:t>
            </a: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054570"/>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80"/>
                                        </p:tgtEl>
                                        <p:attrNameLst>
                                          <p:attrName>style.visibility</p:attrName>
                                        </p:attrNameLst>
                                      </p:cBhvr>
                                      <p:to>
                                        <p:strVal val="visible"/>
                                      </p:to>
                                    </p:set>
                                    <p:animEffect transition="in" filter="blinds(horizontal)">
                                      <p:cBhvr>
                                        <p:cTn id="13"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圆角矩形 3"/>
          <p:cNvSpPr/>
          <p:nvPr/>
        </p:nvSpPr>
        <p:spPr>
          <a:xfrm>
            <a:off x="1479550" y="869950"/>
            <a:ext cx="9174163" cy="914400"/>
          </a:xfrm>
          <a:prstGeom prst="roundRect">
            <a:avLst>
              <a:gd name="adj" fmla="val 16667"/>
            </a:avLst>
          </a:prstGeom>
          <a:noFill/>
          <a:ln w="12700" cap="flat" cmpd="sng">
            <a:solidFill>
              <a:srgbClr val="FFFFFF">
                <a:alpha val="38823"/>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1" name="文本框 4"/>
          <p:cNvSpPr/>
          <p:nvPr/>
        </p:nvSpPr>
        <p:spPr>
          <a:xfrm>
            <a:off x="3571875" y="1004888"/>
            <a:ext cx="4991100" cy="70675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4000" dirty="0" smtClean="0">
                <a:solidFill>
                  <a:schemeClr val="bg1"/>
                </a:solidFill>
                <a:latin typeface="微软雅黑" panose="020B0503020204020204" pitchFamily="34" charset="-122"/>
                <a:ea typeface="微软雅黑" panose="020B0503020204020204" pitchFamily="34" charset="-122"/>
                <a:sym typeface="Roboto Th" pitchFamily="2" charset="0"/>
              </a:rPr>
              <a:t>实施计划</a:t>
            </a:r>
            <a:endParaRPr lang="en-US" altLang="zh-CN" sz="4000" dirty="0">
              <a:solidFill>
                <a:schemeClr val="bg1"/>
              </a:solidFill>
              <a:latin typeface="微软雅黑" panose="020B0503020204020204" pitchFamily="34" charset="-122"/>
              <a:ea typeface="微软雅黑" panose="020B0503020204020204" pitchFamily="34" charset="-122"/>
              <a:sym typeface="Roboto Th" pitchFamily="2" charset="0"/>
            </a:endParaRPr>
          </a:p>
        </p:txBody>
      </p:sp>
      <p:sp>
        <p:nvSpPr>
          <p:cNvPr id="7172" name="圆角矩形 6"/>
          <p:cNvSpPr/>
          <p:nvPr/>
        </p:nvSpPr>
        <p:spPr>
          <a:xfrm>
            <a:off x="1479551" y="1870491"/>
            <a:ext cx="9174162" cy="4791565"/>
          </a:xfrm>
          <a:prstGeom prst="roundRect">
            <a:avLst>
              <a:gd name="adj" fmla="val 6667"/>
            </a:avLst>
          </a:prstGeom>
          <a:noFill/>
          <a:ln w="12700" cap="flat" cmpd="sng">
            <a:solidFill>
              <a:srgbClr val="FFFFFF">
                <a:alpha val="34901"/>
              </a:srgbClr>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173" name="圆角矩形 7"/>
          <p:cNvSpPr/>
          <p:nvPr/>
        </p:nvSpPr>
        <p:spPr>
          <a:xfrm>
            <a:off x="1479551" y="1870493"/>
            <a:ext cx="9174162" cy="785622"/>
          </a:xfrm>
          <a:prstGeom prst="roundRect">
            <a:avLst>
              <a:gd name="adj" fmla="val 6667"/>
            </a:avLst>
          </a:prstGeom>
          <a:solidFill>
            <a:srgbClr val="FFFFFF">
              <a:alpha val="2000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stStyle>
          <a:p>
            <a:pPr marL="0" lvl="0" indent="0" algn="ctr" eaLnBrk="1" hangingPunct="1">
              <a:lnSpc>
                <a:spcPct val="100000"/>
              </a:lnSpc>
              <a:spcBef>
                <a:spcPct val="0"/>
              </a:spcBef>
              <a:buNone/>
            </a:pPr>
            <a:r>
              <a:rPr lang="zh-CN" altLang="en-US" sz="1800" dirty="0" smtClean="0">
                <a:solidFill>
                  <a:srgbClr val="FFFFFF"/>
                </a:solidFill>
                <a:latin typeface="微软雅黑" panose="020B0503020204020204" pitchFamily="34" charset="-122"/>
                <a:ea typeface="微软雅黑" panose="020B0503020204020204" pitchFamily="34" charset="-122"/>
                <a:sym typeface="宋体" panose="02010600030101010101" pitchFamily="2" charset="-122"/>
              </a:rPr>
              <a:t>非移交的产品</a:t>
            </a:r>
            <a:endParaRPr lang="zh-CN" altLang="zh-CN" sz="18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3439886" y="3666108"/>
            <a:ext cx="5123089" cy="1200329"/>
          </a:xfrm>
          <a:prstGeom prst="rect">
            <a:avLst/>
          </a:prstGeom>
        </p:spPr>
        <p:txBody>
          <a:bodyPr wrap="square">
            <a:spAutoFit/>
          </a:bodyPr>
          <a:lstStyle/>
          <a:p>
            <a:r>
              <a:rPr lang="en-US" altLang="zh-CN" dirty="0" smtClean="0">
                <a:solidFill>
                  <a:schemeClr val="bg1"/>
                </a:solidFill>
              </a:rPr>
              <a:t>       </a:t>
            </a:r>
            <a:r>
              <a:rPr lang="zh-CN" altLang="zh-CN" dirty="0" smtClean="0">
                <a:solidFill>
                  <a:schemeClr val="bg1"/>
                </a:solidFill>
              </a:rPr>
              <a:t>软件开发</a:t>
            </a:r>
            <a:r>
              <a:rPr lang="zh-CN" altLang="zh-CN" dirty="0">
                <a:solidFill>
                  <a:schemeClr val="bg1"/>
                </a:solidFill>
              </a:rPr>
              <a:t>结束后，以下文档开发人员不需要移交给客户：《会议记录文档》，《用例文档》，《成员分工》，《例会纪要》，《甘特图》，《</a:t>
            </a:r>
            <a:r>
              <a:rPr lang="en-US" altLang="zh-CN" dirty="0" err="1">
                <a:solidFill>
                  <a:schemeClr val="bg1"/>
                </a:solidFill>
              </a:rPr>
              <a:t>wbs</a:t>
            </a:r>
            <a:r>
              <a:rPr lang="zh-CN" altLang="zh-CN" dirty="0">
                <a:solidFill>
                  <a:schemeClr val="bg1"/>
                </a:solidFill>
              </a:rPr>
              <a:t>》，《</a:t>
            </a:r>
            <a:r>
              <a:rPr lang="en-US" altLang="zh-CN" dirty="0" err="1">
                <a:solidFill>
                  <a:schemeClr val="bg1"/>
                </a:solidFill>
              </a:rPr>
              <a:t>obs</a:t>
            </a:r>
            <a:r>
              <a:rPr lang="zh-CN" altLang="zh-CN" dirty="0">
                <a:solidFill>
                  <a:schemeClr val="bg1"/>
                </a:solidFill>
              </a:rPr>
              <a:t>》。</a:t>
            </a:r>
            <a:endParaRPr lang="zh-CN" altLang="zh-CN" dirty="0">
              <a:solidFill>
                <a:schemeClr val="bg1"/>
              </a:solidFill>
            </a:endParaRPr>
          </a:p>
        </p:txBody>
      </p:sp>
      <p:pic>
        <p:nvPicPr>
          <p:cNvPr id="8" name="Picture 2" descr="C:\Users\admin\Desktop\srs\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5134" y="-802604"/>
            <a:ext cx="3063441" cy="306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568411"/>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linds(horizontal)">
                                      <p:cBhvr>
                                        <p:cTn id="7" dur="500"/>
                                        <p:tgtEl>
                                          <p:spTgt spid="7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1314</Words>
  <Application>Microsoft Office PowerPoint</Application>
  <PresentationFormat>自定义</PresentationFormat>
  <Paragraphs>188</Paragraphs>
  <Slides>20</Slides>
  <Notes>19</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黎石林</dc:creator>
  <cp:lastModifiedBy>admin</cp:lastModifiedBy>
  <cp:revision>45</cp:revision>
  <dcterms:created xsi:type="dcterms:W3CDTF">2014-07-22T14:15:00Z</dcterms:created>
  <dcterms:modified xsi:type="dcterms:W3CDTF">2017-11-11T15:11:35Z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2052-10.1.0.6875</vt:lpwstr>
  </property>
</Properties>
</file>