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286" r:id="rId7"/>
    <p:sldId id="293" r:id="rId8"/>
    <p:sldId id="295" r:id="rId9"/>
    <p:sldId id="296" r:id="rId10"/>
    <p:sldId id="287" r:id="rId11"/>
    <p:sldId id="292" r:id="rId12"/>
    <p:sldId id="289" r:id="rId13"/>
    <p:sldId id="290" r:id="rId14"/>
    <p:sldId id="291" r:id="rId15"/>
    <p:sldId id="288" r:id="rId16"/>
    <p:sldId id="278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ker灬" initials="J" lastIdx="2" clrIdx="0">
    <p:extLst>
      <p:ext uri="{19B8F6BF-5375-455C-9EA6-DF929625EA0E}">
        <p15:presenceInfo xmlns:p15="http://schemas.microsoft.com/office/powerpoint/2012/main" xmlns="" userId="Joker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3T20:04:43.152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  <p:cm authorId="1" dt="2017-11-03T20:04:43.964" idx="2">
    <p:pos x="146" y="146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ABA2-8D75-404D-8B8D-A9793134FE28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43E-CB6A-4CE3-8B19-66B4D1B2E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43E-CB6A-4CE3-8B19-66B4D1B2EB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14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6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57A6-19C2-42C3-8F3D-73A1A9F2F7EE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6FC4A2-3190-45B0-990C-3FA4360C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aike.baidu.com/item/OMG/304146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0" y="4216477"/>
            <a:ext cx="4517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G20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31502055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陈启强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31502025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李文杰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1504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31501386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余泽伟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1503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31502308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       软件工程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4676" y="4431920"/>
            <a:ext cx="764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是一种图形语言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2558" y="1157337"/>
            <a:ext cx="4673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由以下九种图组成：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6212" y="1711335"/>
            <a:ext cx="3496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活动图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人或对象的活动，其方式类似于</a:t>
            </a:r>
            <a:r>
              <a:rPr lang="zh-CN" altLang="en-US" dirty="0" smtClean="0"/>
              <a:t>流程图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与通信图类以的信息，但强调的是顺序，而不是连接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在某种情形下对象之间发送的消息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可重用的组件（对象或子系统）及期接口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2558" y="1711335"/>
            <a:ext cx="3496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</a:t>
            </a:r>
            <a:r>
              <a:rPr lang="zh-CN" altLang="en-US" dirty="0"/>
              <a:t>系统的使用方式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显示</a:t>
            </a:r>
            <a:r>
              <a:rPr lang="zh-CN" altLang="en-US" dirty="0"/>
              <a:t>类和它们的相互</a:t>
            </a:r>
            <a:r>
              <a:rPr lang="zh-CN" altLang="en-US" dirty="0" smtClean="0"/>
              <a:t>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只</a:t>
            </a:r>
            <a:r>
              <a:rPr lang="zh-CN" altLang="en-US" dirty="0"/>
              <a:t>显示对象及它们的相互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显示</a:t>
            </a:r>
            <a:r>
              <a:rPr lang="zh-CN" altLang="en-US" dirty="0"/>
              <a:t>生命周期比较有趣或复杂的对象的各种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显示</a:t>
            </a:r>
            <a:r>
              <a:rPr lang="zh-CN" altLang="en-US" dirty="0"/>
              <a:t>安装已完成系统的机器、过程和部署制品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248"/>
              </p:ext>
            </p:extLst>
          </p:nvPr>
        </p:nvGraphicFramePr>
        <p:xfrm>
          <a:off x="2806544" y="222163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01">
                  <a:extLst>
                    <a:ext uri="{9D8B030D-6E8A-4147-A177-3AD203B41FA5}">
                      <a16:colId xmlns:a16="http://schemas.microsoft.com/office/drawing/2014/main" xmlns="" val="2441451342"/>
                    </a:ext>
                  </a:extLst>
                </a:gridCol>
                <a:gridCol w="5048899">
                  <a:extLst>
                    <a:ext uri="{9D8B030D-6E8A-4147-A177-3AD203B41FA5}">
                      <a16:colId xmlns:a16="http://schemas.microsoft.com/office/drawing/2014/main" xmlns="" val="250829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uml</a:t>
                      </a:r>
                      <a:r>
                        <a:rPr lang="zh-CN" altLang="en-US" dirty="0" smtClean="0"/>
                        <a:t>图分类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6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0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静态图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类图、对象图、包图、组合结构图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2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行为图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状态机图、活动图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9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交互图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顺序图、通信图、时间图、交互概况图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5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实现图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构建图、部署图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614138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92559" y="5632174"/>
            <a:ext cx="80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其中，包图、组合结构图、交互概览图和时间图是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新增的图，并且对用例图、顺序图、活动图和构建图做出了修改。</a:t>
            </a:r>
            <a:endParaRPr lang="zh-CN" altLang="en-US" dirty="0"/>
          </a:p>
        </p:txBody>
      </p:sp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UML</a:t>
            </a:r>
            <a:r>
              <a:rPr lang="zh-CN" altLang="en-US" sz="2800" dirty="0" smtClean="0"/>
              <a:t>特点：五个视图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该模型五个主要的视图</a:t>
            </a:r>
            <a:endParaRPr lang="zh-CN" altLang="en-US" dirty="0"/>
          </a:p>
          <a:p>
            <a:r>
              <a:rPr lang="zh-CN" altLang="en-US" dirty="0" smtClean="0"/>
              <a:t>用例视图：强调从系统外部参与者角度看到的或需要的系统功能。</a:t>
            </a:r>
            <a:endParaRPr lang="en-US" altLang="zh-CN" dirty="0" smtClean="0"/>
          </a:p>
          <a:p>
            <a:r>
              <a:rPr lang="zh-CN" altLang="en-US" dirty="0" smtClean="0"/>
              <a:t>逻辑视图：从系统的静态结构和动态行为角度显示如何实现系统的功能。</a:t>
            </a:r>
            <a:endParaRPr lang="en-US" altLang="zh-CN" dirty="0" smtClean="0"/>
          </a:p>
          <a:p>
            <a:r>
              <a:rPr lang="zh-CN" altLang="en-US" dirty="0" smtClean="0"/>
              <a:t>并发视图：显示了系统的并发性，解决在并发系统中存在的通信问题和同步问题。</a:t>
            </a:r>
            <a:endParaRPr lang="zh-CN" altLang="en-US" dirty="0"/>
          </a:p>
          <a:p>
            <a:r>
              <a:rPr lang="zh-CN" altLang="en-US" dirty="0" smtClean="0"/>
              <a:t>组件视图：显示代码组组件的组织结构。</a:t>
            </a:r>
            <a:endParaRPr lang="en-US" altLang="zh-CN" dirty="0" smtClean="0"/>
          </a:p>
          <a:p>
            <a:r>
              <a:rPr lang="zh-CN" altLang="en-US" dirty="0" smtClean="0"/>
              <a:t>配置视图：主要描述了系统具体如何进行部署。部署指的是将系统配置到由计算机</a:t>
            </a:r>
            <a:r>
              <a:rPr lang="en-US" altLang="zh-CN" dirty="0" smtClean="0"/>
              <a:t>				  </a:t>
            </a:r>
            <a:r>
              <a:rPr lang="zh-CN" altLang="en-US" dirty="0" smtClean="0"/>
              <a:t>和设备组成的物理结构上。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80" y="375369"/>
            <a:ext cx="1761905" cy="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54" y="2109314"/>
            <a:ext cx="1761905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80" y="3648763"/>
            <a:ext cx="1780952" cy="1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62" y="375369"/>
            <a:ext cx="1771429" cy="2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62" y="3927454"/>
            <a:ext cx="1752381" cy="14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811" y="372572"/>
            <a:ext cx="1780952" cy="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4374" y="2470311"/>
            <a:ext cx="1904762" cy="14571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34927" y="1533866"/>
            <a:ext cx="188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 用例 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8990" y="260607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80" y="5673927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对象、实体、控制、绑定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时间信号、约束、激活、生命线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9396" y="260394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对象、状态、开始、结束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流终止、历史、详细历史、发送信号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接收信号、分支、同步、容器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泳道（垂直）、泳道（水平）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9396" y="5467811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组件、实例化组件、节点、实例化节点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7811" y="1452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组件、节点、接口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06" y="672352"/>
            <a:ext cx="10010504" cy="5370218"/>
          </a:xfrm>
          <a:prstGeom prst="rect">
            <a:avLst/>
          </a:prstGeom>
        </p:spPr>
      </p:pic>
      <p:pic>
        <p:nvPicPr>
          <p:cNvPr id="4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实际用例</a:t>
            </a:r>
            <a:endParaRPr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7" y="4022098"/>
            <a:ext cx="4942477" cy="23177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1" y="455527"/>
            <a:ext cx="6216311" cy="3566571"/>
          </a:xfrm>
          <a:prstGeom prst="rect">
            <a:avLst/>
          </a:prstGeom>
        </p:spPr>
      </p:pic>
      <p:pic>
        <p:nvPicPr>
          <p:cNvPr id="6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413" y="788005"/>
            <a:ext cx="1023953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http://study.163.com/course/courseMain.htm?courseId=1064001#/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courseDetail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用户指南（第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修订版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://blog.csdn.net/yuan13826915718/article/details/52494577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4129" y="2516957"/>
            <a:ext cx="41908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/>
              <a:t>陈启强：项目计划文档、制作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27%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赵伟：可行性计划文档（</a:t>
            </a:r>
            <a:r>
              <a:rPr lang="en-US" altLang="zh-CN" sz="2400" dirty="0" smtClean="0"/>
              <a:t>26%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李文杰：绘画</a:t>
            </a:r>
            <a:r>
              <a:rPr lang="en-US" altLang="zh-CN" sz="2400" dirty="0" err="1"/>
              <a:t>gantt</a:t>
            </a:r>
            <a:r>
              <a:rPr lang="zh-CN" altLang="en-US" sz="2400" dirty="0"/>
              <a:t>（</a:t>
            </a:r>
            <a:r>
              <a:rPr lang="en-US" altLang="zh-CN" sz="2400" dirty="0"/>
              <a:t>25%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余泽伟：查找材料（</a:t>
            </a:r>
            <a:r>
              <a:rPr lang="en-US" altLang="zh-CN" sz="2400" dirty="0" smtClean="0"/>
              <a:t>22%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ctr"/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4129" y="2516957"/>
            <a:ext cx="419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   谢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3269" y="3414280"/>
            <a:ext cx="7001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1.2UML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1.4UML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2.UML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3164" y="1873955"/>
            <a:ext cx="588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目录</a:t>
            </a:r>
            <a:endParaRPr lang="zh-CN" altLang="en-US" sz="4800" dirty="0"/>
          </a:p>
        </p:txBody>
      </p:sp>
      <p:pic>
        <p:nvPicPr>
          <p:cNvPr id="7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4806" y="2132685"/>
            <a:ext cx="6053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                M              L</a:t>
            </a:r>
          </a:p>
        </p:txBody>
      </p:sp>
      <p:sp>
        <p:nvSpPr>
          <p:cNvPr id="5" name="矩形 4"/>
          <p:cNvSpPr/>
          <p:nvPr/>
        </p:nvSpPr>
        <p:spPr>
          <a:xfrm>
            <a:off x="2594806" y="2840571"/>
            <a:ext cx="8462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nified      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odeling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4806" y="3631195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建模           语言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6107" y="16306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Unified Modeling Language (UML)</a:t>
            </a:r>
            <a:r>
              <a:rPr lang="zh-CN" altLang="en-US" dirty="0"/>
              <a:t>又称统一建模语言或标准建模语言，是始于</a:t>
            </a:r>
            <a:r>
              <a:rPr lang="en-US" altLang="zh-CN" dirty="0"/>
              <a:t>1997</a:t>
            </a:r>
            <a:r>
              <a:rPr lang="zh-CN" altLang="en-US" dirty="0"/>
              <a:t>年一个</a:t>
            </a:r>
            <a:r>
              <a:rPr lang="en-US" altLang="zh-CN" dirty="0">
                <a:hlinkClick r:id="rId2"/>
              </a:rPr>
              <a:t>OMG</a:t>
            </a:r>
            <a:r>
              <a:rPr lang="zh-CN" altLang="en-US" dirty="0"/>
              <a:t>标准，它是一个支持模型化和软件系统开发的图形化语言，为软件开发的所有阶段提供模型化和可视化支持，包括由需求分析到规格，到构造和配置。 面向对象的分析与设计</a:t>
            </a:r>
            <a:r>
              <a:rPr lang="en-US" altLang="zh-CN" dirty="0"/>
              <a:t>(OOA&amp;D</a:t>
            </a:r>
            <a:r>
              <a:rPr lang="zh-CN" altLang="en-US" dirty="0"/>
              <a:t>，</a:t>
            </a:r>
            <a:r>
              <a:rPr lang="en-US" altLang="zh-CN" dirty="0"/>
              <a:t>OOAD)</a:t>
            </a:r>
            <a:r>
              <a:rPr lang="zh-CN" altLang="en-US" dirty="0"/>
              <a:t>方法的发展在</a:t>
            </a:r>
            <a:r>
              <a:rPr lang="en-US" altLang="zh-CN" dirty="0"/>
              <a:t>80</a:t>
            </a:r>
            <a:r>
              <a:rPr lang="zh-CN" altLang="en-US" dirty="0"/>
              <a:t>年代末至</a:t>
            </a:r>
            <a:r>
              <a:rPr lang="en-US" altLang="zh-CN" dirty="0"/>
              <a:t>90</a:t>
            </a:r>
            <a:r>
              <a:rPr lang="zh-CN" altLang="en-US" dirty="0"/>
              <a:t>年代中出现了一个高潮，</a:t>
            </a:r>
            <a:r>
              <a:rPr lang="en-US" altLang="zh-CN" dirty="0"/>
              <a:t>UML</a:t>
            </a:r>
            <a:r>
              <a:rPr lang="zh-CN" altLang="en-US" dirty="0"/>
              <a:t>是这个高潮的产物。它不仅统一了</a:t>
            </a:r>
            <a:r>
              <a:rPr lang="en-US" altLang="zh-CN" dirty="0" err="1"/>
              <a:t>Booch</a:t>
            </a:r>
            <a:r>
              <a:rPr lang="zh-CN" altLang="en-US" dirty="0"/>
              <a:t>、</a:t>
            </a:r>
            <a:r>
              <a:rPr lang="en-US" altLang="zh-CN" dirty="0" err="1"/>
              <a:t>Rumbaugh</a:t>
            </a:r>
            <a:r>
              <a:rPr lang="zh-CN" altLang="en-US" dirty="0"/>
              <a:t>和</a:t>
            </a:r>
            <a:r>
              <a:rPr lang="en-US" altLang="zh-CN" dirty="0"/>
              <a:t>Jacobson</a:t>
            </a:r>
            <a:r>
              <a:rPr lang="zh-CN" altLang="en-US" dirty="0"/>
              <a:t>的表示方法，而且对其作了进一步的发展，并最终统一为大众所接受的标准建模语言。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956907" y="519289"/>
            <a:ext cx="1139093" cy="148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3305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（对象管理组织）是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一个国际化的、开放成员的、非盈利性的计算机行业标准协会，该协会成立于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年。任何组织都可以加入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并且参与标准制定过程。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标准由供应商、最终用户、学术机构和政府机构共同驱动。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60" y="3359119"/>
            <a:ext cx="5079023" cy="33582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23" y="1530910"/>
            <a:ext cx="2143424" cy="952633"/>
          </a:xfrm>
          <a:prstGeom prst="rect">
            <a:avLst/>
          </a:prstGeom>
        </p:spPr>
      </p:pic>
      <p:pic>
        <p:nvPicPr>
          <p:cNvPr id="8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77" y="855694"/>
            <a:ext cx="29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如果没有统一标准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79" y="631577"/>
            <a:ext cx="63150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890" y="76111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1631" y="113044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年代中期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建模语言最早出现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6189" y="1776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1980’s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语言相继问世，百家争鸣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0747" y="24231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出现了一批新方法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1993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OOSE(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Jacbson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OMT-2(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6542" y="38230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1993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OMT-2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2352" y="4469343"/>
            <a:ext cx="7117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1996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UML0.91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重新命名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344" y="5192763"/>
            <a:ext cx="290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55533" y="5839094"/>
            <a:ext cx="290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1997.11.04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1577" y="855694"/>
            <a:ext cx="29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7898" y="3168202"/>
            <a:ext cx="370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UML</a:t>
            </a:r>
            <a:r>
              <a:rPr lang="zh-CN" altLang="en-US" sz="3200" dirty="0" smtClean="0"/>
              <a:t>包含几种事物？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697014" y="3168202"/>
            <a:ext cx="38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有哪几种？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64406" y="1828800"/>
            <a:ext cx="9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答对啦！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种事物：构件事物、行为事物、分组事物和注释事物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64406" y="2504661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构建事物</a:t>
            </a:r>
            <a:endParaRPr lang="zh-CN" altLang="en-US" sz="2800" dirty="0"/>
          </a:p>
        </p:txBody>
      </p:sp>
      <p:sp>
        <p:nvSpPr>
          <p:cNvPr id="9" name="左大括号 8"/>
          <p:cNvSpPr/>
          <p:nvPr/>
        </p:nvSpPr>
        <p:spPr>
          <a:xfrm>
            <a:off x="3332454" y="1672967"/>
            <a:ext cx="807992" cy="2186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40446" y="1481641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16280" y="2271755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40444" y="1850669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92114" y="2801906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92114" y="3222992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92113" y="3645806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8035" y="2456421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行为事物</a:t>
            </a:r>
            <a:endParaRPr lang="zh-CN" altLang="en-US" sz="2800" dirty="0"/>
          </a:p>
        </p:txBody>
      </p:sp>
      <p:sp>
        <p:nvSpPr>
          <p:cNvPr id="18" name="左大括号 17"/>
          <p:cNvSpPr/>
          <p:nvPr/>
        </p:nvSpPr>
        <p:spPr>
          <a:xfrm>
            <a:off x="7977809" y="2398063"/>
            <a:ext cx="265043" cy="770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42852" y="2242576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38186" y="2954357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64405" y="4954456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分组事物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08035" y="4954456"/>
            <a:ext cx="4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注释事物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258353" y="5046525"/>
            <a:ext cx="214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主要由包来实现</a:t>
            </a:r>
            <a:endParaRPr lang="en-US" altLang="zh-CN" dirty="0" smtClean="0"/>
          </a:p>
          <a:p>
            <a:r>
              <a:rPr lang="zh-CN" altLang="en-US" dirty="0" smtClean="0"/>
              <a:t>包：把元素编程成组的机制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821022" y="5031400"/>
            <a:ext cx="25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用于进行说明，解释</a:t>
            </a:r>
            <a:endParaRPr lang="zh-CN" altLang="en-US" dirty="0"/>
          </a:p>
        </p:txBody>
      </p:sp>
      <p:pic>
        <p:nvPicPr>
          <p:cNvPr id="22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4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  <p:bldP spid="6" grpId="0"/>
      <p:bldP spid="6" grpId="1"/>
      <p:bldP spid="7" grpId="0"/>
      <p:bldP spid="7" grpId="1"/>
      <p:bldP spid="8" grpId="0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712" y="684623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Uml</a:t>
            </a:r>
            <a:r>
              <a:rPr lang="zh-CN" altLang="en-US" dirty="0" smtClean="0"/>
              <a:t>中的关系</a:t>
            </a:r>
            <a:endParaRPr lang="zh-CN" altLang="en-US" dirty="0"/>
          </a:p>
        </p:txBody>
      </p:sp>
      <p:pic>
        <p:nvPicPr>
          <p:cNvPr id="5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5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38107" y="1299419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依赖（</a:t>
            </a:r>
            <a:r>
              <a:rPr lang="en-US" altLang="zh-CN" b="1" dirty="0"/>
              <a:t>Dependency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086" y="1774370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依赖是两个模型元素间的语依关系，其中一个元素（独立事务）发生变化会影响另一个元素（依赖事务）的语义。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59" y="2489418"/>
            <a:ext cx="6666026" cy="18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428979" y="446353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关联</a:t>
            </a:r>
            <a:r>
              <a:rPr lang="zh-CN" altLang="en-US" b="1" dirty="0"/>
              <a:t>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820859" y="487640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关联指明了一个一个对象与另一个对象间的关系。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6" y="5245741"/>
            <a:ext cx="5669892" cy="1350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3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712" y="684623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Uml</a:t>
            </a:r>
            <a:r>
              <a:rPr lang="zh-CN" altLang="en-US" dirty="0" smtClean="0"/>
              <a:t>中的关系</a:t>
            </a:r>
            <a:endParaRPr lang="zh-CN" altLang="en-US" dirty="0"/>
          </a:p>
        </p:txBody>
      </p:sp>
      <p:pic>
        <p:nvPicPr>
          <p:cNvPr id="5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9905"/>
            <a:ext cx="245427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38107" y="1299419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/>
              <a:t>）</a:t>
            </a: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086" y="1774370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泛画是一种一般化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特殊化的关系，是一般事务（父类）和该事务较为特殊的种类（子类）之间的关系，子类继承父类的属性与操作，除此之外，子类还添加新的属性和操作。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979" y="4463534"/>
            <a:ext cx="2528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/>
              <a:t>实现（</a:t>
            </a:r>
            <a:r>
              <a:rPr lang="en-US" altLang="zh-CN" b="1" dirty="0"/>
              <a:t>realization</a:t>
            </a:r>
            <a:r>
              <a:rPr lang="zh-CN" altLang="en-US" b="1" dirty="0"/>
              <a:t>）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820859" y="487640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实现是类之间的语义关系，其中的一个类指定了由另一个类必须执行的约定。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46" y="2555649"/>
            <a:ext cx="6070682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23" y="4368426"/>
            <a:ext cx="2412577" cy="24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</TotalTime>
  <Words>1020</Words>
  <Application>Microsoft Office PowerPoint</Application>
  <PresentationFormat>自定义</PresentationFormat>
  <Paragraphs>135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UML特点：五个视图</vt:lpstr>
      <vt:lpstr>PowerPoint 演示文稿</vt:lpstr>
      <vt:lpstr>PowerPoint 演示文稿</vt:lpstr>
      <vt:lpstr>实际用例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138</cp:revision>
  <dcterms:created xsi:type="dcterms:W3CDTF">2016-10-15T11:54:13Z</dcterms:created>
  <dcterms:modified xsi:type="dcterms:W3CDTF">2017-11-12T06:54:26Z</dcterms:modified>
</cp:coreProperties>
</file>