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258" r:id="rId6"/>
    <p:sldId id="259" r:id="rId7"/>
    <p:sldId id="260" r:id="rId8"/>
    <p:sldId id="291" r:id="rId9"/>
    <p:sldId id="290" r:id="rId10"/>
    <p:sldId id="289" r:id="rId11"/>
    <p:sldId id="295" r:id="rId12"/>
    <p:sldId id="294" r:id="rId13"/>
    <p:sldId id="293" r:id="rId14"/>
    <p:sldId id="292" r:id="rId15"/>
    <p:sldId id="296" r:id="rId16"/>
    <p:sldId id="262" r:id="rId17"/>
    <p:sldId id="261" r:id="rId18"/>
    <p:sldId id="263" r:id="rId19"/>
    <p:sldId id="264" r:id="rId20"/>
    <p:sldId id="265" r:id="rId21"/>
    <p:sldId id="266" r:id="rId22"/>
    <p:sldId id="267" r:id="rId23"/>
    <p:sldId id="268" r:id="rId24"/>
    <p:sldId id="269" r:id="rId25"/>
    <p:sldId id="270" r:id="rId26"/>
    <p:sldId id="271" r:id="rId27"/>
    <p:sldId id="272" r:id="rId28"/>
    <p:sldId id="273" r:id="rId29"/>
    <p:sldId id="299" r:id="rId30"/>
    <p:sldId id="300" r:id="rId31"/>
    <p:sldId id="301" r:id="rId32"/>
    <p:sldId id="302" r:id="rId33"/>
    <p:sldId id="303" r:id="rId34"/>
    <p:sldId id="274" r:id="rId35"/>
    <p:sldId id="275" r:id="rId36"/>
    <p:sldId id="276" r:id="rId37"/>
    <p:sldId id="277" r:id="rId38"/>
    <p:sldId id="278" r:id="rId39"/>
    <p:sldId id="279" r:id="rId40"/>
    <p:sldId id="280" r:id="rId41"/>
    <p:sldId id="281" r:id="rId42"/>
    <p:sldId id="282" r:id="rId43"/>
    <p:sldId id="283" r:id="rId44"/>
    <p:sldId id="304" r:id="rId45"/>
    <p:sldId id="284" r:id="rId46"/>
    <p:sldId id="285" r:id="rId47"/>
    <p:sldId id="286" r:id="rId48"/>
    <p:sldId id="287" r:id="rId49"/>
    <p:sldId id="257" r:id="rId50"/>
    <p:sldId id="298"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8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5" y="27464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36"/>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4816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11"/>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11"/>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672325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61"/>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5"/>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73"/>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7896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6"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74881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31"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09650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92215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252133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11"/>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6"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6"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77467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63939069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448654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6"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459091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32"/>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30549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07"/>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07"/>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15767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57"/>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5"/>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9"/>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6253215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4"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019855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277877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3433727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7346679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1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07"/>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4"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4"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96519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20568075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099470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4"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0146706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681" y="3197226"/>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AFA63D93-679E-49D4-8925-B9FC3156D82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4E98B832-BB0B-4A3A-BEAC-AED1A4E097E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367087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12" y="6400801"/>
            <a:ext cx="3199844" cy="284163"/>
          </a:xfrm>
        </p:spPr>
        <p:txBody>
          <a:bodyPr/>
          <a:lstStyle>
            <a:lvl1pPr>
              <a:defRPr/>
            </a:lvl1pPr>
          </a:lstStyle>
          <a:p>
            <a:pPr>
              <a:defRPr/>
            </a:pPr>
            <a:fld id="{72B2C48E-5B10-4F8B-888A-4819E11244E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1487" y="6400801"/>
            <a:ext cx="3733152" cy="284163"/>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F77B3722-7178-4A7B-B52D-D74EEF556D7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01298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681" y="3143251"/>
            <a:ext cx="7772638"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722313" y="3143250"/>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3"/>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297D62E7-CE81-4434-95ED-D55E9E2A5380}"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A8CDC49-0C0B-4781-A332-48C5F384565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50483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1"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1E92FAF2-7D2F-44A1-B1BD-34878429B16A}"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0E8E0C77-A006-41B2-B742-479B45558BB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93668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B45E0812-1C40-474C-8554-C1EA18C1B212}"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5177ADE1-5B60-46E6-968E-51D109124BF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42649863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E42A3B4A-E64E-4ACB-AF2E-8FA11EDF1253}"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C8D0A250-6CBF-4590-992F-7829136DB847}"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11419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5"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3656B00-C012-46E2-B578-10AB11FF924E}"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3384EAEE-CC81-4CE2-AFB2-CA10FFCEB1B1}"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76544919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5579" y="1054101"/>
            <a:ext cx="5904475"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a:xfrm>
            <a:off x="2786051"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1"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AFD5803D-6C09-437B-BF3E-A9772A2E101F}"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F33907DE-DA8B-404C-B5A0-D21FD90D4F9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763946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6BE1B897-EF5C-4C87-BC00-ED49DDEAC838}"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BB6ACB2F-9570-4E94-8775-D789E85E4CD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0843649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121" y="1411288"/>
            <a:ext cx="8229759"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69B83190-ECA1-4E46-A962-6CE798F0C8B1}"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739BA40-12B5-49A6-8D09-545FE012A6B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529533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1"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0F8FE22-0671-4B27-BFA8-9BECFE03CAE6}" type="datetimeFigureOut">
              <a:rPr lang="zh-CN" altLang="en-US">
                <a:solidFill>
                  <a:srgbClr val="2F2F2F">
                    <a:lumMod val="75000"/>
                    <a:lumOff val="25000"/>
                  </a:srgbClr>
                </a:solidFill>
              </a:rPr>
              <a:pPr>
                <a:defRPr/>
              </a:pPr>
              <a:t>2017/11/12</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C2E0236D-C2FC-48F2-B080-C2BDE0AC9F90}"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2888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5"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5" y="1600206"/>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3"/>
          </p:nvPr>
        </p:nvSpPr>
        <p:spPr>
          <a:xfrm>
            <a:off x="3124205" y="635636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5" y="635636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24"/>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11"/>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11/12/2017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11"/>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11"/>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2099329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20"/>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07"/>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11/12/2017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07"/>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07"/>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6630985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4"/>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3075" name="标题占位符 1"/>
          <p:cNvSpPr>
            <a:spLocks noGrp="1"/>
          </p:cNvSpPr>
          <p:nvPr>
            <p:ph type="title"/>
          </p:nvPr>
        </p:nvSpPr>
        <p:spPr bwMode="auto">
          <a:xfrm>
            <a:off x="457121" y="274638"/>
            <a:ext cx="822975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6" name="文本占位符 2"/>
          <p:cNvSpPr>
            <a:spLocks noGrp="1"/>
          </p:cNvSpPr>
          <p:nvPr>
            <p:ph type="body" idx="1"/>
          </p:nvPr>
        </p:nvSpPr>
        <p:spPr bwMode="auto">
          <a:xfrm>
            <a:off x="457121" y="1600200"/>
            <a:ext cx="8229759"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187" y="6400801"/>
            <a:ext cx="3199844"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3E25E180-D98C-4735-8852-B8166E0065F2}" type="datetimeFigureOut">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11/12/2017</a:t>
            </a:fld>
            <a:endParaRPr lang="en-US" dirty="0">
              <a:solidFill>
                <a:srgbClr val="2F2F2F">
                  <a:lumMod val="75000"/>
                  <a:lumOff val="25000"/>
                </a:srgbClr>
              </a:solidFill>
              <a:latin typeface="Arial" pitchFamily="34" charset="0"/>
              <a:ea typeface="宋体" pitchFamily="2" charset="-122"/>
            </a:endParaRPr>
          </a:p>
        </p:txBody>
      </p:sp>
      <p:sp>
        <p:nvSpPr>
          <p:cNvPr id="5" name="页脚占位符 4"/>
          <p:cNvSpPr>
            <a:spLocks noGrp="1"/>
          </p:cNvSpPr>
          <p:nvPr>
            <p:ph type="ftr" sz="quarter" idx="3"/>
          </p:nvPr>
        </p:nvSpPr>
        <p:spPr>
          <a:xfrm>
            <a:off x="5334661" y="6400801"/>
            <a:ext cx="3733152"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endParaRPr lang="zh-CN" altLang="en-US">
              <a:solidFill>
                <a:srgbClr val="2F2F2F">
                  <a:lumMod val="75000"/>
                  <a:lumOff val="25000"/>
                </a:srgbClr>
              </a:solidFill>
              <a:latin typeface="Arial" pitchFamily="34" charset="0"/>
              <a:ea typeface="宋体" pitchFamily="2" charset="-122"/>
            </a:endParaRPr>
          </a:p>
        </p:txBody>
      </p:sp>
      <p:sp>
        <p:nvSpPr>
          <p:cNvPr id="6" name="灯片编号占位符 5"/>
          <p:cNvSpPr>
            <a:spLocks noGrp="1"/>
          </p:cNvSpPr>
          <p:nvPr>
            <p:ph type="sldNum" sz="quarter" idx="4"/>
          </p:nvPr>
        </p:nvSpPr>
        <p:spPr>
          <a:xfrm>
            <a:off x="4114086" y="6400801"/>
            <a:ext cx="915829"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D75F564A-BB6B-4B83-8085-0ABFF64335C7}" type="slidenum">
              <a:rPr lang="en-US">
                <a:solidFill>
                  <a:srgbClr val="2F2F2F">
                    <a:lumMod val="75000"/>
                    <a:lumOff val="25000"/>
                  </a:srgbClr>
                </a:solidFill>
                <a:latin typeface="Arial" pitchFamily="34" charset="0"/>
                <a:ea typeface="宋体" pitchFamily="2" charset="-122"/>
              </a:rPr>
              <a:pPr fontAlgn="base">
                <a:spcBef>
                  <a:spcPct val="0"/>
                </a:spcBef>
                <a:spcAft>
                  <a:spcPct val="0"/>
                </a:spcAft>
                <a:defRPr/>
              </a:pPr>
              <a:t>‹#›</a:t>
            </a:fld>
            <a:endParaRPr lang="zh-CN" altLang="en-US" dirty="0">
              <a:solidFill>
                <a:srgbClr val="2F2F2F">
                  <a:lumMod val="75000"/>
                  <a:lumOff val="25000"/>
                </a:srgbClr>
              </a:solidFill>
              <a:latin typeface="Arial" pitchFamily="34" charset="0"/>
              <a:ea typeface="宋体" pitchFamily="2" charset="-122"/>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1022707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3" Type="http://schemas.openxmlformats.org/officeDocument/2006/relationships/hyperlink" Target="http://blog.csdn.net/xhf55555/article/details/6896316/" TargetMode="External"/><Relationship Id="rId7" Type="http://schemas.openxmlformats.org/officeDocument/2006/relationships/hyperlink" Target="https://www.cnblogs.com/13062225wmx/p/5432356.html" TargetMode="External"/><Relationship Id="rId2" Type="http://schemas.openxmlformats.org/officeDocument/2006/relationships/hyperlink" Target="http://www.uml.org.cn/oobject/201211231.asp" TargetMode="External"/><Relationship Id="rId1" Type="http://schemas.openxmlformats.org/officeDocument/2006/relationships/slideLayout" Target="../slideLayouts/slideLayout29.xml"/><Relationship Id="rId6" Type="http://schemas.openxmlformats.org/officeDocument/2006/relationships/hyperlink" Target="http://blog.csdn.net/wangyongxia921/article/details/8250129" TargetMode="External"/><Relationship Id="rId5" Type="http://schemas.openxmlformats.org/officeDocument/2006/relationships/hyperlink" Target="http://blog.csdn.net/wangyongxia921/article/details/8250122" TargetMode="External"/><Relationship Id="rId4" Type="http://schemas.openxmlformats.org/officeDocument/2006/relationships/hyperlink" Target="http://blog.csdn.net/u010191034/article/details/1765148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3" descr="F97F68A348F545439791E4A3C424BE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576" y="-458787"/>
            <a:ext cx="349983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p:nvSpPr>
        <p:spPr bwMode="auto">
          <a:xfrm>
            <a:off x="107938" y="1384300"/>
            <a:ext cx="706949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rgbClr val="37CCCE"/>
                </a:solidFill>
                <a:latin typeface="Arial" pitchFamily="34" charset="0"/>
                <a:ea typeface="微软雅黑" pitchFamily="34" charset="-122"/>
                <a:cs typeface="微软雅黑" pitchFamily="34" charset="-122"/>
              </a:defRPr>
            </a:lvl1pPr>
            <a:lvl2pPr marL="742950" indent="-285750">
              <a:spcBef>
                <a:spcPct val="20000"/>
              </a:spcBef>
              <a:buChar char="–"/>
              <a:defRPr sz="2000">
                <a:solidFill>
                  <a:srgbClr val="37CCCE"/>
                </a:solidFill>
                <a:latin typeface="Arial" pitchFamily="34" charset="0"/>
                <a:ea typeface="仿宋_GB2312"/>
                <a:cs typeface="仿宋_GB2312"/>
              </a:defRPr>
            </a:lvl2pPr>
            <a:lvl3pPr marL="1143000" indent="-228600">
              <a:spcBef>
                <a:spcPct val="20000"/>
              </a:spcBef>
              <a:buChar char="•"/>
              <a:defRPr sz="2400">
                <a:solidFill>
                  <a:schemeClr val="tx1"/>
                </a:solidFill>
                <a:latin typeface="Arial" pitchFamily="34" charset="0"/>
                <a:ea typeface="宋体" pitchFamily="2" charset="-122"/>
                <a:cs typeface="仿宋_GB2312"/>
              </a:defRPr>
            </a:lvl3pPr>
            <a:lvl4pPr marL="1600200" indent="-228600">
              <a:spcBef>
                <a:spcPct val="20000"/>
              </a:spcBef>
              <a:buChar char="–"/>
              <a:defRPr sz="2000">
                <a:solidFill>
                  <a:schemeClr val="tx1"/>
                </a:solidFill>
                <a:latin typeface="Arial" pitchFamily="34" charset="0"/>
                <a:ea typeface="宋体" pitchFamily="2" charset="-122"/>
                <a:cs typeface="仿宋_GB2312"/>
              </a:defRPr>
            </a:lvl4pPr>
            <a:lvl5pPr marL="2057400" indent="-228600">
              <a:spcBef>
                <a:spcPct val="20000"/>
              </a:spcBef>
              <a:buChar char="»"/>
              <a:defRPr sz="2000">
                <a:solidFill>
                  <a:schemeClr val="tx1"/>
                </a:solidFill>
                <a:latin typeface="Arial" pitchFamily="34" charset="0"/>
                <a:ea typeface="宋体"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cs typeface="仿宋_GB2312"/>
              </a:defRPr>
            </a:lvl9pPr>
          </a:lstStyle>
          <a:p>
            <a:pPr fontAlgn="base">
              <a:spcBef>
                <a:spcPct val="0"/>
              </a:spcBef>
              <a:spcAft>
                <a:spcPct val="0"/>
              </a:spcAft>
              <a:buFontTx/>
              <a:buNone/>
              <a:defRPr/>
            </a:pPr>
            <a:r>
              <a:rPr lang="en-US" altLang="zh-CN" sz="6000" dirty="0" smtClean="0">
                <a:solidFill>
                  <a:srgbClr val="FF0000"/>
                </a:solidFill>
                <a:latin typeface="微软雅黑" panose="020B0503020204020204" pitchFamily="34" charset="-122"/>
              </a:rPr>
              <a:t>UML</a:t>
            </a:r>
            <a:r>
              <a:rPr lang="zh-CN" altLang="en-US" sz="6000" dirty="0" smtClean="0">
                <a:solidFill>
                  <a:srgbClr val="FF0000"/>
                </a:solidFill>
                <a:latin typeface="微软雅黑" panose="020B0503020204020204" pitchFamily="34" charset="-122"/>
              </a:rPr>
              <a:t>基础</a:t>
            </a:r>
            <a:r>
              <a:rPr lang="en-US" altLang="zh-CN" sz="6000" dirty="0" smtClean="0">
                <a:solidFill>
                  <a:srgbClr val="FF0000"/>
                </a:solidFill>
                <a:latin typeface="微软雅黑" panose="020B0503020204020204" pitchFamily="34" charset="-122"/>
              </a:rPr>
              <a:t>I</a:t>
            </a:r>
            <a:r>
              <a:rPr lang="en-US" altLang="zh-CN" sz="6000" dirty="0">
                <a:solidFill>
                  <a:srgbClr val="FF0000"/>
                </a:solidFill>
                <a:latin typeface="微软雅黑" panose="020B0503020204020204" pitchFamily="34" charset="-122"/>
              </a:rPr>
              <a:t>:</a:t>
            </a:r>
            <a:endParaRPr lang="zh-CN" altLang="en-US" sz="5800" b="1" dirty="0" smtClean="0">
              <a:solidFill>
                <a:srgbClr val="FF0000"/>
              </a:solidFill>
              <a:effectLst>
                <a:outerShdw blurRad="38100" dist="38100" dir="2700000" algn="tl">
                  <a:srgbClr val="000000"/>
                </a:outerShdw>
              </a:effectLst>
              <a:latin typeface="微软雅黑" pitchFamily="34" charset="-122"/>
            </a:endParaRPr>
          </a:p>
        </p:txBody>
      </p:sp>
      <p:sp>
        <p:nvSpPr>
          <p:cNvPr id="4" name="TextBox 3"/>
          <p:cNvSpPr txBox="1">
            <a:spLocks noChangeArrowheads="1"/>
          </p:cNvSpPr>
          <p:nvPr/>
        </p:nvSpPr>
        <p:spPr bwMode="auto">
          <a:xfrm>
            <a:off x="207718" y="3041650"/>
            <a:ext cx="722550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6000" dirty="0">
                <a:solidFill>
                  <a:srgbClr val="FF0000"/>
                </a:solidFill>
                <a:latin typeface="微软雅黑" pitchFamily="34" charset="-122"/>
                <a:ea typeface="微软雅黑" pitchFamily="34" charset="-122"/>
              </a:rPr>
              <a:t>用</a:t>
            </a:r>
            <a:r>
              <a:rPr lang="zh-CN" altLang="en-US" sz="6000" dirty="0" smtClean="0">
                <a:solidFill>
                  <a:srgbClr val="FF0000"/>
                </a:solidFill>
                <a:latin typeface="微软雅黑" pitchFamily="34" charset="-122"/>
                <a:ea typeface="微软雅黑" pitchFamily="34" charset="-122"/>
              </a:rPr>
              <a:t>例图、类图、状态图、顺序图、协作图、部署图</a:t>
            </a:r>
            <a:endParaRPr lang="zh-CN" altLang="en-US" sz="6000" dirty="0" smtClean="0">
              <a:solidFill>
                <a:srgbClr val="FF0000"/>
              </a:solidFill>
              <a:latin typeface="Arial" pitchFamily="34" charset="0"/>
              <a:ea typeface="宋体" pitchFamily="2" charset="-122"/>
            </a:endParaRPr>
          </a:p>
        </p:txBody>
      </p:sp>
    </p:spTree>
    <p:extLst>
      <p:ext uri="{BB962C8B-B14F-4D97-AF65-F5344CB8AC3E}">
        <p14:creationId xmlns:p14="http://schemas.microsoft.com/office/powerpoint/2010/main" val="293528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260648"/>
            <a:ext cx="7200800" cy="2677656"/>
          </a:xfrm>
          <a:prstGeom prst="rect">
            <a:avLst/>
          </a:prstGeom>
        </p:spPr>
        <p:txBody>
          <a:bodyPr wrap="square">
            <a:spAutoFit/>
          </a:bodyPr>
          <a:lstStyle/>
          <a:p>
            <a:r>
              <a:rPr lang="zh-CN" altLang="en-US" sz="2800" dirty="0"/>
              <a:t>扩展：扩展关系是指用例功能的延伸。与包含关系不同的是，扩展用例是可选的，如果缺少扩展用例。不会影响到基用例的完整性。</a:t>
            </a:r>
          </a:p>
          <a:p>
            <a:r>
              <a:rPr lang="zh-CN" altLang="en-US" sz="2800" dirty="0"/>
              <a:t>　　在</a:t>
            </a:r>
            <a:r>
              <a:rPr lang="en-US" altLang="zh-CN" sz="2800" dirty="0"/>
              <a:t>UML</a:t>
            </a:r>
            <a:r>
              <a:rPr lang="zh-CN" altLang="en-US" sz="2800" dirty="0"/>
              <a:t>中，扩展关系用带箭头的虚线段加</a:t>
            </a:r>
            <a:r>
              <a:rPr lang="en-US" altLang="zh-CN" sz="2800" dirty="0"/>
              <a:t>《extend》</a:t>
            </a:r>
            <a:r>
              <a:rPr lang="zh-CN" altLang="en-US" sz="2800" dirty="0"/>
              <a:t>表示，要注意的是箭头指向基用例。</a:t>
            </a:r>
          </a:p>
        </p:txBody>
      </p:sp>
      <p:pic>
        <p:nvPicPr>
          <p:cNvPr id="4" name="图片 3"/>
          <p:cNvPicPr>
            <a:picLocks noChangeAspect="1"/>
          </p:cNvPicPr>
          <p:nvPr/>
        </p:nvPicPr>
        <p:blipFill>
          <a:blip r:embed="rId2"/>
          <a:stretch>
            <a:fillRect/>
          </a:stretch>
        </p:blipFill>
        <p:spPr>
          <a:xfrm>
            <a:off x="4024882" y="3270432"/>
            <a:ext cx="1483221" cy="2704026"/>
          </a:xfrm>
          <a:prstGeom prst="rect">
            <a:avLst/>
          </a:prstGeom>
        </p:spPr>
      </p:pic>
    </p:spTree>
    <p:extLst>
      <p:ext uri="{BB962C8B-B14F-4D97-AF65-F5344CB8AC3E}">
        <p14:creationId xmlns:p14="http://schemas.microsoft.com/office/powerpoint/2010/main" val="4017441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476672"/>
            <a:ext cx="5760640" cy="2246769"/>
          </a:xfrm>
          <a:prstGeom prst="rect">
            <a:avLst/>
          </a:prstGeom>
        </p:spPr>
        <p:txBody>
          <a:bodyPr wrap="square">
            <a:spAutoFit/>
          </a:bodyPr>
          <a:lstStyle/>
          <a:p>
            <a:r>
              <a:rPr lang="zh-CN" altLang="en-US" sz="2800" dirty="0"/>
              <a:t>泛化：用例的泛化指的是一个父用例可以被特化形成多个子用例，用我们熟悉的语言来说就是继承关系。</a:t>
            </a:r>
          </a:p>
          <a:p>
            <a:r>
              <a:rPr lang="zh-CN" altLang="en-US" sz="2800" dirty="0"/>
              <a:t>　　在</a:t>
            </a:r>
            <a:r>
              <a:rPr lang="en-US" altLang="zh-CN" sz="2800" dirty="0"/>
              <a:t>UML</a:t>
            </a:r>
            <a:r>
              <a:rPr lang="zh-CN" altLang="en-US" sz="2800" dirty="0"/>
              <a:t>中，泛化关系用空心箭头表示，</a:t>
            </a:r>
            <a:r>
              <a:rPr lang="zh-CN" altLang="en-US" sz="2800" dirty="0"/>
              <a:t>箭头指向的是父用例</a:t>
            </a:r>
            <a:r>
              <a:rPr lang="zh-CN" altLang="en-US" sz="2800" dirty="0"/>
              <a:t>。</a:t>
            </a:r>
          </a:p>
        </p:txBody>
      </p:sp>
      <p:pic>
        <p:nvPicPr>
          <p:cNvPr id="4" name="图片 3"/>
          <p:cNvPicPr>
            <a:picLocks noChangeAspect="1"/>
          </p:cNvPicPr>
          <p:nvPr/>
        </p:nvPicPr>
        <p:blipFill>
          <a:blip r:embed="rId2"/>
          <a:stretch>
            <a:fillRect/>
          </a:stretch>
        </p:blipFill>
        <p:spPr>
          <a:xfrm>
            <a:off x="3203848" y="3140968"/>
            <a:ext cx="3276600" cy="3028950"/>
          </a:xfrm>
          <a:prstGeom prst="rect">
            <a:avLst/>
          </a:prstGeom>
        </p:spPr>
      </p:pic>
    </p:spTree>
    <p:extLst>
      <p:ext uri="{BB962C8B-B14F-4D97-AF65-F5344CB8AC3E}">
        <p14:creationId xmlns:p14="http://schemas.microsoft.com/office/powerpoint/2010/main" val="216623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ic001.cnblogs.com/images/2012/1/20120130152415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7594734" cy="203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69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2" y="1628800"/>
            <a:ext cx="8953500" cy="4467225"/>
          </a:xfrm>
          <a:prstGeom prst="rect">
            <a:avLst/>
          </a:prstGeom>
        </p:spPr>
      </p:pic>
      <p:sp>
        <p:nvSpPr>
          <p:cNvPr id="3" name="TextBox 2"/>
          <p:cNvSpPr txBox="1"/>
          <p:nvPr/>
        </p:nvSpPr>
        <p:spPr>
          <a:xfrm>
            <a:off x="181824" y="385500"/>
            <a:ext cx="4606200" cy="1015663"/>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用例图图例</a:t>
            </a:r>
            <a:endParaRPr lang="zh-CN" altLang="en-US" sz="6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05264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954107" cy="1938992"/>
          </a:xfrm>
          <a:prstGeom prst="rect">
            <a:avLst/>
          </a:prstGeom>
          <a:noFill/>
        </p:spPr>
        <p:txBody>
          <a:bodyPr wrap="none" rtlCol="0">
            <a:spAutoFit/>
          </a:bodyPr>
          <a:lstStyle/>
          <a:p>
            <a:r>
              <a:rPr lang="zh-CN" altLang="en-US" sz="6000" dirty="0" smtClean="0">
                <a:latin typeface="华文楷体" panose="02010600040101010101" pitchFamily="2" charset="-122"/>
                <a:ea typeface="华文楷体" panose="02010600040101010101" pitchFamily="2" charset="-122"/>
              </a:rPr>
              <a:t>类</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图</a:t>
            </a:r>
            <a:endParaRPr lang="zh-CN" altLang="en-US" sz="6000" dirty="0">
              <a:latin typeface="华文楷体" panose="02010600040101010101" pitchFamily="2" charset="-122"/>
              <a:ea typeface="华文楷体" panose="02010600040101010101" pitchFamily="2" charset="-122"/>
            </a:endParaRPr>
          </a:p>
        </p:txBody>
      </p:sp>
      <p:sp>
        <p:nvSpPr>
          <p:cNvPr id="3" name="矩形 2"/>
          <p:cNvSpPr/>
          <p:nvPr/>
        </p:nvSpPr>
        <p:spPr>
          <a:xfrm>
            <a:off x="1619672" y="717957"/>
            <a:ext cx="5976664" cy="2677656"/>
          </a:xfrm>
          <a:prstGeom prst="rect">
            <a:avLst/>
          </a:prstGeom>
        </p:spPr>
        <p:txBody>
          <a:bodyPr wrap="square">
            <a:spAutoFit/>
          </a:bodyPr>
          <a:lstStyle/>
          <a:p>
            <a:r>
              <a:rPr lang="zh-CN" altLang="en-US" sz="2800" dirty="0"/>
              <a:t>类图是描述系统中的类，以及各个类之间的关系的静态视图。能够让我们在正确编写代码以前对系统有一个全面的认识。类图是一种模型类型，确切的说，是一种静态模型类型。类图表示类、接口和它们之间的协作关系。</a:t>
            </a:r>
          </a:p>
        </p:txBody>
      </p:sp>
    </p:spTree>
    <p:extLst>
      <p:ext uri="{BB962C8B-B14F-4D97-AF65-F5344CB8AC3E}">
        <p14:creationId xmlns:p14="http://schemas.microsoft.com/office/powerpoint/2010/main" val="1907622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2" y="188640"/>
            <a:ext cx="5184576" cy="1015663"/>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类</a:t>
            </a:r>
            <a:endParaRPr lang="zh-CN" altLang="en-US" sz="6000" dirty="0">
              <a:latin typeface="华文楷体" panose="02010600040101010101" pitchFamily="2" charset="-122"/>
              <a:ea typeface="华文楷体" panose="02010600040101010101" pitchFamily="2" charset="-122"/>
            </a:endParaRPr>
          </a:p>
        </p:txBody>
      </p:sp>
      <p:sp>
        <p:nvSpPr>
          <p:cNvPr id="3" name="矩形 2"/>
          <p:cNvSpPr/>
          <p:nvPr/>
        </p:nvSpPr>
        <p:spPr>
          <a:xfrm>
            <a:off x="1187624" y="1204303"/>
            <a:ext cx="7200800" cy="4832092"/>
          </a:xfrm>
          <a:prstGeom prst="rect">
            <a:avLst/>
          </a:prstGeom>
        </p:spPr>
        <p:txBody>
          <a:bodyPr wrap="square">
            <a:spAutoFit/>
          </a:bodyPr>
          <a:lstStyle/>
          <a:p>
            <a:r>
              <a:rPr lang="zh-CN" altLang="en-US" sz="2800" dirty="0"/>
              <a:t>类</a:t>
            </a:r>
            <a:r>
              <a:rPr lang="en-US" altLang="zh-CN" sz="2800" dirty="0"/>
              <a:t>(Class)</a:t>
            </a:r>
            <a:r>
              <a:rPr lang="zh-CN" altLang="en-US" sz="2800" dirty="0"/>
              <a:t>封装了数据和行为，是面向对象的重要组成部分，它是具有相同属性、操作、关系的对象集合的总称。在系统中，每个类都具有一定的职责，职责指的是类要完成什么样的功能，要承担什么样的义务。一个类可以有多种职责，设计得好的类一般只有一种职责。在定义类的时候，将类的职责分解成为类的属性和操作（即方法）。类的属性即类的数据职责，类的操作即类的行为职责。设计类是面向对象设计中最重要的组成部分，也是最复杂和最耗时的部分。</a:t>
            </a:r>
            <a:endParaRPr lang="zh-TW" altLang="en-US" sz="2800" dirty="0"/>
          </a:p>
        </p:txBody>
      </p:sp>
    </p:spTree>
    <p:extLst>
      <p:ext uri="{BB962C8B-B14F-4D97-AF65-F5344CB8AC3E}">
        <p14:creationId xmlns:p14="http://schemas.microsoft.com/office/powerpoint/2010/main" val="69953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120" y="980728"/>
            <a:ext cx="8915400" cy="4680520"/>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1800" dirty="0" smtClean="0"/>
              <a:t>在软件系统运行时，类将被实例化成对象</a:t>
            </a:r>
            <a:r>
              <a:rPr lang="en-US" altLang="zh-CN" sz="1800" dirty="0" smtClean="0"/>
              <a:t>(Object)</a:t>
            </a:r>
            <a:r>
              <a:rPr lang="zh-CN" altLang="en-US" sz="1800" dirty="0" smtClean="0"/>
              <a:t>，对象对应于某个具体的事物，是类的实例</a:t>
            </a:r>
            <a:r>
              <a:rPr lang="en-US" altLang="zh-CN" sz="1800" dirty="0" smtClean="0"/>
              <a:t>(Instance)</a:t>
            </a:r>
            <a:r>
              <a:rPr lang="zh-CN" altLang="en-US" sz="1800" dirty="0" smtClean="0"/>
              <a:t>。</a:t>
            </a:r>
          </a:p>
          <a:p>
            <a:r>
              <a:rPr lang="zh-CN" altLang="en-US" sz="1800" dirty="0" smtClean="0"/>
              <a:t>类图</a:t>
            </a:r>
            <a:r>
              <a:rPr lang="en-US" altLang="zh-CN" sz="1800" dirty="0" smtClean="0"/>
              <a:t>(Class Diagram)</a:t>
            </a:r>
            <a:r>
              <a:rPr lang="zh-CN" altLang="en-US" sz="1800" dirty="0" smtClean="0"/>
              <a:t>使用出现在系统中的不同类来描述系统的静态结构，它用来描述不同的类以及它们之间的关系。</a:t>
            </a:r>
          </a:p>
          <a:p>
            <a:r>
              <a:rPr lang="zh-CN" altLang="en-US" sz="1800" dirty="0" smtClean="0"/>
              <a:t>在系统分析与设计阶段，</a:t>
            </a:r>
            <a:r>
              <a:rPr lang="zh-CN" altLang="en-US" sz="1800" b="1" dirty="0" smtClean="0"/>
              <a:t>类通常可以分为三种</a:t>
            </a:r>
            <a:r>
              <a:rPr lang="zh-CN" altLang="en-US" sz="1800" dirty="0" smtClean="0"/>
              <a:t>，分别是实体类</a:t>
            </a:r>
            <a:r>
              <a:rPr lang="en-US" altLang="zh-CN" sz="1800" dirty="0" smtClean="0"/>
              <a:t>(Entity Class)</a:t>
            </a:r>
            <a:r>
              <a:rPr lang="zh-CN" altLang="en-US" sz="1800" dirty="0" smtClean="0"/>
              <a:t>、控制类</a:t>
            </a:r>
            <a:r>
              <a:rPr lang="en-US" altLang="zh-CN" sz="1800" dirty="0" smtClean="0"/>
              <a:t>(Control Class)</a:t>
            </a:r>
            <a:r>
              <a:rPr lang="zh-CN" altLang="en-US" sz="1800" dirty="0" smtClean="0"/>
              <a:t>和边界类</a:t>
            </a:r>
            <a:r>
              <a:rPr lang="en-US" altLang="zh-CN" sz="1800" dirty="0" smtClean="0"/>
              <a:t>(Boundary Class)</a:t>
            </a:r>
            <a:r>
              <a:rPr lang="zh-CN" altLang="en-US" sz="1800" dirty="0" smtClean="0"/>
              <a:t>，下面对这三种类加以简要说明：</a:t>
            </a:r>
          </a:p>
          <a:p>
            <a:r>
              <a:rPr lang="en-US" altLang="zh-CN" sz="1800" dirty="0" smtClean="0"/>
              <a:t>(1) </a:t>
            </a:r>
            <a:r>
              <a:rPr lang="zh-CN" altLang="en-US" sz="1800" b="1" dirty="0" smtClean="0"/>
              <a:t>实体类</a:t>
            </a:r>
            <a:r>
              <a:rPr lang="zh-CN" altLang="en-US" sz="1800" dirty="0" smtClean="0"/>
              <a:t>：实体类对应系统需求中的每个实体，它们通常需要保存在永久存储体中，一般使用数据库表或文件来记录，实体类既包括存储和传递数据的类，还包括操作数据的类。实体类来源于需求说明中的名词，如学生、商品等。</a:t>
            </a:r>
          </a:p>
          <a:p>
            <a:r>
              <a:rPr lang="en-US" altLang="zh-CN" sz="1800" dirty="0" smtClean="0"/>
              <a:t>(2) </a:t>
            </a:r>
            <a:r>
              <a:rPr lang="zh-CN" altLang="en-US" sz="1800" b="1" dirty="0" smtClean="0"/>
              <a:t>控制类</a:t>
            </a:r>
            <a:r>
              <a:rPr lang="zh-CN" altLang="en-US" sz="1800" dirty="0" smtClean="0"/>
              <a:t>：控制类用于体现应用程序的执行逻辑，提供相应的业务操作，将控制类抽象出来可以降低界面和数据库之间的耦合度。控制类一般是由动宾结构的短语（动词</a:t>
            </a:r>
            <a:r>
              <a:rPr lang="en-US" altLang="zh-CN" sz="1800" dirty="0" smtClean="0"/>
              <a:t>+</a:t>
            </a:r>
            <a:r>
              <a:rPr lang="zh-CN" altLang="en-US" sz="1800" dirty="0" smtClean="0"/>
              <a:t>名词）转化来的名词，如增加商品对应有一个商品增加类，注册对应有一个用户注册类等</a:t>
            </a:r>
          </a:p>
          <a:p>
            <a:r>
              <a:rPr lang="en-US" altLang="zh-CN" sz="1800" dirty="0" smtClean="0"/>
              <a:t>(3) </a:t>
            </a:r>
            <a:r>
              <a:rPr lang="zh-CN" altLang="en-US" sz="1800" b="1" dirty="0" smtClean="0"/>
              <a:t>边界类</a:t>
            </a:r>
            <a:r>
              <a:rPr lang="zh-CN" altLang="en-US" sz="1800" dirty="0" smtClean="0"/>
              <a:t>：边界类用于对外部用户与系统之间的交互对象进行抽象，主要包括界面类，如对话框、窗口、菜单等。</a:t>
            </a:r>
          </a:p>
          <a:p>
            <a:r>
              <a:rPr lang="zh-CN" altLang="en-US" sz="1800" dirty="0" smtClean="0"/>
              <a:t>在面向对象分析和设计的初级阶段，通常首先识别出实体类，绘制初始类图，此时的类图也可称为领域模型，包括实体类及其它们之间的相互关系。</a:t>
            </a:r>
            <a:endParaRPr lang="zh-TW" altLang="en-US" sz="1800" dirty="0"/>
          </a:p>
        </p:txBody>
      </p:sp>
    </p:spTree>
    <p:extLst>
      <p:ext uri="{BB962C8B-B14F-4D97-AF65-F5344CB8AC3E}">
        <p14:creationId xmlns:p14="http://schemas.microsoft.com/office/powerpoint/2010/main" val="2088256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4368" y="1124744"/>
            <a:ext cx="8915400" cy="4295192"/>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400" dirty="0" smtClean="0"/>
              <a:t>在</a:t>
            </a:r>
            <a:r>
              <a:rPr lang="en-US" altLang="zh-CN" sz="2400" dirty="0" smtClean="0"/>
              <a:t>UML</a:t>
            </a:r>
            <a:r>
              <a:rPr lang="zh-CN" altLang="en-US" sz="2400" dirty="0" smtClean="0"/>
              <a:t>中，类使用包含类名、属性和操作且带有分隔线的长方形来表示，如定义一个</a:t>
            </a:r>
            <a:r>
              <a:rPr lang="en-US" altLang="zh-CN" sz="2400" dirty="0" smtClean="0"/>
              <a:t>Employee</a:t>
            </a:r>
            <a:r>
              <a:rPr lang="zh-CN" altLang="en-US" sz="2400" dirty="0" smtClean="0"/>
              <a:t>类，它包含属性</a:t>
            </a:r>
            <a:r>
              <a:rPr lang="en-US" altLang="zh-CN" sz="2400" dirty="0" smtClean="0"/>
              <a:t>name</a:t>
            </a:r>
            <a:r>
              <a:rPr lang="zh-CN" altLang="en-US" sz="2400" dirty="0" smtClean="0"/>
              <a:t>、</a:t>
            </a:r>
            <a:r>
              <a:rPr lang="en-US" altLang="zh-CN" sz="2400" dirty="0" smtClean="0"/>
              <a:t>age</a:t>
            </a:r>
            <a:r>
              <a:rPr lang="zh-CN" altLang="en-US" sz="2400" dirty="0" smtClean="0"/>
              <a:t>和</a:t>
            </a:r>
            <a:r>
              <a:rPr lang="en-US" altLang="zh-CN" sz="2400" dirty="0" smtClean="0"/>
              <a:t>email</a:t>
            </a:r>
            <a:r>
              <a:rPr lang="zh-CN" altLang="en-US" sz="2400" dirty="0" smtClean="0"/>
              <a:t>，以及操作</a:t>
            </a:r>
            <a:r>
              <a:rPr lang="en-US" altLang="zh-CN" sz="2400" dirty="0" err="1" smtClean="0"/>
              <a:t>modifyInfo</a:t>
            </a:r>
            <a:r>
              <a:rPr lang="en-US" altLang="zh-CN" sz="2400" dirty="0" smtClean="0"/>
              <a:t>()</a:t>
            </a:r>
            <a:r>
              <a:rPr lang="zh-CN" altLang="en-US" sz="2400" dirty="0" smtClean="0"/>
              <a:t>，在</a:t>
            </a:r>
            <a:r>
              <a:rPr lang="en-US" altLang="zh-CN" sz="2400" dirty="0" smtClean="0"/>
              <a:t>UML</a:t>
            </a:r>
            <a:r>
              <a:rPr lang="zh-CN" altLang="en-US" sz="2400" dirty="0" smtClean="0"/>
              <a:t>类图中该类如图所示：</a:t>
            </a:r>
            <a:endParaRPr lang="en-US" altLang="zh-CN" sz="2400" dirty="0" smtClean="0"/>
          </a:p>
          <a:p>
            <a:endParaRPr lang="en-US" altLang="zh-TW" sz="2400" dirty="0" smtClean="0"/>
          </a:p>
          <a:p>
            <a:endParaRPr lang="en-US" altLang="zh-TW" sz="2400" dirty="0" smtClean="0"/>
          </a:p>
          <a:p>
            <a:endParaRPr lang="en-US" altLang="zh-TW" sz="2400" dirty="0" smtClean="0"/>
          </a:p>
          <a:p>
            <a:r>
              <a:rPr lang="zh-CN" altLang="en-US" sz="2400" dirty="0" smtClean="0"/>
              <a:t>在</a:t>
            </a:r>
            <a:r>
              <a:rPr lang="en-US" altLang="zh-CN" sz="2400" dirty="0" smtClean="0"/>
              <a:t>UML</a:t>
            </a:r>
            <a:r>
              <a:rPr lang="zh-CN" altLang="en-US" sz="2400" dirty="0" smtClean="0"/>
              <a:t>类图中，类一般由三部分组成：</a:t>
            </a:r>
          </a:p>
          <a:p>
            <a:r>
              <a:rPr lang="en-US" altLang="zh-CN" sz="2400" dirty="0" smtClean="0"/>
              <a:t>(1) </a:t>
            </a:r>
            <a:r>
              <a:rPr lang="zh-CN" altLang="en-US" sz="2400" dirty="0" smtClean="0"/>
              <a:t>第一部分是类名：每个类都必须有一个名字，类名是一个字符串。</a:t>
            </a:r>
          </a:p>
          <a:p>
            <a:r>
              <a:rPr lang="en-US" altLang="zh-CN" sz="2400" dirty="0" smtClean="0"/>
              <a:t>(2) </a:t>
            </a:r>
            <a:r>
              <a:rPr lang="zh-CN" altLang="en-US" sz="2400" dirty="0" smtClean="0"/>
              <a:t>第二部分是类的属性</a:t>
            </a:r>
            <a:r>
              <a:rPr lang="en-US" altLang="zh-CN" sz="2400" dirty="0" smtClean="0"/>
              <a:t>(Attributes)</a:t>
            </a:r>
            <a:r>
              <a:rPr lang="zh-CN" altLang="en-US" sz="2400" dirty="0" smtClean="0"/>
              <a:t>：属性是指类的性质，即类的成员变量。一个类可以有任意多个属性，也可以没有属性</a:t>
            </a:r>
            <a:endParaRPr lang="en-US" altLang="zh-CN" sz="2400" dirty="0" smtClean="0"/>
          </a:p>
          <a:p>
            <a:r>
              <a:rPr lang="en-US" altLang="zh-CN" sz="2400" dirty="0" smtClean="0"/>
              <a:t>(3) </a:t>
            </a:r>
            <a:r>
              <a:rPr lang="zh-CN" altLang="en-US" sz="2400" dirty="0" smtClean="0"/>
              <a:t>第三部分是类的操作</a:t>
            </a:r>
            <a:r>
              <a:rPr lang="en-US" altLang="zh-CN" sz="2400" dirty="0" smtClean="0"/>
              <a:t>(Operations)</a:t>
            </a:r>
            <a:r>
              <a:rPr lang="zh-CN" altLang="en-US" sz="2400" dirty="0" smtClean="0"/>
              <a:t>：操作是类的任意一个实例对象都可以使用的行为，是类的成员方法。</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580" y="2348880"/>
            <a:ext cx="1695450" cy="1228725"/>
          </a:xfrm>
          <a:prstGeom prst="rect">
            <a:avLst/>
          </a:prstGeom>
        </p:spPr>
      </p:pic>
    </p:spTree>
    <p:extLst>
      <p:ext uri="{BB962C8B-B14F-4D97-AF65-F5344CB8AC3E}">
        <p14:creationId xmlns:p14="http://schemas.microsoft.com/office/powerpoint/2010/main" val="4108706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7641"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dirty="0" smtClean="0"/>
              <a:t>类与类之间的关系</a:t>
            </a:r>
            <a:r>
              <a:rPr lang="en-US" altLang="zh-CN" dirty="0" smtClean="0"/>
              <a:t/>
            </a:r>
            <a:br>
              <a:rPr lang="en-US" altLang="zh-CN" dirty="0" smtClean="0"/>
            </a:br>
            <a:r>
              <a:rPr lang="zh-TW" altLang="en-US" dirty="0" smtClean="0">
                <a:latin typeface="幼圆" panose="02010509060101010101" pitchFamily="49" charset="-122"/>
                <a:ea typeface="幼圆" panose="02010509060101010101" pitchFamily="49" charset="-122"/>
              </a:rPr>
              <a:t>关联关系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193928" y="184482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关联</a:t>
            </a:r>
            <a:r>
              <a:rPr lang="en-US" altLang="zh-CN" sz="2800" dirty="0" smtClean="0"/>
              <a:t>(Association)</a:t>
            </a:r>
            <a:r>
              <a:rPr lang="zh-CN" altLang="en-US" sz="2800" dirty="0" smtClean="0"/>
              <a:t>关系是类与类之间最常用的一种关系，它是一种结构化关系，用于表示一类对象与另一类对象之间有联系，如汽车和轮胎、师傅和徒弟、班级和学生等等。在</a:t>
            </a:r>
            <a:r>
              <a:rPr lang="en-US" altLang="zh-CN" sz="2800" dirty="0" smtClean="0"/>
              <a:t>UML</a:t>
            </a:r>
            <a:r>
              <a:rPr lang="zh-CN" altLang="en-US" sz="2800" dirty="0" smtClean="0"/>
              <a:t>类图中，用实线连接有关联关系的对象所对应的类</a:t>
            </a:r>
            <a:endParaRPr lang="en-US" altLang="zh-CN" sz="2800" dirty="0" smtClean="0"/>
          </a:p>
          <a:p>
            <a:r>
              <a:rPr lang="zh-CN" altLang="en-US" sz="2800" dirty="0" smtClean="0"/>
              <a:t>如在一个登录界面类</a:t>
            </a:r>
            <a:r>
              <a:rPr lang="en-US" altLang="zh-CN" sz="2800" dirty="0" err="1" smtClean="0"/>
              <a:t>LoginForm</a:t>
            </a:r>
            <a:r>
              <a:rPr lang="zh-CN" altLang="en-US" sz="2800" dirty="0" smtClean="0"/>
              <a:t>中包含一个</a:t>
            </a:r>
            <a:r>
              <a:rPr lang="en-US" altLang="zh-CN" sz="2800" dirty="0" err="1" smtClean="0"/>
              <a:t>JButton</a:t>
            </a:r>
            <a:r>
              <a:rPr lang="zh-CN" altLang="en-US" sz="2800" dirty="0" smtClean="0"/>
              <a:t>类型的注册按钮</a:t>
            </a:r>
            <a:r>
              <a:rPr lang="en-US" altLang="zh-CN" sz="2800" dirty="0" err="1" smtClean="0"/>
              <a:t>loginButton</a:t>
            </a:r>
            <a:r>
              <a:rPr lang="zh-CN" altLang="en-US" sz="2800" dirty="0" smtClean="0"/>
              <a:t>，它们之间可以表示为关联关系，如图所示：</a:t>
            </a:r>
            <a:endParaRPr lang="zh-TW" altLang="en-US" sz="2800" dirty="0"/>
          </a:p>
        </p:txBody>
      </p:sp>
    </p:spTree>
    <p:extLst>
      <p:ext uri="{BB962C8B-B14F-4D97-AF65-F5344CB8AC3E}">
        <p14:creationId xmlns:p14="http://schemas.microsoft.com/office/powerpoint/2010/main" val="4047825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3232"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聚合关系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3232" y="1772816"/>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聚合</a:t>
            </a:r>
            <a:r>
              <a:rPr lang="en-US" altLang="zh-CN" sz="2800" dirty="0"/>
              <a:t>(aggregation)</a:t>
            </a:r>
            <a:r>
              <a:rPr lang="zh-CN" altLang="en-US" sz="2800" dirty="0" smtClean="0"/>
              <a:t>关系表示整体与部分的关系。在聚合关系中，成员对象是整体对象的一部分，但是成员对象可以脱离整体对象独立存在。在</a:t>
            </a:r>
            <a:r>
              <a:rPr lang="en-US" altLang="zh-CN" sz="2800" dirty="0" smtClean="0"/>
              <a:t>UML</a:t>
            </a:r>
            <a:r>
              <a:rPr lang="zh-CN" altLang="en-US" sz="2800" dirty="0" smtClean="0"/>
              <a:t>中，聚合关系用带空心菱形的直线表示。例如：汽车发动机</a:t>
            </a:r>
            <a:r>
              <a:rPr lang="en-US" altLang="zh-CN" sz="2800" dirty="0" smtClean="0"/>
              <a:t>(Engine)</a:t>
            </a:r>
            <a:r>
              <a:rPr lang="zh-CN" altLang="en-US" sz="2800" dirty="0" smtClean="0"/>
              <a:t>是汽车</a:t>
            </a:r>
            <a:r>
              <a:rPr lang="en-US" altLang="zh-CN" sz="2800" dirty="0" smtClean="0"/>
              <a:t>(Car)</a:t>
            </a:r>
            <a:r>
              <a:rPr lang="zh-CN" altLang="en-US" sz="2800" dirty="0" smtClean="0"/>
              <a:t>的组成部分，但是汽车发动机可以独立存在，因此，汽车和发动机是聚合关系，如图所示：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671332"/>
            <a:ext cx="6829425" cy="1047750"/>
          </a:xfrm>
          <a:prstGeom prst="rect">
            <a:avLst/>
          </a:prstGeom>
        </p:spPr>
      </p:pic>
    </p:spTree>
    <p:extLst>
      <p:ext uri="{BB962C8B-B14F-4D97-AF65-F5344CB8AC3E}">
        <p14:creationId xmlns:p14="http://schemas.microsoft.com/office/powerpoint/2010/main" val="2323775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5"/>
          <p:cNvSpPr txBox="1">
            <a:spLocks noChangeArrowheads="1"/>
          </p:cNvSpPr>
          <p:nvPr/>
        </p:nvSpPr>
        <p:spPr bwMode="auto">
          <a:xfrm>
            <a:off x="5037851" y="1577976"/>
            <a:ext cx="3744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600" dirty="0" smtClean="0">
                <a:solidFill>
                  <a:srgbClr val="C47546"/>
                </a:solidFill>
                <a:latin typeface="微软雅黑" pitchFamily="34" charset="-122"/>
                <a:ea typeface="微软雅黑" pitchFamily="34" charset="-122"/>
              </a:rPr>
              <a:t>UML</a:t>
            </a:r>
            <a:r>
              <a:rPr lang="zh-CN" altLang="en-US" sz="2600" dirty="0" smtClean="0">
                <a:solidFill>
                  <a:srgbClr val="C47546"/>
                </a:solidFill>
                <a:latin typeface="微软雅黑" pitchFamily="34" charset="-122"/>
                <a:ea typeface="微软雅黑" pitchFamily="34" charset="-122"/>
              </a:rPr>
              <a:t>的图</a:t>
            </a:r>
            <a:endParaRPr lang="zh-CN" altLang="en-US" sz="2600" dirty="0" smtClean="0">
              <a:solidFill>
                <a:srgbClr val="C47546"/>
              </a:solidFill>
              <a:latin typeface="微软雅黑" pitchFamily="34" charset="-122"/>
              <a:ea typeface="微软雅黑" pitchFamily="34" charset="-122"/>
            </a:endParaRPr>
          </a:p>
        </p:txBody>
      </p:sp>
      <p:sp>
        <p:nvSpPr>
          <p:cNvPr id="9219" name="圆角矩形 50"/>
          <p:cNvSpPr>
            <a:spLocks noChangeArrowheads="1"/>
          </p:cNvSpPr>
          <p:nvPr/>
        </p:nvSpPr>
        <p:spPr bwMode="auto">
          <a:xfrm>
            <a:off x="4398199" y="1557338"/>
            <a:ext cx="576162" cy="576262"/>
          </a:xfrm>
          <a:prstGeom prst="roundRect">
            <a:avLst>
              <a:gd name="adj" fmla="val 16667"/>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20" name="TextBox 14"/>
          <p:cNvSpPr txBox="1">
            <a:spLocks noChangeArrowheads="1"/>
          </p:cNvSpPr>
          <p:nvPr/>
        </p:nvSpPr>
        <p:spPr bwMode="auto">
          <a:xfrm>
            <a:off x="4491846" y="1598615"/>
            <a:ext cx="40474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smtClean="0">
                <a:solidFill>
                  <a:srgbClr val="FFFFFF"/>
                </a:solidFill>
                <a:latin typeface="微软雅黑" pitchFamily="34" charset="-122"/>
                <a:ea typeface="微软雅黑" pitchFamily="34" charset="-122"/>
              </a:rPr>
              <a:t>1</a:t>
            </a:r>
            <a:endParaRPr lang="zh-CN" altLang="en-US" sz="2800" b="1" smtClean="0">
              <a:solidFill>
                <a:srgbClr val="FFFFFF"/>
              </a:solidFill>
              <a:latin typeface="微软雅黑" pitchFamily="34" charset="-122"/>
              <a:ea typeface="微软雅黑" pitchFamily="34" charset="-122"/>
            </a:endParaRPr>
          </a:p>
        </p:txBody>
      </p:sp>
      <p:sp>
        <p:nvSpPr>
          <p:cNvPr id="9222" name="TextBox 57"/>
          <p:cNvSpPr txBox="1">
            <a:spLocks noChangeArrowheads="1"/>
          </p:cNvSpPr>
          <p:nvPr/>
        </p:nvSpPr>
        <p:spPr bwMode="auto">
          <a:xfrm>
            <a:off x="5067547" y="3326447"/>
            <a:ext cx="37442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600" dirty="0" smtClean="0">
                <a:solidFill>
                  <a:srgbClr val="C47546"/>
                </a:solidFill>
                <a:latin typeface="微软雅黑" pitchFamily="34" charset="-122"/>
                <a:ea typeface="微软雅黑" pitchFamily="34" charset="-122"/>
              </a:rPr>
              <a:t>UML</a:t>
            </a:r>
            <a:r>
              <a:rPr lang="zh-CN" altLang="en-US" sz="2600" dirty="0" smtClean="0">
                <a:solidFill>
                  <a:srgbClr val="C47546"/>
                </a:solidFill>
                <a:latin typeface="微软雅黑" pitchFamily="34" charset="-122"/>
                <a:ea typeface="微软雅黑" pitchFamily="34" charset="-122"/>
              </a:rPr>
              <a:t>图中的</a:t>
            </a:r>
            <a:r>
              <a:rPr lang="en-US" altLang="zh-CN" sz="2600" dirty="0">
                <a:solidFill>
                  <a:srgbClr val="C47546"/>
                </a:solidFill>
                <a:latin typeface="微软雅黑" pitchFamily="34" charset="-122"/>
                <a:ea typeface="微软雅黑" pitchFamily="34" charset="-122"/>
              </a:rPr>
              <a:t>6</a:t>
            </a:r>
            <a:r>
              <a:rPr lang="zh-CN" altLang="en-US" sz="2600" dirty="0" smtClean="0">
                <a:solidFill>
                  <a:srgbClr val="C47546"/>
                </a:solidFill>
                <a:latin typeface="微软雅黑" pitchFamily="34" charset="-122"/>
                <a:ea typeface="微软雅黑" pitchFamily="34" charset="-122"/>
              </a:rPr>
              <a:t>种</a:t>
            </a:r>
            <a:endParaRPr lang="zh-CN" altLang="en-US" sz="2600" dirty="0" smtClean="0">
              <a:solidFill>
                <a:srgbClr val="C47546"/>
              </a:solidFill>
              <a:latin typeface="微软雅黑" pitchFamily="34" charset="-122"/>
              <a:ea typeface="微软雅黑" pitchFamily="34" charset="-122"/>
            </a:endParaRPr>
          </a:p>
        </p:txBody>
      </p:sp>
      <p:sp>
        <p:nvSpPr>
          <p:cNvPr id="9226" name="TextBox 69"/>
          <p:cNvSpPr txBox="1">
            <a:spLocks noChangeArrowheads="1"/>
          </p:cNvSpPr>
          <p:nvPr/>
        </p:nvSpPr>
        <p:spPr bwMode="auto">
          <a:xfrm>
            <a:off x="4491846" y="2463800"/>
            <a:ext cx="40474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smtClean="0">
                <a:solidFill>
                  <a:srgbClr val="FFFFFF"/>
                </a:solidFill>
                <a:latin typeface="微软雅黑" pitchFamily="34" charset="-122"/>
                <a:ea typeface="微软雅黑" pitchFamily="34" charset="-122"/>
              </a:rPr>
              <a:t>2</a:t>
            </a:r>
            <a:endParaRPr lang="zh-CN" altLang="en-US" sz="2800" b="1" smtClean="0">
              <a:solidFill>
                <a:srgbClr val="FFFFFF"/>
              </a:solidFill>
              <a:latin typeface="微软雅黑" pitchFamily="34" charset="-122"/>
              <a:ea typeface="微软雅黑" pitchFamily="34" charset="-122"/>
            </a:endParaRPr>
          </a:p>
        </p:txBody>
      </p:sp>
      <p:sp>
        <p:nvSpPr>
          <p:cNvPr id="9227" name="圆角矩形 71"/>
          <p:cNvSpPr>
            <a:spLocks noChangeArrowheads="1"/>
          </p:cNvSpPr>
          <p:nvPr/>
        </p:nvSpPr>
        <p:spPr bwMode="auto">
          <a:xfrm>
            <a:off x="4398199" y="3284538"/>
            <a:ext cx="576162" cy="576262"/>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28" name="TextBox 72"/>
          <p:cNvSpPr txBox="1">
            <a:spLocks noChangeArrowheads="1"/>
          </p:cNvSpPr>
          <p:nvPr/>
        </p:nvSpPr>
        <p:spPr bwMode="auto">
          <a:xfrm>
            <a:off x="4491845" y="3327400"/>
            <a:ext cx="40632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dirty="0" smtClean="0">
                <a:solidFill>
                  <a:srgbClr val="FFFFFF"/>
                </a:solidFill>
                <a:latin typeface="微软雅黑" pitchFamily="34" charset="-122"/>
                <a:ea typeface="微软雅黑" pitchFamily="34" charset="-122"/>
              </a:rPr>
              <a:t>2</a:t>
            </a:r>
            <a:endParaRPr lang="zh-CN" altLang="en-US" sz="2800" b="1" dirty="0" smtClean="0">
              <a:solidFill>
                <a:srgbClr val="FFFFFF"/>
              </a:solidFill>
              <a:latin typeface="微软雅黑" pitchFamily="34" charset="-122"/>
              <a:ea typeface="微软雅黑" pitchFamily="34" charset="-122"/>
            </a:endParaRPr>
          </a:p>
        </p:txBody>
      </p:sp>
      <p:sp>
        <p:nvSpPr>
          <p:cNvPr id="9231" name="圆角矩形 77"/>
          <p:cNvSpPr>
            <a:spLocks noChangeArrowheads="1"/>
          </p:cNvSpPr>
          <p:nvPr/>
        </p:nvSpPr>
        <p:spPr bwMode="auto">
          <a:xfrm>
            <a:off x="4398199" y="5013328"/>
            <a:ext cx="576162" cy="576263"/>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32" name="TextBox 78"/>
          <p:cNvSpPr txBox="1">
            <a:spLocks noChangeArrowheads="1"/>
          </p:cNvSpPr>
          <p:nvPr/>
        </p:nvSpPr>
        <p:spPr bwMode="auto">
          <a:xfrm>
            <a:off x="4491845" y="5054603"/>
            <a:ext cx="40632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2800" b="1" dirty="0" smtClean="0">
                <a:solidFill>
                  <a:srgbClr val="FFFFFF"/>
                </a:solidFill>
                <a:latin typeface="微软雅黑" pitchFamily="34" charset="-122"/>
                <a:ea typeface="微软雅黑" pitchFamily="34" charset="-122"/>
              </a:rPr>
              <a:t>3</a:t>
            </a:r>
            <a:endParaRPr lang="zh-CN" altLang="en-US" sz="2800" b="1" dirty="0" smtClean="0">
              <a:solidFill>
                <a:srgbClr val="FFFFFF"/>
              </a:solidFill>
              <a:latin typeface="微软雅黑" pitchFamily="34" charset="-122"/>
              <a:ea typeface="微软雅黑" pitchFamily="34" charset="-122"/>
            </a:endParaRPr>
          </a:p>
        </p:txBody>
      </p:sp>
      <p:sp>
        <p:nvSpPr>
          <p:cNvPr id="9233" name="Freeform 6"/>
          <p:cNvSpPr>
            <a:spLocks/>
          </p:cNvSpPr>
          <p:nvPr/>
        </p:nvSpPr>
        <p:spPr bwMode="auto">
          <a:xfrm>
            <a:off x="7523443" y="5246691"/>
            <a:ext cx="1618969" cy="1620837"/>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4" name="Freeform 7"/>
          <p:cNvSpPr>
            <a:spLocks/>
          </p:cNvSpPr>
          <p:nvPr/>
        </p:nvSpPr>
        <p:spPr bwMode="auto">
          <a:xfrm>
            <a:off x="8082146" y="5805491"/>
            <a:ext cx="1060266" cy="1062037"/>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5" name="Freeform 6"/>
          <p:cNvSpPr>
            <a:spLocks/>
          </p:cNvSpPr>
          <p:nvPr/>
        </p:nvSpPr>
        <p:spPr bwMode="auto">
          <a:xfrm flipH="1" flipV="1">
            <a:off x="0" y="1"/>
            <a:ext cx="1980856" cy="1984375"/>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6" name="Freeform 7"/>
          <p:cNvSpPr>
            <a:spLocks/>
          </p:cNvSpPr>
          <p:nvPr/>
        </p:nvSpPr>
        <p:spPr bwMode="auto">
          <a:xfrm flipH="1" flipV="1">
            <a:off x="468232" y="500063"/>
            <a:ext cx="1317396" cy="1319212"/>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17424" name="AutoShape 17"/>
          <p:cNvSpPr>
            <a:spLocks noChangeAspect="1" noChangeArrowheads="1" noTextEdit="1"/>
          </p:cNvSpPr>
          <p:nvPr/>
        </p:nvSpPr>
        <p:spPr bwMode="auto">
          <a:xfrm>
            <a:off x="625366" y="2032001"/>
            <a:ext cx="3276031"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9238" name="Oval 19"/>
          <p:cNvSpPr>
            <a:spLocks noChangeArrowheads="1"/>
          </p:cNvSpPr>
          <p:nvPr/>
        </p:nvSpPr>
        <p:spPr bwMode="auto">
          <a:xfrm>
            <a:off x="888846" y="2295525"/>
            <a:ext cx="2790340" cy="2782888"/>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grpSp>
        <p:nvGrpSpPr>
          <p:cNvPr id="9239" name="组合 1"/>
          <p:cNvGrpSpPr>
            <a:grpSpLocks/>
          </p:cNvGrpSpPr>
          <p:nvPr/>
        </p:nvGrpSpPr>
        <p:grpSpPr bwMode="auto">
          <a:xfrm>
            <a:off x="625368" y="2032000"/>
            <a:ext cx="3317299" cy="3309938"/>
            <a:chOff x="0" y="0"/>
            <a:chExt cx="3317875" cy="3309938"/>
          </a:xfrm>
        </p:grpSpPr>
        <p:sp>
          <p:nvSpPr>
            <p:cNvPr id="17430" name="Freeform 21"/>
            <p:cNvSpPr>
              <a:spLocks/>
            </p:cNvSpPr>
            <p:nvPr/>
          </p:nvSpPr>
          <p:spPr bwMode="auto">
            <a:xfrm>
              <a:off x="239713" y="0"/>
              <a:ext cx="1376363" cy="885825"/>
            </a:xfrm>
            <a:custGeom>
              <a:avLst/>
              <a:gdLst>
                <a:gd name="T0" fmla="*/ 2147483647 w 2059"/>
                <a:gd name="T1" fmla="*/ 2147483647 h 1328"/>
                <a:gd name="T2" fmla="*/ 2147483647 w 2059"/>
                <a:gd name="T3" fmla="*/ 2147483647 h 1328"/>
                <a:gd name="T4" fmla="*/ 2147483647 w 2059"/>
                <a:gd name="T5" fmla="*/ 0 h 1328"/>
                <a:gd name="T6" fmla="*/ 0 w 2059"/>
                <a:gd name="T7" fmla="*/ 2147483647 h 1328"/>
                <a:gd name="T8" fmla="*/ 2147483647 w 2059"/>
                <a:gd name="T9" fmla="*/ 2147483647 h 1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9" h="1328">
                  <a:moveTo>
                    <a:pt x="227" y="1328"/>
                  </a:moveTo>
                  <a:cubicBezTo>
                    <a:pt x="606" y="706"/>
                    <a:pt x="1282" y="285"/>
                    <a:pt x="2059" y="262"/>
                  </a:cubicBezTo>
                  <a:lnTo>
                    <a:pt x="2059" y="0"/>
                  </a:lnTo>
                  <a:cubicBezTo>
                    <a:pt x="1186" y="23"/>
                    <a:pt x="424" y="497"/>
                    <a:pt x="0" y="1197"/>
                  </a:cubicBezTo>
                  <a:lnTo>
                    <a:pt x="227" y="1328"/>
                  </a:lnTo>
                  <a:close/>
                </a:path>
              </a:pathLst>
            </a:custGeom>
            <a:solidFill>
              <a:srgbClr val="00A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sp>
          <p:nvSpPr>
            <p:cNvPr id="17431" name="Freeform 22"/>
            <p:cNvSpPr>
              <a:spLocks/>
            </p:cNvSpPr>
            <p:nvPr/>
          </p:nvSpPr>
          <p:spPr bwMode="auto">
            <a:xfrm>
              <a:off x="0" y="0"/>
              <a:ext cx="3317875" cy="3309938"/>
            </a:xfrm>
            <a:custGeom>
              <a:avLst/>
              <a:gdLst>
                <a:gd name="T0" fmla="*/ 2147483647 w 4963"/>
                <a:gd name="T1" fmla="*/ 2147483647 h 4963"/>
                <a:gd name="T2" fmla="*/ 2147483647 w 4963"/>
                <a:gd name="T3" fmla="*/ 2147483647 h 4963"/>
                <a:gd name="T4" fmla="*/ 2147483647 w 4963"/>
                <a:gd name="T5" fmla="*/ 2147483647 h 4963"/>
                <a:gd name="T6" fmla="*/ 2147483647 w 4963"/>
                <a:gd name="T7" fmla="*/ 2147483647 h 4963"/>
                <a:gd name="T8" fmla="*/ 2147483647 w 4963"/>
                <a:gd name="T9" fmla="*/ 2147483647 h 4963"/>
                <a:gd name="T10" fmla="*/ 2147483647 w 4963"/>
                <a:gd name="T11" fmla="*/ 2147483647 h 4963"/>
                <a:gd name="T12" fmla="*/ 0 w 4963"/>
                <a:gd name="T13" fmla="*/ 2147483647 h 4963"/>
                <a:gd name="T14" fmla="*/ 2147483647 w 4963"/>
                <a:gd name="T15" fmla="*/ 2147483647 h 4963"/>
                <a:gd name="T16" fmla="*/ 2147483647 w 4963"/>
                <a:gd name="T17" fmla="*/ 2147483647 h 4963"/>
                <a:gd name="T18" fmla="*/ 2147483647 w 4963"/>
                <a:gd name="T19" fmla="*/ 0 h 4963"/>
                <a:gd name="T20" fmla="*/ 2147483647 w 4963"/>
                <a:gd name="T21" fmla="*/ 2147483647 h 49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63" h="4963">
                  <a:moveTo>
                    <a:pt x="2527" y="262"/>
                  </a:moveTo>
                  <a:cubicBezTo>
                    <a:pt x="3732" y="286"/>
                    <a:pt x="4702" y="1271"/>
                    <a:pt x="4702" y="2481"/>
                  </a:cubicBezTo>
                  <a:cubicBezTo>
                    <a:pt x="4702" y="3707"/>
                    <a:pt x="3708" y="4701"/>
                    <a:pt x="2482" y="4701"/>
                  </a:cubicBezTo>
                  <a:cubicBezTo>
                    <a:pt x="1256" y="4701"/>
                    <a:pt x="262" y="3707"/>
                    <a:pt x="262" y="2481"/>
                  </a:cubicBezTo>
                  <a:cubicBezTo>
                    <a:pt x="262" y="2098"/>
                    <a:pt x="359" y="1738"/>
                    <a:pt x="530" y="1424"/>
                  </a:cubicBezTo>
                  <a:lnTo>
                    <a:pt x="303" y="1293"/>
                  </a:lnTo>
                  <a:cubicBezTo>
                    <a:pt x="110" y="1646"/>
                    <a:pt x="0" y="2051"/>
                    <a:pt x="0" y="2481"/>
                  </a:cubicBezTo>
                  <a:cubicBezTo>
                    <a:pt x="0" y="3852"/>
                    <a:pt x="1111" y="4963"/>
                    <a:pt x="2482" y="4963"/>
                  </a:cubicBezTo>
                  <a:cubicBezTo>
                    <a:pt x="3852" y="4963"/>
                    <a:pt x="4963" y="3852"/>
                    <a:pt x="4963" y="2481"/>
                  </a:cubicBezTo>
                  <a:cubicBezTo>
                    <a:pt x="4963" y="1126"/>
                    <a:pt x="3877" y="24"/>
                    <a:pt x="2527" y="0"/>
                  </a:cubicBezTo>
                  <a:lnTo>
                    <a:pt x="2527" y="262"/>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mtClean="0">
                <a:solidFill>
                  <a:prstClr val="black"/>
                </a:solidFill>
                <a:latin typeface="Arial" pitchFamily="34" charset="0"/>
                <a:ea typeface="宋体" pitchFamily="2" charset="-122"/>
              </a:endParaRPr>
            </a:p>
          </p:txBody>
        </p:sp>
      </p:grpSp>
      <p:sp>
        <p:nvSpPr>
          <p:cNvPr id="9242" name="Oval 23"/>
          <p:cNvSpPr>
            <a:spLocks noChangeArrowheads="1"/>
          </p:cNvSpPr>
          <p:nvPr/>
        </p:nvSpPr>
        <p:spPr bwMode="auto">
          <a:xfrm>
            <a:off x="2917318" y="4389438"/>
            <a:ext cx="990428" cy="989012"/>
          </a:xfrm>
          <a:prstGeom prst="ellipse">
            <a:avLst/>
          </a:pr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endParaRPr lang="zh-CN" altLang="en-US" sz="1800" smtClean="0">
              <a:solidFill>
                <a:prstClr val="black"/>
              </a:solidFill>
              <a:latin typeface="Arial" pitchFamily="34" charset="0"/>
              <a:ea typeface="宋体" pitchFamily="2" charset="-122"/>
              <a:cs typeface="微软雅黑" pitchFamily="34" charset="-122"/>
            </a:endParaRPr>
          </a:p>
        </p:txBody>
      </p:sp>
      <p:sp>
        <p:nvSpPr>
          <p:cNvPr id="9243" name="TextBox 5"/>
          <p:cNvSpPr txBox="1">
            <a:spLocks noChangeArrowheads="1"/>
          </p:cNvSpPr>
          <p:nvPr/>
        </p:nvSpPr>
        <p:spPr bwMode="auto">
          <a:xfrm>
            <a:off x="2961762" y="4521200"/>
            <a:ext cx="903131"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zh-CN" altLang="en-US" sz="2800" dirty="0" smtClean="0">
                <a:solidFill>
                  <a:srgbClr val="FFFFFF"/>
                </a:solidFill>
                <a:latin typeface="微软雅黑" pitchFamily="34" charset="-122"/>
                <a:ea typeface="微软雅黑" pitchFamily="34" charset="-122"/>
              </a:rPr>
              <a:t>目录</a:t>
            </a:r>
          </a:p>
        </p:txBody>
      </p:sp>
      <p:sp>
        <p:nvSpPr>
          <p:cNvPr id="9244" name="TextBox 6"/>
          <p:cNvSpPr txBox="1">
            <a:spLocks noChangeArrowheads="1"/>
          </p:cNvSpPr>
          <p:nvPr/>
        </p:nvSpPr>
        <p:spPr bwMode="auto">
          <a:xfrm>
            <a:off x="2963350" y="4921253"/>
            <a:ext cx="9015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1400" smtClean="0">
                <a:solidFill>
                  <a:srgbClr val="FFFFFF"/>
                </a:solidFill>
                <a:latin typeface="Arial" pitchFamily="34" charset="0"/>
                <a:ea typeface="微软雅黑" pitchFamily="34" charset="-122"/>
              </a:rPr>
              <a:t>Contents</a:t>
            </a:r>
            <a:endParaRPr lang="zh-CN" altLang="en-US" sz="1400" smtClean="0">
              <a:solidFill>
                <a:srgbClr val="FFFFFF"/>
              </a:solidFill>
              <a:latin typeface="Arial" pitchFamily="34" charset="0"/>
              <a:ea typeface="微软雅黑" pitchFamily="34" charset="-122"/>
            </a:endParaRPr>
          </a:p>
        </p:txBody>
      </p:sp>
      <p:sp>
        <p:nvSpPr>
          <p:cNvPr id="24" name="TextBox 57"/>
          <p:cNvSpPr txBox="1">
            <a:spLocks noChangeArrowheads="1"/>
          </p:cNvSpPr>
          <p:nvPr/>
        </p:nvSpPr>
        <p:spPr bwMode="auto">
          <a:xfrm>
            <a:off x="4974361" y="5013328"/>
            <a:ext cx="374426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zh-CN" altLang="en-US" sz="2600" dirty="0" smtClean="0">
                <a:solidFill>
                  <a:srgbClr val="C47546"/>
                </a:solidFill>
                <a:latin typeface="微软雅黑" pitchFamily="34" charset="-122"/>
                <a:ea typeface="微软雅黑" pitchFamily="34" charset="-122"/>
              </a:rPr>
              <a:t>参考文献及小组分工和评价</a:t>
            </a:r>
            <a:endParaRPr lang="zh-CN" altLang="en-US" sz="2600" dirty="0" smtClean="0">
              <a:solidFill>
                <a:srgbClr val="C47546"/>
              </a:solidFill>
              <a:latin typeface="微软雅黑" pitchFamily="34" charset="-122"/>
              <a:ea typeface="微软雅黑" pitchFamily="34" charset="-122"/>
            </a:endParaRPr>
          </a:p>
        </p:txBody>
      </p:sp>
    </p:spTree>
    <p:extLst>
      <p:ext uri="{BB962C8B-B14F-4D97-AF65-F5344CB8AC3E}">
        <p14:creationId xmlns:p14="http://schemas.microsoft.com/office/powerpoint/2010/main" val="904278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9235"/>
                                        </p:tgtEl>
                                        <p:attrNameLst>
                                          <p:attrName>style.visibility</p:attrName>
                                        </p:attrNameLst>
                                      </p:cBhvr>
                                      <p:to>
                                        <p:strVal val="visible"/>
                                      </p:to>
                                    </p:set>
                                    <p:anim calcmode="lin" valueType="num">
                                      <p:cBhvr additive="base">
                                        <p:cTn id="7" dur="500" fill="hold"/>
                                        <p:tgtEl>
                                          <p:spTgt spid="9235"/>
                                        </p:tgtEl>
                                        <p:attrNameLst>
                                          <p:attrName>ppt_x</p:attrName>
                                        </p:attrNameLst>
                                      </p:cBhvr>
                                      <p:tavLst>
                                        <p:tav tm="0">
                                          <p:val>
                                            <p:strVal val="1+#ppt_w/2"/>
                                          </p:val>
                                        </p:tav>
                                        <p:tav tm="100000">
                                          <p:val>
                                            <p:strVal val="#ppt_x"/>
                                          </p:val>
                                        </p:tav>
                                      </p:tavLst>
                                    </p:anim>
                                    <p:anim calcmode="lin" valueType="num">
                                      <p:cBhvr additive="base">
                                        <p:cTn id="8" dur="500" fill="hold"/>
                                        <p:tgtEl>
                                          <p:spTgt spid="9235"/>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0-#ppt_w/2"/>
                                          </p:val>
                                        </p:tav>
                                        <p:tav tm="100000">
                                          <p:val>
                                            <p:strVal val="#ppt_x"/>
                                          </p:val>
                                        </p:tav>
                                      </p:tavLst>
                                    </p:anim>
                                    <p:anim calcmode="lin" valueType="num">
                                      <p:cBhvr additive="base">
                                        <p:cTn id="12" dur="500" fill="hold"/>
                                        <p:tgtEl>
                                          <p:spTgt spid="9233"/>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200"/>
                                  </p:stCondLst>
                                  <p:childTnLst>
                                    <p:set>
                                      <p:cBhvr>
                                        <p:cTn id="14" dur="1" fill="hold">
                                          <p:stCondLst>
                                            <p:cond delay="0"/>
                                          </p:stCondLst>
                                        </p:cTn>
                                        <p:tgtEl>
                                          <p:spTgt spid="9236"/>
                                        </p:tgtEl>
                                        <p:attrNameLst>
                                          <p:attrName>style.visibility</p:attrName>
                                        </p:attrNameLst>
                                      </p:cBhvr>
                                      <p:to>
                                        <p:strVal val="visible"/>
                                      </p:to>
                                    </p:set>
                                    <p:anim calcmode="lin" valueType="num">
                                      <p:cBhvr additive="base">
                                        <p:cTn id="15" dur="500" fill="hold"/>
                                        <p:tgtEl>
                                          <p:spTgt spid="9236"/>
                                        </p:tgtEl>
                                        <p:attrNameLst>
                                          <p:attrName>ppt_x</p:attrName>
                                        </p:attrNameLst>
                                      </p:cBhvr>
                                      <p:tavLst>
                                        <p:tav tm="0">
                                          <p:val>
                                            <p:strVal val="1+#ppt_w/2"/>
                                          </p:val>
                                        </p:tav>
                                        <p:tav tm="100000">
                                          <p:val>
                                            <p:strVal val="#ppt_x"/>
                                          </p:val>
                                        </p:tav>
                                      </p:tavLst>
                                    </p:anim>
                                    <p:anim calcmode="lin" valueType="num">
                                      <p:cBhvr additive="base">
                                        <p:cTn id="16" dur="500" fill="hold"/>
                                        <p:tgtEl>
                                          <p:spTgt spid="9236"/>
                                        </p:tgtEl>
                                        <p:attrNameLst>
                                          <p:attrName>ppt_y</p:attrName>
                                        </p:attrNameLst>
                                      </p:cBhvr>
                                      <p:tavLst>
                                        <p:tav tm="0">
                                          <p:val>
                                            <p:strVal val="1+#ppt_h/2"/>
                                          </p:val>
                                        </p:tav>
                                        <p:tav tm="100000">
                                          <p:val>
                                            <p:strVal val="#ppt_y"/>
                                          </p:val>
                                        </p:tav>
                                      </p:tavLst>
                                    </p:anim>
                                  </p:childTnLst>
                                </p:cTn>
                              </p:par>
                              <p:par>
                                <p:cTn id="17" presetID="2" presetClass="entr" presetSubtype="9" fill="hold" grpId="0" nodeType="withEffect">
                                  <p:stCondLst>
                                    <p:cond delay="200"/>
                                  </p:stCondLst>
                                  <p:childTnLst>
                                    <p:set>
                                      <p:cBhvr>
                                        <p:cTn id="18" dur="1" fill="hold">
                                          <p:stCondLst>
                                            <p:cond delay="0"/>
                                          </p:stCondLst>
                                        </p:cTn>
                                        <p:tgtEl>
                                          <p:spTgt spid="9234"/>
                                        </p:tgtEl>
                                        <p:attrNameLst>
                                          <p:attrName>style.visibility</p:attrName>
                                        </p:attrNameLst>
                                      </p:cBhvr>
                                      <p:to>
                                        <p:strVal val="visible"/>
                                      </p:to>
                                    </p:set>
                                    <p:anim calcmode="lin" valueType="num">
                                      <p:cBhvr additive="base">
                                        <p:cTn id="19" dur="500" fill="hold"/>
                                        <p:tgtEl>
                                          <p:spTgt spid="9234"/>
                                        </p:tgtEl>
                                        <p:attrNameLst>
                                          <p:attrName>ppt_x</p:attrName>
                                        </p:attrNameLst>
                                      </p:cBhvr>
                                      <p:tavLst>
                                        <p:tav tm="0">
                                          <p:val>
                                            <p:strVal val="0-#ppt_w/2"/>
                                          </p:val>
                                        </p:tav>
                                        <p:tav tm="100000">
                                          <p:val>
                                            <p:strVal val="#ppt_x"/>
                                          </p:val>
                                        </p:tav>
                                      </p:tavLst>
                                    </p:anim>
                                    <p:anim calcmode="lin" valueType="num">
                                      <p:cBhvr additive="base">
                                        <p:cTn id="20" dur="500" fill="hold"/>
                                        <p:tgtEl>
                                          <p:spTgt spid="9234"/>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700"/>
                            </p:stCondLst>
                            <p:childTnLst>
                              <p:par>
                                <p:cTn id="22" presetID="1" presetClass="entr" presetSubtype="0" fill="hold" nodeType="afterEffect">
                                  <p:stCondLst>
                                    <p:cond delay="0"/>
                                  </p:stCondLst>
                                  <p:childTnLst>
                                    <p:set>
                                      <p:cBhvr>
                                        <p:cTn id="23" dur="1" fill="hold">
                                          <p:stCondLst>
                                            <p:cond delay="0"/>
                                          </p:stCondLst>
                                        </p:cTn>
                                        <p:tgtEl>
                                          <p:spTgt spid="9239"/>
                                        </p:tgtEl>
                                        <p:attrNameLst>
                                          <p:attrName>style.visibility</p:attrName>
                                        </p:attrNameLst>
                                      </p:cBhvr>
                                      <p:to>
                                        <p:strVal val="visible"/>
                                      </p:to>
                                    </p:set>
                                  </p:childTnLst>
                                </p:cTn>
                              </p:par>
                            </p:childTnLst>
                          </p:cTn>
                        </p:par>
                        <p:par>
                          <p:cTn id="24" fill="hold" nodeType="afterGroup">
                            <p:stCondLst>
                              <p:cond delay="701"/>
                            </p:stCondLst>
                            <p:childTnLst>
                              <p:par>
                                <p:cTn id="25" presetID="8" presetClass="emph" presetSubtype="0" fill="hold" nodeType="afterEffect">
                                  <p:stCondLst>
                                    <p:cond delay="0"/>
                                  </p:stCondLst>
                                  <p:childTnLst>
                                    <p:animRot by="21600000">
                                      <p:cBhvr>
                                        <p:cTn id="26" dur="1000" fill="hold"/>
                                        <p:tgtEl>
                                          <p:spTgt spid="9239"/>
                                        </p:tgtEl>
                                        <p:attrNameLst>
                                          <p:attrName>r</p:attrName>
                                        </p:attrNameLst>
                                      </p:cBhvr>
                                    </p:animRot>
                                  </p:childTnLst>
                                </p:cTn>
                              </p:par>
                              <p:par>
                                <p:cTn id="27" presetID="2" presetClass="entr" presetSubtype="2" fill="hold" nodeType="withEffect">
                                  <p:stCondLst>
                                    <p:cond delay="0"/>
                                  </p:stCondLst>
                                  <p:childTnLst>
                                    <p:set>
                                      <p:cBhvr>
                                        <p:cTn id="28" dur="1" fill="hold">
                                          <p:stCondLst>
                                            <p:cond delay="0"/>
                                          </p:stCondLst>
                                        </p:cTn>
                                        <p:tgtEl>
                                          <p:spTgt spid="9239"/>
                                        </p:tgtEl>
                                        <p:attrNameLst>
                                          <p:attrName>style.visibility</p:attrName>
                                        </p:attrNameLst>
                                      </p:cBhvr>
                                      <p:to>
                                        <p:strVal val="visible"/>
                                      </p:to>
                                    </p:set>
                                    <p:anim calcmode="lin" valueType="num">
                                      <p:cBhvr additive="base">
                                        <p:cTn id="29" dur="1000" fill="hold"/>
                                        <p:tgtEl>
                                          <p:spTgt spid="9239"/>
                                        </p:tgtEl>
                                        <p:attrNameLst>
                                          <p:attrName>ppt_x</p:attrName>
                                        </p:attrNameLst>
                                      </p:cBhvr>
                                      <p:tavLst>
                                        <p:tav tm="0">
                                          <p:val>
                                            <p:strVal val="1+#ppt_w/2"/>
                                          </p:val>
                                        </p:tav>
                                        <p:tav tm="100000">
                                          <p:val>
                                            <p:strVal val="#ppt_x"/>
                                          </p:val>
                                        </p:tav>
                                      </p:tavLst>
                                    </p:anim>
                                    <p:anim calcmode="lin" valueType="num">
                                      <p:cBhvr additive="base">
                                        <p:cTn id="30" dur="1000" fill="hold"/>
                                        <p:tgtEl>
                                          <p:spTgt spid="9239"/>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701"/>
                            </p:stCondLst>
                            <p:childTnLst>
                              <p:par>
                                <p:cTn id="32" presetID="10" presetClass="entr" presetSubtype="0" fill="hold" grpId="0" nodeType="after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1000" fill="hold"/>
                                        <p:tgtEl>
                                          <p:spTgt spid="9238"/>
                                        </p:tgtEl>
                                        <p:attrNameLst>
                                          <p:attrName>ppt_w</p:attrName>
                                        </p:attrNameLst>
                                      </p:cBhvr>
                                      <p:tavLst>
                                        <p:tav tm="0">
                                          <p:val>
                                            <p:fltVal val="0"/>
                                          </p:val>
                                        </p:tav>
                                        <p:tav tm="100000">
                                          <p:val>
                                            <p:strVal val="#ppt_w"/>
                                          </p:val>
                                        </p:tav>
                                      </p:tavLst>
                                    </p:anim>
                                    <p:anim calcmode="lin" valueType="num">
                                      <p:cBhvr>
                                        <p:cTn id="35" dur="1000" fill="hold"/>
                                        <p:tgtEl>
                                          <p:spTgt spid="9238"/>
                                        </p:tgtEl>
                                        <p:attrNameLst>
                                          <p:attrName>ppt_h</p:attrName>
                                        </p:attrNameLst>
                                      </p:cBhvr>
                                      <p:tavLst>
                                        <p:tav tm="0">
                                          <p:val>
                                            <p:fltVal val="0"/>
                                          </p:val>
                                        </p:tav>
                                        <p:tav tm="100000">
                                          <p:val>
                                            <p:strVal val="#ppt_h"/>
                                          </p:val>
                                        </p:tav>
                                      </p:tavLst>
                                    </p:anim>
                                    <p:animEffect transition="in" filter="fade">
                                      <p:cBhvr>
                                        <p:cTn id="36" dur="1000"/>
                                        <p:tgtEl>
                                          <p:spTgt spid="9238"/>
                                        </p:tgtEl>
                                      </p:cBhvr>
                                    </p:animEffect>
                                  </p:childTnLst>
                                </p:cTn>
                              </p:par>
                            </p:childTnLst>
                          </p:cTn>
                        </p:par>
                        <p:par>
                          <p:cTn id="37" fill="hold" nodeType="afterGroup">
                            <p:stCondLst>
                              <p:cond delay="2701"/>
                            </p:stCondLst>
                            <p:childTnLst>
                              <p:par>
                                <p:cTn id="38" presetID="52" presetClass="entr" presetSubtype="0" fill="hold" grpId="0" nodeType="afterEffect">
                                  <p:stCondLst>
                                    <p:cond delay="0"/>
                                  </p:stCondLst>
                                  <p:childTnLst>
                                    <p:set>
                                      <p:cBhvr>
                                        <p:cTn id="39" dur="1" fill="hold">
                                          <p:stCondLst>
                                            <p:cond delay="0"/>
                                          </p:stCondLst>
                                        </p:cTn>
                                        <p:tgtEl>
                                          <p:spTgt spid="9242"/>
                                        </p:tgtEl>
                                        <p:attrNameLst>
                                          <p:attrName>style.visibility</p:attrName>
                                        </p:attrNameLst>
                                      </p:cBhvr>
                                      <p:to>
                                        <p:strVal val="visible"/>
                                      </p:to>
                                    </p:set>
                                    <p:animScale>
                                      <p:cBhvr>
                                        <p:cTn id="40" dur="1000" decel="50000" fill="hold">
                                          <p:stCondLst>
                                            <p:cond delay="0"/>
                                          </p:stCondLst>
                                        </p:cTn>
                                        <p:tgtEl>
                                          <p:spTgt spid="92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9242"/>
                                        </p:tgtEl>
                                        <p:attrNameLst>
                                          <p:attrName>ppt_x,ppt_y</p:attrName>
                                        </p:attrNameLst>
                                      </p:cBhvr>
                                      <p:rCtr x="0" y="0"/>
                                    </p:animMotion>
                                    <p:animEffect transition="in" filter="fade">
                                      <p:cBhvr>
                                        <p:cTn id="42" dur="1000"/>
                                        <p:tgtEl>
                                          <p:spTgt spid="9242"/>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9243"/>
                                        </p:tgtEl>
                                        <p:attrNameLst>
                                          <p:attrName>style.visibility</p:attrName>
                                        </p:attrNameLst>
                                      </p:cBhvr>
                                      <p:to>
                                        <p:strVal val="visible"/>
                                      </p:to>
                                    </p:set>
                                    <p:animScale>
                                      <p:cBhvr>
                                        <p:cTn id="45" dur="1000" decel="50000" fill="hold">
                                          <p:stCondLst>
                                            <p:cond delay="0"/>
                                          </p:stCondLst>
                                        </p:cTn>
                                        <p:tgtEl>
                                          <p:spTgt spid="92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9243"/>
                                        </p:tgtEl>
                                        <p:attrNameLst>
                                          <p:attrName>ppt_x,ppt_y</p:attrName>
                                        </p:attrNameLst>
                                      </p:cBhvr>
                                      <p:rCtr x="0" y="0"/>
                                    </p:animMotion>
                                    <p:animEffect transition="in" filter="fade">
                                      <p:cBhvr>
                                        <p:cTn id="47" dur="1000"/>
                                        <p:tgtEl>
                                          <p:spTgt spid="9243"/>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9244"/>
                                        </p:tgtEl>
                                        <p:attrNameLst>
                                          <p:attrName>style.visibility</p:attrName>
                                        </p:attrNameLst>
                                      </p:cBhvr>
                                      <p:to>
                                        <p:strVal val="visible"/>
                                      </p:to>
                                    </p:set>
                                    <p:animScale>
                                      <p:cBhvr>
                                        <p:cTn id="50" dur="1000" decel="50000" fill="hold">
                                          <p:stCondLst>
                                            <p:cond delay="0"/>
                                          </p:stCondLst>
                                        </p:cTn>
                                        <p:tgtEl>
                                          <p:spTgt spid="92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9244"/>
                                        </p:tgtEl>
                                        <p:attrNameLst>
                                          <p:attrName>ppt_x,ppt_y</p:attrName>
                                        </p:attrNameLst>
                                      </p:cBhvr>
                                      <p:rCtr x="0" y="0"/>
                                    </p:animMotion>
                                    <p:animEffect transition="in" filter="fade">
                                      <p:cBhvr>
                                        <p:cTn id="52" dur="1000"/>
                                        <p:tgtEl>
                                          <p:spTgt spid="9244"/>
                                        </p:tgtEl>
                                      </p:cBhvr>
                                    </p:animEffect>
                                  </p:childTnLst>
                                </p:cTn>
                              </p:par>
                            </p:childTnLst>
                          </p:cTn>
                        </p:par>
                        <p:par>
                          <p:cTn id="53" fill="hold" nodeType="afterGroup">
                            <p:stCondLst>
                              <p:cond delay="3701"/>
                            </p:stCondLst>
                            <p:childTnLst>
                              <p:par>
                                <p:cTn id="54" presetID="1" presetClass="entr" presetSubtype="0" fill="hold" grpId="0" nodeType="afterEffect">
                                  <p:stCondLst>
                                    <p:cond delay="0"/>
                                  </p:stCondLst>
                                  <p:childTnLst>
                                    <p:set>
                                      <p:cBhvr>
                                        <p:cTn id="55" dur="1" fill="hold">
                                          <p:stCondLst>
                                            <p:cond delay="0"/>
                                          </p:stCondLst>
                                        </p:cTn>
                                        <p:tgtEl>
                                          <p:spTgt spid="9219"/>
                                        </p:tgtEl>
                                        <p:attrNameLst>
                                          <p:attrName>style.visibility</p:attrName>
                                        </p:attrNameLst>
                                      </p:cBhvr>
                                      <p:to>
                                        <p:strVal val="visible"/>
                                      </p:to>
                                    </p:set>
                                  </p:childTnLst>
                                </p:cTn>
                              </p:par>
                              <p:par>
                                <p:cTn id="56" presetID="56" presetClass="path" presetSubtype="0" accel="50000" decel="50000" fill="hold" grpId="1" nodeType="withEffect">
                                  <p:stCondLst>
                                    <p:cond delay="0"/>
                                  </p:stCondLst>
                                  <p:childTnLst>
                                    <p:animMotion origin="layout" path="M -0.25 0.27267 L -1.11022E-16 -2.65495E-6 " pathEditMode="relative" rAng="0" ptsTypes="AA">
                                      <p:cBhvr>
                                        <p:cTn id="57" dur="500" fill="hold"/>
                                        <p:tgtEl>
                                          <p:spTgt spid="9219"/>
                                        </p:tgtEl>
                                        <p:attrNameLst>
                                          <p:attrName>ppt_x,ppt_y</p:attrName>
                                        </p:attrNameLst>
                                      </p:cBhvr>
                                      <p:rCtr x="12500" y="-13300"/>
                                    </p:animMotion>
                                  </p:childTnLst>
                                </p:cTn>
                              </p:par>
                              <p:par>
                                <p:cTn id="58" presetID="1" presetClass="entr" presetSubtype="0" fill="hold" grpId="0" nodeType="withEffect">
                                  <p:stCondLst>
                                    <p:cond delay="400"/>
                                  </p:stCondLst>
                                  <p:childTnLst>
                                    <p:set>
                                      <p:cBhvr>
                                        <p:cTn id="59" dur="1" fill="hold">
                                          <p:stCondLst>
                                            <p:cond delay="0"/>
                                          </p:stCondLst>
                                        </p:cTn>
                                        <p:tgtEl>
                                          <p:spTgt spid="9227"/>
                                        </p:tgtEl>
                                        <p:attrNameLst>
                                          <p:attrName>style.visibility</p:attrName>
                                        </p:attrNameLst>
                                      </p:cBhvr>
                                      <p:to>
                                        <p:strVal val="visible"/>
                                      </p:to>
                                    </p:set>
                                  </p:childTnLst>
                                </p:cTn>
                              </p:par>
                              <p:par>
                                <p:cTn id="60" presetID="56" presetClass="path" presetSubtype="0" accel="50000" decel="50000" fill="hold" grpId="1" nodeType="withEffect">
                                  <p:stCondLst>
                                    <p:cond delay="400"/>
                                  </p:stCondLst>
                                  <p:childTnLst>
                                    <p:animMotion origin="layout" path="M -0.25 0.02105 L -1.11022E-16 -1.52636E-6 " pathEditMode="relative" rAng="0" ptsTypes="AA">
                                      <p:cBhvr>
                                        <p:cTn id="61" dur="500" fill="hold"/>
                                        <p:tgtEl>
                                          <p:spTgt spid="9227"/>
                                        </p:tgtEl>
                                        <p:attrNameLst>
                                          <p:attrName>ppt_x,ppt_y</p:attrName>
                                        </p:attrNameLst>
                                      </p:cBhvr>
                                      <p:rCtr x="12500" y="-800"/>
                                    </p:animMotion>
                                  </p:childTnLst>
                                </p:cTn>
                              </p:par>
                              <p:par>
                                <p:cTn id="62" presetID="1" presetClass="entr" presetSubtype="0" fill="hold" grpId="0" nodeType="withEffect">
                                  <p:stCondLst>
                                    <p:cond delay="800"/>
                                  </p:stCondLst>
                                  <p:childTnLst>
                                    <p:set>
                                      <p:cBhvr>
                                        <p:cTn id="63" dur="1" fill="hold">
                                          <p:stCondLst>
                                            <p:cond delay="0"/>
                                          </p:stCondLst>
                                        </p:cTn>
                                        <p:tgtEl>
                                          <p:spTgt spid="9231"/>
                                        </p:tgtEl>
                                        <p:attrNameLst>
                                          <p:attrName>style.visibility</p:attrName>
                                        </p:attrNameLst>
                                      </p:cBhvr>
                                      <p:to>
                                        <p:strVal val="visible"/>
                                      </p:to>
                                    </p:set>
                                  </p:childTnLst>
                                </p:cTn>
                              </p:par>
                              <p:par>
                                <p:cTn id="64" presetID="56" presetClass="path" presetSubtype="0" accel="50000" decel="50000" fill="hold" grpId="1" nodeType="withEffect">
                                  <p:stCondLst>
                                    <p:cond delay="800"/>
                                  </p:stCondLst>
                                  <p:childTnLst>
                                    <p:animMotion origin="layout" path="M -0.25 -0.2308 L -1.11022E-16 -1.66512E-6 " pathEditMode="relative" rAng="0" ptsTypes="AA">
                                      <p:cBhvr>
                                        <p:cTn id="65" dur="500" fill="hold"/>
                                        <p:tgtEl>
                                          <p:spTgt spid="9231"/>
                                        </p:tgtEl>
                                        <p:attrNameLst>
                                          <p:attrName>ppt_x,ppt_y</p:attrName>
                                        </p:attrNameLst>
                                      </p:cBhvr>
                                      <p:rCtr x="12500" y="11500"/>
                                    </p:animMotion>
                                  </p:childTnLst>
                                </p:cTn>
                              </p:par>
                            </p:childTnLst>
                          </p:cTn>
                        </p:par>
                        <p:par>
                          <p:cTn id="66" fill="hold" nodeType="afterGroup">
                            <p:stCondLst>
                              <p:cond delay="5001"/>
                            </p:stCondLst>
                            <p:childTnLst>
                              <p:par>
                                <p:cTn id="67" presetID="31" presetClass="entr" presetSubtype="0" fill="hold" grpId="0" nodeType="afterEffect">
                                  <p:stCondLst>
                                    <p:cond delay="0"/>
                                  </p:stCondLst>
                                  <p:childTnLst>
                                    <p:set>
                                      <p:cBhvr>
                                        <p:cTn id="68" dur="1" fill="hold">
                                          <p:stCondLst>
                                            <p:cond delay="0"/>
                                          </p:stCondLst>
                                        </p:cTn>
                                        <p:tgtEl>
                                          <p:spTgt spid="9220"/>
                                        </p:tgtEl>
                                        <p:attrNameLst>
                                          <p:attrName>style.visibility</p:attrName>
                                        </p:attrNameLst>
                                      </p:cBhvr>
                                      <p:to>
                                        <p:strVal val="visible"/>
                                      </p:to>
                                    </p:set>
                                    <p:anim calcmode="lin" valueType="num">
                                      <p:cBhvr>
                                        <p:cTn id="69" dur="400" fill="hold"/>
                                        <p:tgtEl>
                                          <p:spTgt spid="9220"/>
                                        </p:tgtEl>
                                        <p:attrNameLst>
                                          <p:attrName>ppt_w</p:attrName>
                                        </p:attrNameLst>
                                      </p:cBhvr>
                                      <p:tavLst>
                                        <p:tav tm="0">
                                          <p:val>
                                            <p:fltVal val="0"/>
                                          </p:val>
                                        </p:tav>
                                        <p:tav tm="100000">
                                          <p:val>
                                            <p:strVal val="#ppt_w"/>
                                          </p:val>
                                        </p:tav>
                                      </p:tavLst>
                                    </p:anim>
                                    <p:anim calcmode="lin" valueType="num">
                                      <p:cBhvr>
                                        <p:cTn id="70" dur="400" fill="hold"/>
                                        <p:tgtEl>
                                          <p:spTgt spid="9220"/>
                                        </p:tgtEl>
                                        <p:attrNameLst>
                                          <p:attrName>ppt_h</p:attrName>
                                        </p:attrNameLst>
                                      </p:cBhvr>
                                      <p:tavLst>
                                        <p:tav tm="0">
                                          <p:val>
                                            <p:fltVal val="0"/>
                                          </p:val>
                                        </p:tav>
                                        <p:tav tm="100000">
                                          <p:val>
                                            <p:strVal val="#ppt_h"/>
                                          </p:val>
                                        </p:tav>
                                      </p:tavLst>
                                    </p:anim>
                                    <p:anim calcmode="lin" valueType="num">
                                      <p:cBhvr>
                                        <p:cTn id="71" dur="400" fill="hold"/>
                                        <p:tgtEl>
                                          <p:spTgt spid="9220"/>
                                        </p:tgtEl>
                                        <p:attrNameLst>
                                          <p:attrName>style.rotation</p:attrName>
                                        </p:attrNameLst>
                                      </p:cBhvr>
                                      <p:tavLst>
                                        <p:tav tm="0">
                                          <p:val>
                                            <p:fltVal val="90"/>
                                          </p:val>
                                        </p:tav>
                                        <p:tav tm="100000">
                                          <p:val>
                                            <p:fltVal val="0"/>
                                          </p:val>
                                        </p:tav>
                                      </p:tavLst>
                                    </p:anim>
                                    <p:animEffect transition="in" filter="fade">
                                      <p:cBhvr>
                                        <p:cTn id="72" dur="400"/>
                                        <p:tgtEl>
                                          <p:spTgt spid="9220"/>
                                        </p:tgtEl>
                                      </p:cBhvr>
                                    </p:animEffect>
                                  </p:childTnLst>
                                </p:cTn>
                              </p:par>
                            </p:childTnLst>
                          </p:cTn>
                        </p:par>
                        <p:par>
                          <p:cTn id="73" fill="hold" nodeType="afterGroup">
                            <p:stCondLst>
                              <p:cond delay="5401"/>
                            </p:stCondLst>
                            <p:childTnLst>
                              <p:par>
                                <p:cTn id="74" presetID="22" presetClass="entr" presetSubtype="8" fill="hold" grpId="0" nodeType="afterEffect">
                                  <p:stCondLst>
                                    <p:cond delay="0"/>
                                  </p:stCondLst>
                                  <p:childTnLst>
                                    <p:set>
                                      <p:cBhvr>
                                        <p:cTn id="75" dur="1" fill="hold">
                                          <p:stCondLst>
                                            <p:cond delay="0"/>
                                          </p:stCondLst>
                                        </p:cTn>
                                        <p:tgtEl>
                                          <p:spTgt spid="9218"/>
                                        </p:tgtEl>
                                        <p:attrNameLst>
                                          <p:attrName>style.visibility</p:attrName>
                                        </p:attrNameLst>
                                      </p:cBhvr>
                                      <p:to>
                                        <p:strVal val="visible"/>
                                      </p:to>
                                    </p:set>
                                    <p:animEffect transition="in" filter="wipe(left)">
                                      <p:cBhvr>
                                        <p:cTn id="76" dur="500"/>
                                        <p:tgtEl>
                                          <p:spTgt spid="9218"/>
                                        </p:tgtEl>
                                      </p:cBhvr>
                                    </p:animEffect>
                                  </p:childTnLst>
                                </p:cTn>
                              </p:par>
                            </p:childTnLst>
                          </p:cTn>
                        </p:par>
                        <p:par>
                          <p:cTn id="77" fill="hold" nodeType="afterGroup">
                            <p:stCondLst>
                              <p:cond delay="5901"/>
                            </p:stCondLst>
                            <p:childTnLst>
                              <p:par>
                                <p:cTn id="78" presetID="31" presetClass="entr" presetSubtype="0" fill="hold" grpId="0" nodeType="afterEffect">
                                  <p:stCondLst>
                                    <p:cond delay="0"/>
                                  </p:stCondLst>
                                  <p:childTnLst>
                                    <p:set>
                                      <p:cBhvr>
                                        <p:cTn id="79" dur="1" fill="hold">
                                          <p:stCondLst>
                                            <p:cond delay="0"/>
                                          </p:stCondLst>
                                        </p:cTn>
                                        <p:tgtEl>
                                          <p:spTgt spid="9226"/>
                                        </p:tgtEl>
                                        <p:attrNameLst>
                                          <p:attrName>style.visibility</p:attrName>
                                        </p:attrNameLst>
                                      </p:cBhvr>
                                      <p:to>
                                        <p:strVal val="visible"/>
                                      </p:to>
                                    </p:set>
                                    <p:anim calcmode="lin" valueType="num">
                                      <p:cBhvr>
                                        <p:cTn id="80" dur="400" fill="hold"/>
                                        <p:tgtEl>
                                          <p:spTgt spid="9226"/>
                                        </p:tgtEl>
                                        <p:attrNameLst>
                                          <p:attrName>ppt_w</p:attrName>
                                        </p:attrNameLst>
                                      </p:cBhvr>
                                      <p:tavLst>
                                        <p:tav tm="0">
                                          <p:val>
                                            <p:fltVal val="0"/>
                                          </p:val>
                                        </p:tav>
                                        <p:tav tm="100000">
                                          <p:val>
                                            <p:strVal val="#ppt_w"/>
                                          </p:val>
                                        </p:tav>
                                      </p:tavLst>
                                    </p:anim>
                                    <p:anim calcmode="lin" valueType="num">
                                      <p:cBhvr>
                                        <p:cTn id="81" dur="400" fill="hold"/>
                                        <p:tgtEl>
                                          <p:spTgt spid="9226"/>
                                        </p:tgtEl>
                                        <p:attrNameLst>
                                          <p:attrName>ppt_h</p:attrName>
                                        </p:attrNameLst>
                                      </p:cBhvr>
                                      <p:tavLst>
                                        <p:tav tm="0">
                                          <p:val>
                                            <p:fltVal val="0"/>
                                          </p:val>
                                        </p:tav>
                                        <p:tav tm="100000">
                                          <p:val>
                                            <p:strVal val="#ppt_h"/>
                                          </p:val>
                                        </p:tav>
                                      </p:tavLst>
                                    </p:anim>
                                    <p:anim calcmode="lin" valueType="num">
                                      <p:cBhvr>
                                        <p:cTn id="82" dur="400" fill="hold"/>
                                        <p:tgtEl>
                                          <p:spTgt spid="9226"/>
                                        </p:tgtEl>
                                        <p:attrNameLst>
                                          <p:attrName>style.rotation</p:attrName>
                                        </p:attrNameLst>
                                      </p:cBhvr>
                                      <p:tavLst>
                                        <p:tav tm="0">
                                          <p:val>
                                            <p:fltVal val="90"/>
                                          </p:val>
                                        </p:tav>
                                        <p:tav tm="100000">
                                          <p:val>
                                            <p:fltVal val="0"/>
                                          </p:val>
                                        </p:tav>
                                      </p:tavLst>
                                    </p:anim>
                                    <p:animEffect transition="in" filter="fade">
                                      <p:cBhvr>
                                        <p:cTn id="83" dur="400"/>
                                        <p:tgtEl>
                                          <p:spTgt spid="9226"/>
                                        </p:tgtEl>
                                      </p:cBhvr>
                                    </p:animEffect>
                                  </p:childTnLst>
                                </p:cTn>
                              </p:par>
                            </p:childTnLst>
                          </p:cTn>
                        </p:par>
                        <p:par>
                          <p:cTn id="84" fill="hold" nodeType="afterGroup">
                            <p:stCondLst>
                              <p:cond delay="6301"/>
                            </p:stCondLst>
                            <p:childTnLst>
                              <p:par>
                                <p:cTn id="85" presetID="31" presetClass="entr" presetSubtype="0" fill="hold" grpId="0" nodeType="afterEffect">
                                  <p:stCondLst>
                                    <p:cond delay="0"/>
                                  </p:stCondLst>
                                  <p:childTnLst>
                                    <p:set>
                                      <p:cBhvr>
                                        <p:cTn id="86" dur="1" fill="hold">
                                          <p:stCondLst>
                                            <p:cond delay="0"/>
                                          </p:stCondLst>
                                        </p:cTn>
                                        <p:tgtEl>
                                          <p:spTgt spid="9228"/>
                                        </p:tgtEl>
                                        <p:attrNameLst>
                                          <p:attrName>style.visibility</p:attrName>
                                        </p:attrNameLst>
                                      </p:cBhvr>
                                      <p:to>
                                        <p:strVal val="visible"/>
                                      </p:to>
                                    </p:set>
                                    <p:anim calcmode="lin" valueType="num">
                                      <p:cBhvr>
                                        <p:cTn id="87" dur="400" fill="hold"/>
                                        <p:tgtEl>
                                          <p:spTgt spid="9228"/>
                                        </p:tgtEl>
                                        <p:attrNameLst>
                                          <p:attrName>ppt_w</p:attrName>
                                        </p:attrNameLst>
                                      </p:cBhvr>
                                      <p:tavLst>
                                        <p:tav tm="0">
                                          <p:val>
                                            <p:fltVal val="0"/>
                                          </p:val>
                                        </p:tav>
                                        <p:tav tm="100000">
                                          <p:val>
                                            <p:strVal val="#ppt_w"/>
                                          </p:val>
                                        </p:tav>
                                      </p:tavLst>
                                    </p:anim>
                                    <p:anim calcmode="lin" valueType="num">
                                      <p:cBhvr>
                                        <p:cTn id="88" dur="400" fill="hold"/>
                                        <p:tgtEl>
                                          <p:spTgt spid="9228"/>
                                        </p:tgtEl>
                                        <p:attrNameLst>
                                          <p:attrName>ppt_h</p:attrName>
                                        </p:attrNameLst>
                                      </p:cBhvr>
                                      <p:tavLst>
                                        <p:tav tm="0">
                                          <p:val>
                                            <p:fltVal val="0"/>
                                          </p:val>
                                        </p:tav>
                                        <p:tav tm="100000">
                                          <p:val>
                                            <p:strVal val="#ppt_h"/>
                                          </p:val>
                                        </p:tav>
                                      </p:tavLst>
                                    </p:anim>
                                    <p:anim calcmode="lin" valueType="num">
                                      <p:cBhvr>
                                        <p:cTn id="89" dur="400" fill="hold"/>
                                        <p:tgtEl>
                                          <p:spTgt spid="9228"/>
                                        </p:tgtEl>
                                        <p:attrNameLst>
                                          <p:attrName>style.rotation</p:attrName>
                                        </p:attrNameLst>
                                      </p:cBhvr>
                                      <p:tavLst>
                                        <p:tav tm="0">
                                          <p:val>
                                            <p:fltVal val="90"/>
                                          </p:val>
                                        </p:tav>
                                        <p:tav tm="100000">
                                          <p:val>
                                            <p:fltVal val="0"/>
                                          </p:val>
                                        </p:tav>
                                      </p:tavLst>
                                    </p:anim>
                                    <p:animEffect transition="in" filter="fade">
                                      <p:cBhvr>
                                        <p:cTn id="90" dur="400"/>
                                        <p:tgtEl>
                                          <p:spTgt spid="9228"/>
                                        </p:tgtEl>
                                      </p:cBhvr>
                                    </p:animEffect>
                                  </p:childTnLst>
                                </p:cTn>
                              </p:par>
                            </p:childTnLst>
                          </p:cTn>
                        </p:par>
                        <p:par>
                          <p:cTn id="91" fill="hold" nodeType="afterGroup">
                            <p:stCondLst>
                              <p:cond delay="6701"/>
                            </p:stCondLst>
                            <p:childTnLst>
                              <p:par>
                                <p:cTn id="92" presetID="22" presetClass="entr" presetSubtype="8" fill="hold" grpId="0" nodeType="afterEffect">
                                  <p:stCondLst>
                                    <p:cond delay="0"/>
                                  </p:stCondLst>
                                  <p:childTnLst>
                                    <p:set>
                                      <p:cBhvr>
                                        <p:cTn id="93" dur="1" fill="hold">
                                          <p:stCondLst>
                                            <p:cond delay="0"/>
                                          </p:stCondLst>
                                        </p:cTn>
                                        <p:tgtEl>
                                          <p:spTgt spid="9222"/>
                                        </p:tgtEl>
                                        <p:attrNameLst>
                                          <p:attrName>style.visibility</p:attrName>
                                        </p:attrNameLst>
                                      </p:cBhvr>
                                      <p:to>
                                        <p:strVal val="visible"/>
                                      </p:to>
                                    </p:set>
                                    <p:animEffect transition="in" filter="wipe(left)">
                                      <p:cBhvr>
                                        <p:cTn id="94" dur="500"/>
                                        <p:tgtEl>
                                          <p:spTgt spid="9222"/>
                                        </p:tgtEl>
                                      </p:cBhvr>
                                    </p:animEffect>
                                  </p:childTnLst>
                                </p:cTn>
                              </p:par>
                            </p:childTnLst>
                          </p:cTn>
                        </p:par>
                        <p:par>
                          <p:cTn id="95" fill="hold" nodeType="afterGroup">
                            <p:stCondLst>
                              <p:cond delay="7201"/>
                            </p:stCondLst>
                            <p:childTnLst>
                              <p:par>
                                <p:cTn id="96" presetID="31" presetClass="entr" presetSubtype="0" fill="hold" grpId="0" nodeType="afterEffect">
                                  <p:stCondLst>
                                    <p:cond delay="0"/>
                                  </p:stCondLst>
                                  <p:childTnLst>
                                    <p:set>
                                      <p:cBhvr>
                                        <p:cTn id="97" dur="1" fill="hold">
                                          <p:stCondLst>
                                            <p:cond delay="0"/>
                                          </p:stCondLst>
                                        </p:cTn>
                                        <p:tgtEl>
                                          <p:spTgt spid="9232"/>
                                        </p:tgtEl>
                                        <p:attrNameLst>
                                          <p:attrName>style.visibility</p:attrName>
                                        </p:attrNameLst>
                                      </p:cBhvr>
                                      <p:to>
                                        <p:strVal val="visible"/>
                                      </p:to>
                                    </p:set>
                                    <p:anim calcmode="lin" valueType="num">
                                      <p:cBhvr>
                                        <p:cTn id="98" dur="400" fill="hold"/>
                                        <p:tgtEl>
                                          <p:spTgt spid="9232"/>
                                        </p:tgtEl>
                                        <p:attrNameLst>
                                          <p:attrName>ppt_w</p:attrName>
                                        </p:attrNameLst>
                                      </p:cBhvr>
                                      <p:tavLst>
                                        <p:tav tm="0">
                                          <p:val>
                                            <p:fltVal val="0"/>
                                          </p:val>
                                        </p:tav>
                                        <p:tav tm="100000">
                                          <p:val>
                                            <p:strVal val="#ppt_w"/>
                                          </p:val>
                                        </p:tav>
                                      </p:tavLst>
                                    </p:anim>
                                    <p:anim calcmode="lin" valueType="num">
                                      <p:cBhvr>
                                        <p:cTn id="99" dur="400" fill="hold"/>
                                        <p:tgtEl>
                                          <p:spTgt spid="9232"/>
                                        </p:tgtEl>
                                        <p:attrNameLst>
                                          <p:attrName>ppt_h</p:attrName>
                                        </p:attrNameLst>
                                      </p:cBhvr>
                                      <p:tavLst>
                                        <p:tav tm="0">
                                          <p:val>
                                            <p:fltVal val="0"/>
                                          </p:val>
                                        </p:tav>
                                        <p:tav tm="100000">
                                          <p:val>
                                            <p:strVal val="#ppt_h"/>
                                          </p:val>
                                        </p:tav>
                                      </p:tavLst>
                                    </p:anim>
                                    <p:anim calcmode="lin" valueType="num">
                                      <p:cBhvr>
                                        <p:cTn id="100" dur="400" fill="hold"/>
                                        <p:tgtEl>
                                          <p:spTgt spid="9232"/>
                                        </p:tgtEl>
                                        <p:attrNameLst>
                                          <p:attrName>style.rotation</p:attrName>
                                        </p:attrNameLst>
                                      </p:cBhvr>
                                      <p:tavLst>
                                        <p:tav tm="0">
                                          <p:val>
                                            <p:fltVal val="90"/>
                                          </p:val>
                                        </p:tav>
                                        <p:tav tm="100000">
                                          <p:val>
                                            <p:fltVal val="0"/>
                                          </p:val>
                                        </p:tav>
                                      </p:tavLst>
                                    </p:anim>
                                    <p:animEffect transition="in" filter="fade">
                                      <p:cBhvr>
                                        <p:cTn id="101" dur="400"/>
                                        <p:tgtEl>
                                          <p:spTgt spid="9232"/>
                                        </p:tgtEl>
                                      </p:cBhvr>
                                    </p:animEffect>
                                  </p:childTnLst>
                                </p:cTn>
                              </p:par>
                            </p:childTnLst>
                          </p:cTn>
                        </p:par>
                        <p:par>
                          <p:cTn id="102" fill="hold">
                            <p:stCondLst>
                              <p:cond delay="7601"/>
                            </p:stCondLst>
                            <p:childTnLst>
                              <p:par>
                                <p:cTn id="103" presetID="22" presetClass="entr" presetSubtype="8" fill="hold" grpId="0"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wipe(left)">
                                      <p:cBhvr>
                                        <p:cTn id="10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nimBg="1" autoUpdateAnimBg="0"/>
      <p:bldP spid="9219" grpId="1" animBg="1" autoUpdateAnimBg="0"/>
      <p:bldP spid="9220" grpId="0" autoUpdateAnimBg="0"/>
      <p:bldP spid="9222" grpId="0" autoUpdateAnimBg="0"/>
      <p:bldP spid="9226" grpId="0" autoUpdateAnimBg="0"/>
      <p:bldP spid="9227" grpId="0" animBg="1" autoUpdateAnimBg="0"/>
      <p:bldP spid="9227" grpId="1" animBg="1" autoUpdateAnimBg="0"/>
      <p:bldP spid="9228" grpId="0" autoUpdateAnimBg="0"/>
      <p:bldP spid="9231" grpId="0" animBg="1" autoUpdateAnimBg="0"/>
      <p:bldP spid="9231" grpId="1" animBg="1" autoUpdateAnimBg="0"/>
      <p:bldP spid="9232" grpId="0" autoUpdateAnimBg="0"/>
      <p:bldP spid="9233" grpId="0" animBg="1"/>
      <p:bldP spid="9234" grpId="0" animBg="1"/>
      <p:bldP spid="9235" grpId="0" animBg="1"/>
      <p:bldP spid="9236" grpId="0" animBg="1"/>
      <p:bldP spid="9238" grpId="0" animBg="1" autoUpdateAnimBg="0"/>
      <p:bldP spid="9242" grpId="0" animBg="1" autoUpdateAnimBg="0"/>
      <p:bldP spid="9243" grpId="0" autoUpdateAnimBg="0"/>
      <p:bldP spid="9244" grpId="0" autoUpdateAnimBg="0"/>
      <p:bldP spid="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312" y="116632"/>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dirty="0" smtClean="0">
                <a:latin typeface="幼圆" panose="02010509060101010101" pitchFamily="49" charset="-122"/>
                <a:ea typeface="幼圆" panose="02010509060101010101" pitchFamily="49" charset="-122"/>
              </a:rPr>
              <a:t>组合关系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1312" y="126876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组合</a:t>
            </a:r>
            <a:r>
              <a:rPr lang="en-US" altLang="zh-CN" sz="2800" dirty="0" smtClean="0"/>
              <a:t>(Composition)</a:t>
            </a:r>
            <a:r>
              <a:rPr lang="zh-CN" altLang="en-US" sz="2800" dirty="0" smtClean="0"/>
              <a:t>关系也表示类之间整体和部分的关系，但是在组合关系中整体对象可以控制成员对象的生命周期，一旦整体对象不存在，成员对象也将不存在，成员对象与整体对象之间具有同生共死的关系。在</a:t>
            </a:r>
            <a:r>
              <a:rPr lang="en-US" altLang="zh-CN" sz="2800" dirty="0" smtClean="0"/>
              <a:t>UML</a:t>
            </a:r>
            <a:r>
              <a:rPr lang="zh-CN" altLang="en-US" sz="2800" dirty="0" smtClean="0"/>
              <a:t>中，组合关系用带实心菱形的直线表示。例如：人的头</a:t>
            </a:r>
            <a:r>
              <a:rPr lang="en-US" altLang="zh-CN" sz="2800" dirty="0" smtClean="0"/>
              <a:t>(Head)</a:t>
            </a:r>
            <a:r>
              <a:rPr lang="zh-CN" altLang="en-US" sz="2800" dirty="0" smtClean="0"/>
              <a:t>与嘴巴</a:t>
            </a:r>
            <a:r>
              <a:rPr lang="en-US" altLang="zh-CN" sz="2800" dirty="0" smtClean="0"/>
              <a:t>(Mouth)</a:t>
            </a:r>
            <a:r>
              <a:rPr lang="zh-CN" altLang="en-US" sz="2800" dirty="0" smtClean="0"/>
              <a:t>，嘴巴是头的组成部分之一，而且如果头没了，嘴巴也就没了，因此头和嘴巴是组合关系，如图所示：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5062807"/>
            <a:ext cx="6667500" cy="828675"/>
          </a:xfrm>
          <a:prstGeom prst="rect">
            <a:avLst/>
          </a:prstGeom>
        </p:spPr>
      </p:pic>
    </p:spTree>
    <p:extLst>
      <p:ext uri="{BB962C8B-B14F-4D97-AF65-F5344CB8AC3E}">
        <p14:creationId xmlns:p14="http://schemas.microsoft.com/office/powerpoint/2010/main" val="3119933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依赖关系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127683" y="841309"/>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依赖</a:t>
            </a:r>
            <a:r>
              <a:rPr lang="en-US" altLang="zh-CN" sz="2800" dirty="0" smtClean="0"/>
              <a:t>(Dependency)</a:t>
            </a:r>
            <a:r>
              <a:rPr lang="zh-CN" altLang="en-US" sz="2800" dirty="0" smtClean="0"/>
              <a:t>关系是一种使用关系，特定事物的改变有可能会影响到使用该事物的其他事物，在需要表示一个事物使用另一个事物时使用依赖关系。大多数情况下，依赖关系体现在某个类的方法使用另一个类的对象作为参数。在</a:t>
            </a:r>
            <a:r>
              <a:rPr lang="en-US" altLang="zh-CN" sz="2800" dirty="0" smtClean="0"/>
              <a:t>UML</a:t>
            </a:r>
            <a:r>
              <a:rPr lang="zh-CN" altLang="en-US" sz="2800" dirty="0" smtClean="0"/>
              <a:t>中，依赖关系用带箭头的虚线表示，由依赖的一方指向被依赖的一方。例如：驾驶员开车，在</a:t>
            </a:r>
            <a:r>
              <a:rPr lang="en-US" altLang="zh-CN" sz="2800" dirty="0" smtClean="0"/>
              <a:t>Driver</a:t>
            </a:r>
            <a:r>
              <a:rPr lang="zh-CN" altLang="en-US" sz="2800" dirty="0" smtClean="0"/>
              <a:t>类的</a:t>
            </a:r>
            <a:r>
              <a:rPr lang="en-US" altLang="zh-CN" sz="2800" dirty="0" smtClean="0"/>
              <a:t>drive()</a:t>
            </a:r>
            <a:r>
              <a:rPr lang="zh-CN" altLang="en-US" sz="2800" dirty="0" smtClean="0"/>
              <a:t>方法中将</a:t>
            </a:r>
            <a:r>
              <a:rPr lang="en-US" altLang="zh-CN" sz="2800" dirty="0" smtClean="0"/>
              <a:t>Car</a:t>
            </a:r>
            <a:r>
              <a:rPr lang="zh-CN" altLang="en-US" sz="2800" dirty="0" smtClean="0"/>
              <a:t>类型的对象</a:t>
            </a:r>
            <a:r>
              <a:rPr lang="en-US" altLang="zh-CN" sz="2800" dirty="0" smtClean="0"/>
              <a:t>car</a:t>
            </a:r>
            <a:r>
              <a:rPr lang="zh-CN" altLang="en-US" sz="2800" dirty="0" smtClean="0"/>
              <a:t>作为一个参数传递，以便在</a:t>
            </a:r>
            <a:r>
              <a:rPr lang="en-US" altLang="zh-CN" sz="2800" dirty="0" smtClean="0"/>
              <a:t>drive()</a:t>
            </a:r>
            <a:r>
              <a:rPr lang="zh-CN" altLang="en-US" sz="2800" dirty="0" smtClean="0"/>
              <a:t>方法中能够调用</a:t>
            </a:r>
            <a:r>
              <a:rPr lang="en-US" altLang="zh-CN" sz="2800" dirty="0" smtClean="0"/>
              <a:t>car</a:t>
            </a:r>
            <a:r>
              <a:rPr lang="zh-CN" altLang="en-US" sz="2800" dirty="0" smtClean="0"/>
              <a:t>的</a:t>
            </a:r>
            <a:r>
              <a:rPr lang="en-US" altLang="zh-CN" sz="2800" dirty="0" smtClean="0"/>
              <a:t>move()</a:t>
            </a:r>
            <a:r>
              <a:rPr lang="zh-CN" altLang="en-US" sz="2800" dirty="0" smtClean="0"/>
              <a:t>方法，且驾驶员的</a:t>
            </a:r>
            <a:r>
              <a:rPr lang="en-US" altLang="zh-CN" sz="2800" dirty="0" smtClean="0"/>
              <a:t>drive()</a:t>
            </a:r>
            <a:r>
              <a:rPr lang="zh-CN" altLang="en-US" sz="2800" dirty="0" smtClean="0"/>
              <a:t>方法依赖车的</a:t>
            </a:r>
            <a:r>
              <a:rPr lang="en-US" altLang="zh-CN" sz="2800" dirty="0" smtClean="0"/>
              <a:t>move()</a:t>
            </a:r>
            <a:r>
              <a:rPr lang="zh-CN" altLang="en-US" sz="2800" dirty="0" smtClean="0"/>
              <a:t>方法，因此类</a:t>
            </a:r>
            <a:r>
              <a:rPr lang="en-US" altLang="zh-CN" sz="2800" dirty="0" smtClean="0"/>
              <a:t>Driver</a:t>
            </a:r>
            <a:r>
              <a:rPr lang="zh-CN" altLang="en-US" sz="2800" dirty="0" smtClean="0"/>
              <a:t>依赖类</a:t>
            </a:r>
            <a:r>
              <a:rPr lang="en-US" altLang="zh-CN" sz="2800" dirty="0" smtClean="0"/>
              <a:t>Car</a:t>
            </a:r>
            <a:r>
              <a:rPr lang="zh-CN" altLang="en-US" sz="2800" dirty="0" smtClean="0"/>
              <a:t>，如图所示：</a:t>
            </a:r>
            <a:endParaRPr lang="zh-TW"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5172075"/>
            <a:ext cx="6705600" cy="1685925"/>
          </a:xfrm>
          <a:prstGeom prst="rect">
            <a:avLst/>
          </a:prstGeom>
        </p:spPr>
      </p:pic>
    </p:spTree>
    <p:extLst>
      <p:ext uri="{BB962C8B-B14F-4D97-AF65-F5344CB8AC3E}">
        <p14:creationId xmlns:p14="http://schemas.microsoft.com/office/powerpoint/2010/main" val="2102693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latin typeface="幼圆" panose="02010509060101010101" pitchFamily="49" charset="-122"/>
                <a:ea typeface="幼圆" panose="02010509060101010101" pitchFamily="49" charset="-122"/>
              </a:rPr>
              <a:t>泛化关系</a:t>
            </a:r>
            <a:endParaRPr lang="zh-TW" altLang="en-US" dirty="0">
              <a:latin typeface="幼圆" panose="02010509060101010101" pitchFamily="49" charset="-122"/>
              <a:ea typeface="幼圆" panose="02010509060101010101" pitchFamily="49" charset="-122"/>
            </a:endParaRPr>
          </a:p>
        </p:txBody>
      </p:sp>
      <p:sp>
        <p:nvSpPr>
          <p:cNvPr id="3" name="内容占位符 2"/>
          <p:cNvSpPr txBox="1">
            <a:spLocks/>
          </p:cNvSpPr>
          <p:nvPr/>
        </p:nvSpPr>
        <p:spPr>
          <a:xfrm>
            <a:off x="228600" y="89754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000" dirty="0" smtClean="0"/>
              <a:t>泛化</a:t>
            </a:r>
            <a:r>
              <a:rPr lang="en-US" altLang="zh-CN" sz="2000" dirty="0" smtClean="0"/>
              <a:t>(Generalization)</a:t>
            </a:r>
            <a:r>
              <a:rPr lang="zh-CN" altLang="en-US" sz="2000" dirty="0" smtClean="0"/>
              <a:t>关系也就是继承关系，用于描述父类与子类之间的关系，父类又称作基类或超类，子类又称作派生类。在</a:t>
            </a:r>
            <a:r>
              <a:rPr lang="en-US" altLang="zh-CN" sz="2000" dirty="0" smtClean="0"/>
              <a:t>UML</a:t>
            </a:r>
            <a:r>
              <a:rPr lang="zh-CN" altLang="en-US" sz="2000" dirty="0" smtClean="0"/>
              <a:t>中，泛化关系用带空心三角形的直线来表示。例如：</a:t>
            </a:r>
            <a:r>
              <a:rPr lang="en-US" altLang="zh-CN" sz="2000" dirty="0" smtClean="0"/>
              <a:t>Student</a:t>
            </a:r>
            <a:r>
              <a:rPr lang="zh-CN" altLang="en-US" sz="2000" dirty="0" smtClean="0"/>
              <a:t>类和</a:t>
            </a:r>
            <a:r>
              <a:rPr lang="en-US" altLang="zh-CN" sz="2000" dirty="0" smtClean="0"/>
              <a:t>Teacher</a:t>
            </a:r>
            <a:r>
              <a:rPr lang="zh-CN" altLang="en-US" sz="2000" dirty="0" smtClean="0"/>
              <a:t>类都是</a:t>
            </a:r>
            <a:r>
              <a:rPr lang="en-US" altLang="zh-CN" sz="2000" dirty="0" smtClean="0"/>
              <a:t>Person</a:t>
            </a:r>
            <a:r>
              <a:rPr lang="zh-CN" altLang="en-US" sz="2000" dirty="0" smtClean="0"/>
              <a:t>类的子类，</a:t>
            </a:r>
            <a:r>
              <a:rPr lang="en-US" altLang="zh-CN" sz="2000" dirty="0" smtClean="0"/>
              <a:t>Student</a:t>
            </a:r>
            <a:r>
              <a:rPr lang="zh-CN" altLang="en-US" sz="2000" dirty="0" smtClean="0"/>
              <a:t>类和</a:t>
            </a:r>
            <a:r>
              <a:rPr lang="en-US" altLang="zh-CN" sz="2000" dirty="0" smtClean="0"/>
              <a:t>Teacher</a:t>
            </a:r>
            <a:r>
              <a:rPr lang="zh-CN" altLang="en-US" sz="2000" dirty="0" smtClean="0"/>
              <a:t>类继承了</a:t>
            </a:r>
            <a:r>
              <a:rPr lang="en-US" altLang="zh-CN" sz="2000" dirty="0" smtClean="0"/>
              <a:t>Person</a:t>
            </a:r>
            <a:r>
              <a:rPr lang="zh-CN" altLang="en-US" sz="2000" dirty="0" smtClean="0"/>
              <a:t>类的属性和方法，</a:t>
            </a:r>
            <a:r>
              <a:rPr lang="en-US" altLang="zh-CN" sz="2000" dirty="0" smtClean="0"/>
              <a:t>Person</a:t>
            </a:r>
            <a:r>
              <a:rPr lang="zh-CN" altLang="en-US" sz="2000" dirty="0" smtClean="0"/>
              <a:t>类的属性包含姓名</a:t>
            </a:r>
            <a:r>
              <a:rPr lang="en-US" altLang="zh-CN" sz="2000" dirty="0" smtClean="0"/>
              <a:t>(name)</a:t>
            </a:r>
            <a:r>
              <a:rPr lang="zh-CN" altLang="en-US" sz="2000" dirty="0" smtClean="0"/>
              <a:t>和年龄</a:t>
            </a:r>
            <a:r>
              <a:rPr lang="en-US" altLang="zh-CN" sz="2000" dirty="0" smtClean="0"/>
              <a:t>(age)</a:t>
            </a:r>
            <a:r>
              <a:rPr lang="zh-CN" altLang="en-US" sz="2000" dirty="0" smtClean="0"/>
              <a:t>，每一个</a:t>
            </a:r>
            <a:r>
              <a:rPr lang="en-US" altLang="zh-CN" sz="2000" dirty="0" smtClean="0"/>
              <a:t>Student</a:t>
            </a:r>
            <a:r>
              <a:rPr lang="zh-CN" altLang="en-US" sz="2000" dirty="0" smtClean="0"/>
              <a:t>和</a:t>
            </a:r>
            <a:r>
              <a:rPr lang="en-US" altLang="zh-CN" sz="2000" dirty="0" smtClean="0"/>
              <a:t>Teacher</a:t>
            </a:r>
            <a:r>
              <a:rPr lang="zh-CN" altLang="en-US" sz="2000" dirty="0" smtClean="0"/>
              <a:t>也都具有这两个属性，另外</a:t>
            </a:r>
            <a:r>
              <a:rPr lang="en-US" altLang="zh-CN" sz="2000" dirty="0" smtClean="0"/>
              <a:t>Student</a:t>
            </a:r>
            <a:r>
              <a:rPr lang="zh-CN" altLang="en-US" sz="2000" dirty="0" smtClean="0"/>
              <a:t>类增加了属性学号</a:t>
            </a:r>
            <a:r>
              <a:rPr lang="en-US" altLang="zh-CN" sz="2000" dirty="0" smtClean="0"/>
              <a:t>(</a:t>
            </a:r>
            <a:r>
              <a:rPr lang="en-US" altLang="zh-CN" sz="2000" dirty="0" err="1" smtClean="0"/>
              <a:t>studentNo</a:t>
            </a:r>
            <a:r>
              <a:rPr lang="en-US" altLang="zh-CN" sz="2000" dirty="0" smtClean="0"/>
              <a:t>)</a:t>
            </a:r>
            <a:r>
              <a:rPr lang="zh-CN" altLang="en-US" sz="2000" dirty="0" smtClean="0"/>
              <a:t>，</a:t>
            </a:r>
            <a:r>
              <a:rPr lang="en-US" altLang="zh-CN" sz="2000" dirty="0" smtClean="0"/>
              <a:t>Teacher</a:t>
            </a:r>
            <a:r>
              <a:rPr lang="zh-CN" altLang="en-US" sz="2000" dirty="0" smtClean="0"/>
              <a:t>类增加了属性教师编号</a:t>
            </a:r>
            <a:r>
              <a:rPr lang="en-US" altLang="zh-CN" sz="2000" dirty="0" smtClean="0"/>
              <a:t>(</a:t>
            </a:r>
            <a:r>
              <a:rPr lang="en-US" altLang="zh-CN" sz="2000" dirty="0" err="1" smtClean="0"/>
              <a:t>teacherNo</a:t>
            </a:r>
            <a:r>
              <a:rPr lang="en-US" altLang="zh-CN" sz="2000" dirty="0" smtClean="0"/>
              <a:t>)</a:t>
            </a:r>
            <a:r>
              <a:rPr lang="zh-CN" altLang="en-US" sz="2000" dirty="0" smtClean="0"/>
              <a:t>，</a:t>
            </a:r>
            <a:r>
              <a:rPr lang="en-US" altLang="zh-CN" sz="2000" dirty="0" smtClean="0"/>
              <a:t>Person</a:t>
            </a:r>
            <a:r>
              <a:rPr lang="zh-CN" altLang="en-US" sz="2000" dirty="0" smtClean="0"/>
              <a:t>类的方法包括行走</a:t>
            </a:r>
            <a:r>
              <a:rPr lang="en-US" altLang="zh-CN" sz="2000" dirty="0" smtClean="0"/>
              <a:t>move()</a:t>
            </a:r>
            <a:r>
              <a:rPr lang="zh-CN" altLang="en-US" sz="2000" dirty="0" smtClean="0"/>
              <a:t>和说话</a:t>
            </a:r>
            <a:r>
              <a:rPr lang="en-US" altLang="zh-CN" sz="2000" dirty="0" smtClean="0"/>
              <a:t>say()</a:t>
            </a:r>
            <a:r>
              <a:rPr lang="zh-CN" altLang="en-US" sz="2000" dirty="0" smtClean="0"/>
              <a:t>，</a:t>
            </a:r>
            <a:r>
              <a:rPr lang="en-US" altLang="zh-CN" sz="2000" dirty="0" smtClean="0"/>
              <a:t>Student</a:t>
            </a:r>
            <a:r>
              <a:rPr lang="zh-CN" altLang="en-US" sz="2000" dirty="0" smtClean="0"/>
              <a:t>类和</a:t>
            </a:r>
            <a:r>
              <a:rPr lang="en-US" altLang="zh-CN" sz="2000" dirty="0" smtClean="0"/>
              <a:t>Teacher</a:t>
            </a:r>
            <a:r>
              <a:rPr lang="zh-CN" altLang="en-US" sz="2000" dirty="0" smtClean="0"/>
              <a:t>类继承了这两个方法，而且</a:t>
            </a:r>
            <a:r>
              <a:rPr lang="en-US" altLang="zh-CN" sz="2000" dirty="0" smtClean="0"/>
              <a:t>Student</a:t>
            </a:r>
            <a:r>
              <a:rPr lang="zh-CN" altLang="en-US" sz="2000" dirty="0" smtClean="0"/>
              <a:t>类还新增方法</a:t>
            </a:r>
            <a:r>
              <a:rPr lang="en-US" altLang="zh-CN" sz="2000" dirty="0" smtClean="0"/>
              <a:t>study()</a:t>
            </a:r>
            <a:r>
              <a:rPr lang="zh-CN" altLang="en-US" sz="2000" dirty="0" smtClean="0"/>
              <a:t>，</a:t>
            </a:r>
            <a:r>
              <a:rPr lang="en-US" altLang="zh-CN" sz="2000" dirty="0" smtClean="0"/>
              <a:t>Teacher</a:t>
            </a:r>
            <a:r>
              <a:rPr lang="zh-CN" altLang="en-US" sz="2000" dirty="0" smtClean="0"/>
              <a:t>类还新增方法</a:t>
            </a:r>
            <a:r>
              <a:rPr lang="en-US" altLang="zh-CN" sz="2000" dirty="0" smtClean="0"/>
              <a:t>teach()</a:t>
            </a:r>
            <a:r>
              <a:rPr lang="zh-CN" altLang="en-US" sz="2000" dirty="0" smtClean="0"/>
              <a:t>。如图所示：</a:t>
            </a:r>
            <a:endParaRPr lang="zh-TW"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3734378"/>
            <a:ext cx="6515100" cy="3057525"/>
          </a:xfrm>
          <a:prstGeom prst="rect">
            <a:avLst/>
          </a:prstGeom>
        </p:spPr>
      </p:pic>
    </p:spTree>
    <p:extLst>
      <p:ext uri="{BB962C8B-B14F-4D97-AF65-F5344CB8AC3E}">
        <p14:creationId xmlns:p14="http://schemas.microsoft.com/office/powerpoint/2010/main" val="2955290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7512" y="188640"/>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mtClean="0"/>
              <a:t>接口与实现关系</a:t>
            </a:r>
            <a:endParaRPr lang="zh-TW" altLang="en-US" dirty="0"/>
          </a:p>
        </p:txBody>
      </p:sp>
      <p:sp>
        <p:nvSpPr>
          <p:cNvPr id="3" name="内容占位符 2"/>
          <p:cNvSpPr txBox="1">
            <a:spLocks/>
          </p:cNvSpPr>
          <p:nvPr/>
        </p:nvSpPr>
        <p:spPr>
          <a:xfrm>
            <a:off x="17512" y="829085"/>
            <a:ext cx="8915400" cy="3744686"/>
          </a:xfrm>
          <a:prstGeom prst="rect">
            <a:avLst/>
          </a:prstGeom>
        </p:spPr>
        <p:txBody>
          <a:bodyPr>
            <a:noAutofit/>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000" dirty="0" smtClean="0"/>
              <a:t>在很多面向对象语言中都引入了接口的概念，如</a:t>
            </a:r>
            <a:r>
              <a:rPr lang="en-US" altLang="zh-CN" sz="2000" dirty="0" smtClean="0"/>
              <a:t>Java</a:t>
            </a:r>
            <a:r>
              <a:rPr lang="zh-CN" altLang="en-US" sz="2000" dirty="0" smtClean="0"/>
              <a:t>、</a:t>
            </a:r>
            <a:r>
              <a:rPr lang="en-US" altLang="zh-CN" sz="2000" dirty="0" smtClean="0"/>
              <a:t>C#</a:t>
            </a:r>
            <a:r>
              <a:rPr lang="zh-CN" altLang="en-US" sz="2000" dirty="0" smtClean="0"/>
              <a:t>等，在接口中，通常没有属性，而且所有的操作都是抽象的，只有操作的声明，没有操作的实现。</a:t>
            </a:r>
            <a:r>
              <a:rPr lang="en-US" altLang="zh-CN" sz="2000" dirty="0" smtClean="0"/>
              <a:t>UML</a:t>
            </a:r>
            <a:r>
              <a:rPr lang="zh-CN" altLang="en-US" sz="2000" dirty="0" smtClean="0"/>
              <a:t>中用与类的表示法类似的方式表示接口，如图所示：</a:t>
            </a:r>
            <a:endParaRPr lang="en-US" altLang="zh-CN" sz="2000" dirty="0" smtClean="0"/>
          </a:p>
          <a:p>
            <a:endParaRPr lang="en-US" altLang="zh-CN" sz="2000" dirty="0"/>
          </a:p>
          <a:p>
            <a:endParaRPr lang="en-US" altLang="zh-CN" sz="2000" dirty="0" smtClean="0"/>
          </a:p>
          <a:p>
            <a:endParaRPr lang="en-US" altLang="zh-CN" sz="2000" dirty="0" smtClean="0"/>
          </a:p>
          <a:p>
            <a:r>
              <a:rPr lang="zh-CN" altLang="en-US" sz="2000" dirty="0" smtClean="0"/>
              <a:t>接口之间也可以有与类之间关系类似的继承关系和依赖关系，但是接口和类之间还存在一种实现</a:t>
            </a:r>
            <a:r>
              <a:rPr lang="en-US" altLang="zh-CN" sz="2000" dirty="0" smtClean="0"/>
              <a:t>(Realization)</a:t>
            </a:r>
            <a:r>
              <a:rPr lang="zh-CN" altLang="en-US" sz="2000" dirty="0" smtClean="0"/>
              <a:t>关系，在这种关系中，类实现了接口，类中的操作实现了接口中所声明的操作。在</a:t>
            </a:r>
            <a:r>
              <a:rPr lang="en-US" altLang="zh-CN" sz="2000" dirty="0" smtClean="0"/>
              <a:t>UML</a:t>
            </a:r>
            <a:r>
              <a:rPr lang="zh-CN" altLang="en-US" sz="2000" dirty="0" smtClean="0"/>
              <a:t>中，类与接口之间的实现关系用带空心三角形的虚线来表示。例如：定义了一个交通工具接口</a:t>
            </a:r>
            <a:r>
              <a:rPr lang="en-US" altLang="zh-CN" sz="2000" dirty="0" smtClean="0"/>
              <a:t>Vehicle</a:t>
            </a:r>
            <a:r>
              <a:rPr lang="zh-CN" altLang="en-US" sz="2000" dirty="0" smtClean="0"/>
              <a:t>，包含一个抽象操作</a:t>
            </a:r>
            <a:r>
              <a:rPr lang="en-US" altLang="zh-CN" sz="2000" dirty="0" smtClean="0"/>
              <a:t>move()</a:t>
            </a:r>
            <a:r>
              <a:rPr lang="zh-CN" altLang="en-US" sz="2000" dirty="0" smtClean="0"/>
              <a:t>，在类</a:t>
            </a:r>
            <a:r>
              <a:rPr lang="en-US" altLang="zh-CN" sz="2000" dirty="0" smtClean="0"/>
              <a:t>Ship</a:t>
            </a:r>
            <a:r>
              <a:rPr lang="zh-CN" altLang="en-US" sz="2000" dirty="0" smtClean="0"/>
              <a:t>和类</a:t>
            </a:r>
            <a:r>
              <a:rPr lang="en-US" altLang="zh-CN" sz="2000" dirty="0" smtClean="0"/>
              <a:t>Car</a:t>
            </a:r>
            <a:r>
              <a:rPr lang="zh-CN" altLang="en-US" sz="2000" dirty="0" smtClean="0"/>
              <a:t>中都实现了该</a:t>
            </a:r>
            <a:r>
              <a:rPr lang="en-US" altLang="zh-CN" sz="2000" dirty="0" smtClean="0"/>
              <a:t>move()</a:t>
            </a:r>
            <a:r>
              <a:rPr lang="zh-CN" altLang="en-US" sz="2000" dirty="0" smtClean="0"/>
              <a:t>操作，不过具体的实现细节将会不一样，如图所示：</a:t>
            </a:r>
            <a:endParaRPr lang="zh-TW"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187" y="4595083"/>
            <a:ext cx="4176476" cy="206076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324" y="1469530"/>
            <a:ext cx="1666875" cy="1304925"/>
          </a:xfrm>
          <a:prstGeom prst="rect">
            <a:avLst/>
          </a:prstGeom>
        </p:spPr>
      </p:pic>
    </p:spTree>
    <p:extLst>
      <p:ext uri="{BB962C8B-B14F-4D97-AF65-F5344CB8AC3E}">
        <p14:creationId xmlns:p14="http://schemas.microsoft.com/office/powerpoint/2010/main" val="2495452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08720"/>
            <a:ext cx="864096" cy="369332"/>
          </a:xfrm>
          <a:prstGeom prst="rect">
            <a:avLst/>
          </a:prstGeom>
          <a:noFill/>
        </p:spPr>
        <p:txBody>
          <a:bodyPr wrap="square" rtlCol="0">
            <a:spAutoFit/>
          </a:bodyPr>
          <a:lstStyle/>
          <a:p>
            <a:endParaRPr lang="zh-CN" altLang="en-US" dirty="0"/>
          </a:p>
        </p:txBody>
      </p:sp>
      <p:sp>
        <p:nvSpPr>
          <p:cNvPr id="3" name="标题 1"/>
          <p:cNvSpPr txBox="1">
            <a:spLocks/>
          </p:cNvSpPr>
          <p:nvPr/>
        </p:nvSpPr>
        <p:spPr>
          <a:xfrm>
            <a:off x="64840" y="425830"/>
            <a:ext cx="2016224" cy="835319"/>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zh-CN" altLang="en-US" dirty="0" smtClean="0"/>
              <a:t>状</a:t>
            </a:r>
            <a:endParaRPr lang="en-US" altLang="zh-CN" dirty="0" smtClean="0"/>
          </a:p>
          <a:p>
            <a:pPr algn="l"/>
            <a:r>
              <a:rPr lang="zh-CN" altLang="en-US" dirty="0" smtClean="0"/>
              <a:t>态</a:t>
            </a:r>
            <a:endParaRPr lang="en-US" altLang="zh-CN" dirty="0" smtClean="0"/>
          </a:p>
          <a:p>
            <a:pPr algn="l"/>
            <a:r>
              <a:rPr lang="zh-CN" altLang="en-US" dirty="0" smtClean="0"/>
              <a:t>图</a:t>
            </a:r>
            <a:endParaRPr lang="zh-TW" altLang="en-US" dirty="0"/>
          </a:p>
        </p:txBody>
      </p:sp>
      <p:sp>
        <p:nvSpPr>
          <p:cNvPr id="4" name="矩形 3"/>
          <p:cNvSpPr/>
          <p:nvPr/>
        </p:nvSpPr>
        <p:spPr>
          <a:xfrm>
            <a:off x="971600" y="620688"/>
            <a:ext cx="7920880" cy="4401205"/>
          </a:xfrm>
          <a:prstGeom prst="rect">
            <a:avLst/>
          </a:prstGeom>
        </p:spPr>
        <p:txBody>
          <a:bodyPr wrap="square">
            <a:spAutoFit/>
          </a:bodyPr>
          <a:lstStyle/>
          <a:p>
            <a:r>
              <a:rPr lang="zh-CN" altLang="en-US" sz="2800" dirty="0"/>
              <a:t>描述类的对象所有可能的状态，以及事件发生时状态的转移条件。可以捕获对象、子系统和系统的生命周期。他们可以告知一个对象可以拥有的状态，并且事件</a:t>
            </a:r>
            <a:r>
              <a:rPr lang="en-US" altLang="zh-CN" sz="2800" dirty="0"/>
              <a:t>(</a:t>
            </a:r>
            <a:r>
              <a:rPr lang="zh-CN" altLang="en-US" sz="2800" dirty="0"/>
              <a:t>如消息的接收、时间的流逝、错误、条件变为真等</a:t>
            </a:r>
            <a:r>
              <a:rPr lang="en-US" altLang="zh-CN" sz="2800" dirty="0"/>
              <a:t>)</a:t>
            </a:r>
            <a:r>
              <a:rPr lang="zh-CN" altLang="en-US" sz="2800" dirty="0"/>
              <a:t>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p>
        </p:txBody>
      </p:sp>
    </p:spTree>
    <p:extLst>
      <p:ext uri="{BB962C8B-B14F-4D97-AF65-F5344CB8AC3E}">
        <p14:creationId xmlns:p14="http://schemas.microsoft.com/office/powerpoint/2010/main" val="938546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896" y="188640"/>
            <a:ext cx="8911687" cy="936104"/>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dirty="0" smtClean="0"/>
              <a:t>状态</a:t>
            </a:r>
            <a:endParaRPr lang="zh-TW" altLang="en-US" dirty="0"/>
          </a:p>
        </p:txBody>
      </p:sp>
      <p:sp>
        <p:nvSpPr>
          <p:cNvPr id="3" name="内容占位符 2"/>
          <p:cNvSpPr txBox="1">
            <a:spLocks/>
          </p:cNvSpPr>
          <p:nvPr/>
        </p:nvSpPr>
        <p:spPr>
          <a:xfrm>
            <a:off x="41920" y="90872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  指在对象的生命周期中的某个条件或者状况，在此期间对象将满足某些条件、执行某些活动活活等待某些事件</a:t>
            </a:r>
            <a:r>
              <a:rPr lang="zh-CN" altLang="en-US" sz="2800" dirty="0" smtClean="0">
                <a:latin typeface="+mn-ea"/>
              </a:rPr>
              <a:t>。所有对象都有状态，状态是对象执行了一系列活动的结果，当某个事件发生后，对象的状态将发生变化。</a:t>
            </a:r>
          </a:p>
          <a:p>
            <a:r>
              <a:rPr lang="zh-CN" altLang="en-US" sz="2800" dirty="0" smtClean="0">
                <a:latin typeface="+mn-ea"/>
              </a:rPr>
              <a:t>状态用圆角矩形表示</a:t>
            </a:r>
            <a:endParaRPr lang="en-US" altLang="zh-CN" sz="2800" dirty="0" smtClean="0">
              <a:latin typeface="+mn-ea"/>
            </a:endParaRPr>
          </a:p>
          <a:p>
            <a:pPr marL="0" indent="0">
              <a:buFont typeface="Wingdings 2" pitchFamily="18" charset="2"/>
              <a:buNone/>
            </a:pPr>
            <a:endParaRPr lang="zh-CN" altLang="en-US" sz="2800" dirty="0" smtClean="0">
              <a:latin typeface="+mn-ea"/>
            </a:endParaRPr>
          </a:p>
          <a:p>
            <a:r>
              <a:rPr lang="zh-TW" altLang="en-US" sz="2800" dirty="0" smtClean="0">
                <a:latin typeface="黑体" panose="02010609060101010101" pitchFamily="49" charset="-122"/>
                <a:ea typeface="黑体" panose="02010609060101010101" pitchFamily="49" charset="-122"/>
              </a:rPr>
              <a:t>初态和终态（</a:t>
            </a:r>
            <a:r>
              <a:rPr lang="en-US" altLang="zh-TW" sz="2800" dirty="0" smtClean="0">
                <a:latin typeface="黑体" panose="02010609060101010101" pitchFamily="49" charset="-122"/>
                <a:ea typeface="黑体" panose="02010609060101010101" pitchFamily="49" charset="-122"/>
              </a:rPr>
              <a:t>Initial and Final States</a:t>
            </a:r>
            <a:r>
              <a:rPr lang="zh-TW" altLang="en-US" sz="2800" dirty="0" smtClean="0">
                <a:latin typeface="黑体" panose="02010609060101010101" pitchFamily="49" charset="-122"/>
                <a:ea typeface="黑体" panose="02010609060101010101" pitchFamily="49" charset="-122"/>
              </a:rPr>
              <a:t>）</a:t>
            </a:r>
          </a:p>
          <a:p>
            <a:r>
              <a:rPr lang="zh-TW" altLang="en-US" sz="2800" dirty="0" smtClean="0">
                <a:latin typeface="黑体" panose="02010609060101010101" pitchFamily="49" charset="-122"/>
                <a:ea typeface="黑体" panose="02010609060101010101" pitchFamily="49" charset="-122"/>
              </a:rPr>
              <a:t>初态用实心圆点表示，终态用圆形内嵌圆点表示。</a:t>
            </a:r>
            <a:endParaRPr lang="zh-TW"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4067944" y="3013599"/>
            <a:ext cx="1569856" cy="1097375"/>
          </a:xfrm>
          <a:prstGeom prst="rect">
            <a:avLst/>
          </a:prstGeom>
        </p:spPr>
      </p:pic>
      <p:pic>
        <p:nvPicPr>
          <p:cNvPr id="5" name="图片 4"/>
          <p:cNvPicPr>
            <a:picLocks noChangeAspect="1"/>
          </p:cNvPicPr>
          <p:nvPr/>
        </p:nvPicPr>
        <p:blipFill>
          <a:blip r:embed="rId3"/>
          <a:stretch>
            <a:fillRect/>
          </a:stretch>
        </p:blipFill>
        <p:spPr>
          <a:xfrm>
            <a:off x="4355976" y="5301208"/>
            <a:ext cx="3231160" cy="1158340"/>
          </a:xfrm>
          <a:prstGeom prst="rect">
            <a:avLst/>
          </a:prstGeom>
        </p:spPr>
      </p:pic>
    </p:spTree>
    <p:extLst>
      <p:ext uri="{BB962C8B-B14F-4D97-AF65-F5344CB8AC3E}">
        <p14:creationId xmlns:p14="http://schemas.microsoft.com/office/powerpoint/2010/main" val="1771544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5856" y="116632"/>
            <a:ext cx="2441694" cy="769441"/>
          </a:xfrm>
          <a:prstGeom prst="rect">
            <a:avLst/>
          </a:prstGeom>
        </p:spPr>
        <p:txBody>
          <a:bodyPr wrap="none">
            <a:spAutoFit/>
          </a:bodyPr>
          <a:lstStyle/>
          <a:p>
            <a:r>
              <a:rPr lang="zh-TW" altLang="en-US" sz="4400" dirty="0"/>
              <a:t>组合状态</a:t>
            </a:r>
            <a:endParaRPr lang="zh-CN" altLang="en-US" sz="4400" dirty="0"/>
          </a:p>
        </p:txBody>
      </p:sp>
      <p:sp>
        <p:nvSpPr>
          <p:cNvPr id="3" name="内容占位符 2"/>
          <p:cNvSpPr txBox="1">
            <a:spLocks/>
          </p:cNvSpPr>
          <p:nvPr/>
        </p:nvSpPr>
        <p:spPr>
          <a:xfrm>
            <a:off x="39003" y="112474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sz="2800" dirty="0" smtClean="0"/>
              <a:t>嵌套在另外一个状态中的状态称之为子状态（</a:t>
            </a:r>
            <a:r>
              <a:rPr lang="en-US" altLang="zh-CN" sz="2800" dirty="0" smtClean="0"/>
              <a:t>sub-state</a:t>
            </a:r>
            <a:r>
              <a:rPr lang="zh-CN" altLang="en-US" sz="2800" dirty="0" smtClean="0"/>
              <a:t>）</a:t>
            </a:r>
            <a:r>
              <a:rPr lang="en-US" altLang="zh-CN" sz="2800" dirty="0" smtClean="0"/>
              <a:t>,</a:t>
            </a:r>
            <a:r>
              <a:rPr lang="zh-CN" altLang="en-US" sz="2800" dirty="0" smtClean="0"/>
              <a:t>一个含有子状态的状态被称作组合状态（</a:t>
            </a:r>
            <a:r>
              <a:rPr lang="en-US" altLang="zh-CN" sz="2800" dirty="0" smtClean="0"/>
              <a:t>Compound States</a:t>
            </a:r>
            <a:r>
              <a:rPr lang="zh-CN" altLang="en-US" sz="2800" dirty="0" smtClean="0"/>
              <a:t>）</a:t>
            </a:r>
            <a:r>
              <a:rPr lang="en-US" altLang="zh-CN" sz="2800" dirty="0" smtClean="0"/>
              <a:t>. </a:t>
            </a:r>
            <a:r>
              <a:rPr lang="zh-CN" altLang="en-US" sz="2800" dirty="0" smtClean="0"/>
              <a:t>如下图，</a:t>
            </a:r>
            <a:r>
              <a:rPr lang="en-US" altLang="zh-CN" sz="2800" dirty="0" smtClean="0"/>
              <a:t>【Check PIN】</a:t>
            </a:r>
            <a:r>
              <a:rPr lang="zh-CN" altLang="en-US" sz="2800" dirty="0" smtClean="0"/>
              <a:t>是组合状态，</a:t>
            </a:r>
            <a:r>
              <a:rPr lang="en-US" altLang="zh-CN" sz="2800" dirty="0" smtClean="0"/>
              <a:t>【Enter PIN】</a:t>
            </a:r>
            <a:r>
              <a:rPr lang="zh-CN" altLang="en-US" sz="2800" dirty="0" smtClean="0"/>
              <a:t>是子状态。</a:t>
            </a:r>
            <a:endParaRPr lang="zh-TW" altLang="en-US" sz="2800" dirty="0"/>
          </a:p>
        </p:txBody>
      </p:sp>
      <p:pic>
        <p:nvPicPr>
          <p:cNvPr id="4" name="图片 3"/>
          <p:cNvPicPr>
            <a:picLocks noChangeAspect="1"/>
          </p:cNvPicPr>
          <p:nvPr/>
        </p:nvPicPr>
        <p:blipFill>
          <a:blip r:embed="rId2"/>
          <a:stretch>
            <a:fillRect/>
          </a:stretch>
        </p:blipFill>
        <p:spPr>
          <a:xfrm>
            <a:off x="5174555" y="2782084"/>
            <a:ext cx="3779848" cy="4061812"/>
          </a:xfrm>
          <a:prstGeom prst="rect">
            <a:avLst/>
          </a:prstGeom>
        </p:spPr>
      </p:pic>
    </p:spTree>
    <p:extLst>
      <p:ext uri="{BB962C8B-B14F-4D97-AF65-F5344CB8AC3E}">
        <p14:creationId xmlns:p14="http://schemas.microsoft.com/office/powerpoint/2010/main" val="3822445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112" y="1124744"/>
            <a:ext cx="8915400" cy="4761722"/>
          </a:xfrm>
          <a:prstGeom prst="rect">
            <a:avLst/>
          </a:prstGeom>
        </p:spPr>
        <p:txBody>
          <a:bodyPr>
            <a:normAutofit fontScale="625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历史状态是一个伪状态（</a:t>
            </a:r>
            <a:r>
              <a:rPr lang="en-US" altLang="zh-CN" dirty="0" err="1" smtClean="0"/>
              <a:t>Pseudostate</a:t>
            </a:r>
            <a:r>
              <a:rPr lang="zh-CN" altLang="en-US" dirty="0" smtClean="0"/>
              <a:t>）</a:t>
            </a:r>
            <a:r>
              <a:rPr lang="en-US" altLang="zh-CN" dirty="0" smtClean="0"/>
              <a:t>,</a:t>
            </a:r>
            <a:r>
              <a:rPr lang="zh-CN" altLang="en-US" dirty="0" smtClean="0"/>
              <a:t>其目的是记住从组合状态中退出时所处的子状态，当再次进入组合状态，可直接进入这个子状态，而不是再次从组合状态的初态开始。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TW" altLang="en-US" dirty="0" smtClean="0">
                <a:latin typeface="黑体" panose="02010609060101010101" pitchFamily="49" charset="-122"/>
                <a:ea typeface="黑体" panose="02010609060101010101" pitchFamily="49" charset="-122"/>
              </a:rPr>
              <a:t>在上图的状态图中，正常的状态顺序是</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Washing】- &gt;【Rinsing】-&gt;【Spinning】</a:t>
            </a:r>
            <a:r>
              <a:rPr lang="zh-CN" altLang="en-US" dirty="0" smtClean="0">
                <a:latin typeface="黑体" panose="02010609060101010101" pitchFamily="49" charset="-122"/>
                <a:ea typeface="黑体" panose="02010609060101010101" pitchFamily="49" charset="-122"/>
              </a:rPr>
              <a:t>。</a:t>
            </a:r>
          </a:p>
          <a:p>
            <a:r>
              <a:rPr lang="zh-TW" altLang="en-US" dirty="0" smtClean="0">
                <a:latin typeface="黑体" panose="02010609060101010101" pitchFamily="49" charset="-122"/>
                <a:ea typeface="黑体" panose="02010609060101010101" pitchFamily="49" charset="-122"/>
              </a:rPr>
              <a:t>如果是从状态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Rinsing】</a:t>
            </a:r>
            <a:r>
              <a:rPr lang="zh-TW" altLang="en-US" dirty="0" smtClean="0">
                <a:latin typeface="黑体" panose="02010609060101010101" pitchFamily="49" charset="-122"/>
                <a:ea typeface="黑体" panose="02010609060101010101" pitchFamily="49" charset="-122"/>
              </a:rPr>
              <a:t>突然停电（</a:t>
            </a:r>
            <a:r>
              <a:rPr lang="en-US" altLang="zh-CN" dirty="0" smtClean="0">
                <a:latin typeface="黑体" panose="02010609060101010101" pitchFamily="49" charset="-122"/>
                <a:ea typeface="黑体" panose="02010609060101010101" pitchFamily="49" charset="-122"/>
              </a:rPr>
              <a:t>Power Cut</a:t>
            </a:r>
            <a:r>
              <a:rPr lang="zh-CN" altLang="en-US"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退出，</a:t>
            </a:r>
            <a:r>
              <a:rPr lang="en-US" altLang="zh-TW"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洗衣机停止工作进入状态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Power Off】</a:t>
            </a:r>
            <a:r>
              <a:rPr lang="zh-CN" altLang="en-US" dirty="0" smtClean="0">
                <a:latin typeface="黑体" panose="02010609060101010101" pitchFamily="49" charset="-122"/>
                <a:ea typeface="黑体" panose="02010609060101010101" pitchFamily="49" charset="-122"/>
              </a:rPr>
              <a:t>，</a:t>
            </a:r>
            <a:r>
              <a:rPr lang="zh-TW" altLang="en-US" dirty="0" smtClean="0">
                <a:latin typeface="黑体" panose="02010609060101010101" pitchFamily="49" charset="-122"/>
                <a:ea typeface="黑体" panose="02010609060101010101" pitchFamily="49" charset="-122"/>
              </a:rPr>
              <a:t>当电力恢复时直接进入状态</a:t>
            </a:r>
            <a:r>
              <a:rPr lang="en-US" altLang="zh-TW"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Running】</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
        <p:nvSpPr>
          <p:cNvPr id="3" name="TextBox 2"/>
          <p:cNvSpPr txBox="1"/>
          <p:nvPr/>
        </p:nvSpPr>
        <p:spPr>
          <a:xfrm>
            <a:off x="2987824" y="133440"/>
            <a:ext cx="3240360" cy="769441"/>
          </a:xfrm>
          <a:prstGeom prst="rect">
            <a:avLst/>
          </a:prstGeom>
          <a:noFill/>
        </p:spPr>
        <p:txBody>
          <a:bodyPr wrap="square" rtlCol="0">
            <a:spAutoFit/>
          </a:bodyPr>
          <a:lstStyle/>
          <a:p>
            <a:r>
              <a:rPr lang="zh-CN" altLang="en-US" sz="4400" dirty="0" smtClean="0"/>
              <a:t>历史状态</a:t>
            </a:r>
            <a:endParaRPr lang="zh-CN" altLang="en-US" sz="4400" dirty="0"/>
          </a:p>
        </p:txBody>
      </p:sp>
      <p:pic>
        <p:nvPicPr>
          <p:cNvPr id="4" name="图片 3"/>
          <p:cNvPicPr>
            <a:picLocks noChangeAspect="1"/>
          </p:cNvPicPr>
          <p:nvPr/>
        </p:nvPicPr>
        <p:blipFill>
          <a:blip r:embed="rId2"/>
          <a:stretch>
            <a:fillRect/>
          </a:stretch>
        </p:blipFill>
        <p:spPr>
          <a:xfrm>
            <a:off x="3203848" y="1700808"/>
            <a:ext cx="5502117" cy="2766300"/>
          </a:xfrm>
          <a:prstGeom prst="rect">
            <a:avLst/>
          </a:prstGeom>
        </p:spPr>
      </p:pic>
    </p:spTree>
    <p:extLst>
      <p:ext uri="{BB962C8B-B14F-4D97-AF65-F5344CB8AC3E}">
        <p14:creationId xmlns:p14="http://schemas.microsoft.com/office/powerpoint/2010/main" val="751804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8384" y="980728"/>
            <a:ext cx="8915400" cy="4500465"/>
          </a:xfrm>
          <a:prstGeom prst="rect">
            <a:avLst/>
          </a:prstGeom>
        </p:spPr>
        <p:txBody>
          <a:bodyPr>
            <a:normAutofit fontScale="700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   转移（</a:t>
            </a:r>
            <a:r>
              <a:rPr lang="en-US" altLang="zh-CN" dirty="0" smtClean="0"/>
              <a:t>Transitions</a:t>
            </a:r>
            <a:r>
              <a:rPr lang="zh-CN" altLang="en-US" dirty="0" smtClean="0"/>
              <a:t>）是两个状态之间的一种关系，表示对象将在源状态（</a:t>
            </a:r>
            <a:r>
              <a:rPr lang="en-US" altLang="zh-CN" dirty="0" smtClean="0"/>
              <a:t>Source State</a:t>
            </a:r>
            <a:r>
              <a:rPr lang="zh-CN" altLang="en-US" dirty="0" smtClean="0"/>
              <a:t>）中执行一定的动作，并在某个特定事件发生而且某个特定的警界条件满足时进入目标状态（</a:t>
            </a:r>
            <a:r>
              <a:rPr lang="en-US" altLang="zh-CN" dirty="0" smtClean="0"/>
              <a:t>Target State</a:t>
            </a:r>
            <a:r>
              <a:rPr lang="zh-CN" altLang="en-US" dirty="0" smtClean="0"/>
              <a:t>）</a:t>
            </a:r>
            <a:endParaRPr lang="en-US" altLang="zh-CN"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  </a:t>
            </a:r>
            <a:r>
              <a:rPr lang="zh-TW" altLang="en-US" dirty="0" smtClean="0">
                <a:latin typeface="黑体" panose="02010609060101010101" pitchFamily="49" charset="-122"/>
                <a:ea typeface="黑体" panose="02010609060101010101" pitchFamily="49" charset="-122"/>
              </a:rPr>
              <a:t>事件标记（</a:t>
            </a:r>
            <a:r>
              <a:rPr lang="en-US" altLang="zh-TW" dirty="0" smtClean="0">
                <a:latin typeface="黑体" panose="02010609060101010101" pitchFamily="49" charset="-122"/>
                <a:ea typeface="黑体" panose="02010609060101010101" pitchFamily="49" charset="-122"/>
              </a:rPr>
              <a:t>Trigger</a:t>
            </a:r>
            <a:r>
              <a:rPr lang="zh-TW" altLang="en-US" dirty="0" smtClean="0">
                <a:latin typeface="黑体" panose="02010609060101010101" pitchFamily="49" charset="-122"/>
                <a:ea typeface="黑体" panose="02010609060101010101" pitchFamily="49" charset="-122"/>
              </a:rPr>
              <a:t>）：是转移的诱因，可以是一个信号，事件、条   件变化（</a:t>
            </a:r>
            <a:r>
              <a:rPr lang="en-US" altLang="zh-TW" dirty="0" smtClean="0">
                <a:latin typeface="黑体" panose="02010609060101010101" pitchFamily="49" charset="-122"/>
                <a:ea typeface="黑体" panose="02010609060101010101" pitchFamily="49" charset="-122"/>
              </a:rPr>
              <a:t>a change in some condition</a:t>
            </a:r>
            <a:r>
              <a:rPr lang="zh-TW" altLang="en-US" dirty="0" smtClean="0">
                <a:latin typeface="黑体" panose="02010609060101010101" pitchFamily="49" charset="-122"/>
                <a:ea typeface="黑体" panose="02010609060101010101" pitchFamily="49" charset="-122"/>
              </a:rPr>
              <a:t>）和时间表达式。</a:t>
            </a:r>
          </a:p>
          <a:p>
            <a:r>
              <a:rPr lang="zh-TW" altLang="en-US" dirty="0" smtClean="0">
                <a:latin typeface="黑体" panose="02010609060101010101" pitchFamily="49" charset="-122"/>
                <a:ea typeface="黑体" panose="02010609060101010101" pitchFamily="49" charset="-122"/>
              </a:rPr>
              <a:t>  警界条件（</a:t>
            </a:r>
            <a:r>
              <a:rPr lang="en-US" altLang="zh-TW" dirty="0" smtClean="0">
                <a:latin typeface="黑体" panose="02010609060101010101" pitchFamily="49" charset="-122"/>
                <a:ea typeface="黑体" panose="02010609060101010101" pitchFamily="49" charset="-122"/>
              </a:rPr>
              <a:t>Guard Condition</a:t>
            </a:r>
            <a:r>
              <a:rPr lang="zh-TW" altLang="en-US" dirty="0" smtClean="0">
                <a:latin typeface="黑体" panose="02010609060101010101" pitchFamily="49" charset="-122"/>
                <a:ea typeface="黑体" panose="02010609060101010101" pitchFamily="49" charset="-122"/>
              </a:rPr>
              <a:t>）：当警界条件满足时，事件才会引发转移（</a:t>
            </a:r>
            <a:r>
              <a:rPr lang="en-US" altLang="zh-TW" dirty="0" smtClean="0">
                <a:latin typeface="黑体" panose="02010609060101010101" pitchFamily="49" charset="-122"/>
                <a:ea typeface="黑体" panose="02010609060101010101" pitchFamily="49" charset="-122"/>
              </a:rPr>
              <a:t>Transition</a:t>
            </a:r>
            <a:r>
              <a:rPr lang="zh-TW" altLang="en-US" dirty="0" smtClean="0">
                <a:latin typeface="黑体" panose="02010609060101010101" pitchFamily="49" charset="-122"/>
                <a:ea typeface="黑体" panose="02010609060101010101" pitchFamily="49" charset="-122"/>
              </a:rPr>
              <a:t>）。</a:t>
            </a:r>
          </a:p>
          <a:p>
            <a:r>
              <a:rPr lang="zh-TW" altLang="en-US" dirty="0" smtClean="0">
                <a:latin typeface="黑体" panose="02010609060101010101" pitchFamily="49" charset="-122"/>
                <a:ea typeface="黑体" panose="02010609060101010101" pitchFamily="49" charset="-122"/>
              </a:rPr>
              <a:t>  结果（</a:t>
            </a:r>
            <a:r>
              <a:rPr lang="en-US" altLang="zh-TW" dirty="0" smtClean="0">
                <a:latin typeface="黑体" panose="02010609060101010101" pitchFamily="49" charset="-122"/>
                <a:ea typeface="黑体" panose="02010609060101010101" pitchFamily="49" charset="-122"/>
              </a:rPr>
              <a:t>Effect</a:t>
            </a:r>
            <a:r>
              <a:rPr lang="zh-TW" altLang="en-US" dirty="0" smtClean="0">
                <a:latin typeface="黑体" panose="02010609060101010101" pitchFamily="49" charset="-122"/>
                <a:ea typeface="黑体" panose="02010609060101010101" pitchFamily="49" charset="-122"/>
              </a:rPr>
              <a:t>）：对象状态转移后的结果。</a:t>
            </a:r>
            <a:endParaRPr lang="zh-TW" altLang="en-US" dirty="0">
              <a:latin typeface="黑体" panose="02010609060101010101" pitchFamily="49" charset="-122"/>
              <a:ea typeface="黑体" panose="02010609060101010101" pitchFamily="49" charset="-122"/>
            </a:endParaRPr>
          </a:p>
        </p:txBody>
      </p:sp>
      <p:sp>
        <p:nvSpPr>
          <p:cNvPr id="3" name="TextBox 2"/>
          <p:cNvSpPr txBox="1"/>
          <p:nvPr/>
        </p:nvSpPr>
        <p:spPr>
          <a:xfrm>
            <a:off x="3441204" y="211287"/>
            <a:ext cx="2016224" cy="769441"/>
          </a:xfrm>
          <a:prstGeom prst="rect">
            <a:avLst/>
          </a:prstGeom>
          <a:noFill/>
        </p:spPr>
        <p:txBody>
          <a:bodyPr wrap="square" rtlCol="0">
            <a:spAutoFit/>
          </a:bodyPr>
          <a:lstStyle/>
          <a:p>
            <a:r>
              <a:rPr lang="zh-CN" altLang="en-US" sz="4400" dirty="0" smtClean="0"/>
              <a:t>转移</a:t>
            </a:r>
            <a:endParaRPr lang="zh-CN" altLang="en-US" sz="4400" dirty="0"/>
          </a:p>
        </p:txBody>
      </p:sp>
      <p:pic>
        <p:nvPicPr>
          <p:cNvPr id="4" name="图片 3"/>
          <p:cNvPicPr>
            <a:picLocks noChangeAspect="1"/>
          </p:cNvPicPr>
          <p:nvPr/>
        </p:nvPicPr>
        <p:blipFill>
          <a:blip r:embed="rId2"/>
          <a:stretch>
            <a:fillRect/>
          </a:stretch>
        </p:blipFill>
        <p:spPr>
          <a:xfrm>
            <a:off x="2555776" y="1916832"/>
            <a:ext cx="4069433" cy="1097375"/>
          </a:xfrm>
          <a:prstGeom prst="rect">
            <a:avLst/>
          </a:prstGeom>
        </p:spPr>
      </p:pic>
    </p:spTree>
    <p:extLst>
      <p:ext uri="{BB962C8B-B14F-4D97-AF65-F5344CB8AC3E}">
        <p14:creationId xmlns:p14="http://schemas.microsoft.com/office/powerpoint/2010/main" val="770680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908720"/>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TW" altLang="en-US" dirty="0" smtClean="0"/>
              <a:t>状态可以有返回自身状态的转移，称之为自身转移（</a:t>
            </a:r>
            <a:r>
              <a:rPr lang="en-US" altLang="zh-TW" dirty="0" smtClean="0"/>
              <a:t>Self-Transitions</a:t>
            </a:r>
            <a:r>
              <a:rPr lang="zh-TW" altLang="en-US" dirty="0" smtClean="0"/>
              <a:t>）</a:t>
            </a:r>
            <a:endParaRPr lang="en-US" altLang="zh-TW" dirty="0" smtClean="0"/>
          </a:p>
          <a:p>
            <a:endParaRPr lang="en-US" altLang="zh-TW" dirty="0" smtClean="0"/>
          </a:p>
          <a:p>
            <a:endParaRPr lang="en-US" altLang="zh-TW" dirty="0" smtClean="0"/>
          </a:p>
          <a:p>
            <a:pPr marL="0" indent="0">
              <a:buNone/>
            </a:pPr>
            <a:endParaRPr lang="en-US" altLang="zh-TW" dirty="0" smtClean="0"/>
          </a:p>
          <a:p>
            <a:r>
              <a:rPr lang="en-US" altLang="zh-TW" dirty="0" smtClean="0"/>
              <a:t>2S</a:t>
            </a:r>
            <a:r>
              <a:rPr lang="zh-TW" altLang="en-US" dirty="0" smtClean="0"/>
              <a:t>后，</a:t>
            </a:r>
            <a:r>
              <a:rPr lang="en-US" altLang="zh-TW" dirty="0" smtClean="0"/>
              <a:t>Poll input</a:t>
            </a:r>
            <a:r>
              <a:rPr lang="zh-TW" altLang="en-US" dirty="0" smtClean="0"/>
              <a:t>事件执行，转移到自己状态</a:t>
            </a:r>
            <a:r>
              <a:rPr lang="en-US" altLang="zh-TW" dirty="0" smtClean="0"/>
              <a:t>【Waiting】</a:t>
            </a:r>
            <a:endParaRPr lang="zh-TW" altLang="en-US" dirty="0"/>
          </a:p>
        </p:txBody>
      </p:sp>
      <p:sp>
        <p:nvSpPr>
          <p:cNvPr id="3" name="TextBox 2"/>
          <p:cNvSpPr txBox="1"/>
          <p:nvPr/>
        </p:nvSpPr>
        <p:spPr>
          <a:xfrm>
            <a:off x="2690282" y="139279"/>
            <a:ext cx="3486100" cy="769441"/>
          </a:xfrm>
          <a:prstGeom prst="rect">
            <a:avLst/>
          </a:prstGeom>
          <a:noFill/>
        </p:spPr>
        <p:txBody>
          <a:bodyPr wrap="square" rtlCol="0">
            <a:spAutoFit/>
          </a:bodyPr>
          <a:lstStyle/>
          <a:p>
            <a:r>
              <a:rPr lang="zh-CN" altLang="en-US" sz="4400" dirty="0" smtClean="0"/>
              <a:t>自身转移</a:t>
            </a:r>
            <a:endParaRPr lang="zh-CN" altLang="en-US" sz="4400" dirty="0"/>
          </a:p>
        </p:txBody>
      </p:sp>
      <p:pic>
        <p:nvPicPr>
          <p:cNvPr id="4" name="图片 3"/>
          <p:cNvPicPr>
            <a:picLocks noChangeAspect="1"/>
          </p:cNvPicPr>
          <p:nvPr/>
        </p:nvPicPr>
        <p:blipFill>
          <a:blip r:embed="rId2"/>
          <a:stretch>
            <a:fillRect/>
          </a:stretch>
        </p:blipFill>
        <p:spPr>
          <a:xfrm>
            <a:off x="3851920" y="2043085"/>
            <a:ext cx="1668925" cy="1508891"/>
          </a:xfrm>
          <a:prstGeom prst="rect">
            <a:avLst/>
          </a:prstGeom>
        </p:spPr>
      </p:pic>
    </p:spTree>
    <p:extLst>
      <p:ext uri="{BB962C8B-B14F-4D97-AF65-F5344CB8AC3E}">
        <p14:creationId xmlns:p14="http://schemas.microsoft.com/office/powerpoint/2010/main" val="403583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txBox="1">
            <a:spLocks noChangeArrowheads="1"/>
          </p:cNvSpPr>
          <p:nvPr/>
        </p:nvSpPr>
        <p:spPr bwMode="auto">
          <a:xfrm>
            <a:off x="179512" y="476672"/>
            <a:ext cx="37442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fontAlgn="base">
              <a:spcBef>
                <a:spcPct val="0"/>
              </a:spcBef>
              <a:spcAft>
                <a:spcPct val="0"/>
              </a:spcAft>
              <a:buClrTx/>
              <a:buSzTx/>
              <a:buFontTx/>
              <a:buNone/>
            </a:pPr>
            <a:r>
              <a:rPr lang="en-US" altLang="zh-CN" sz="4400" dirty="0" smtClean="0">
                <a:solidFill>
                  <a:srgbClr val="C47546"/>
                </a:solidFill>
                <a:latin typeface="微软雅黑" pitchFamily="34" charset="-122"/>
                <a:ea typeface="微软雅黑" pitchFamily="34" charset="-122"/>
              </a:rPr>
              <a:t>UML</a:t>
            </a:r>
            <a:r>
              <a:rPr lang="zh-CN" altLang="en-US" sz="4400" dirty="0" smtClean="0">
                <a:solidFill>
                  <a:srgbClr val="C47546"/>
                </a:solidFill>
                <a:latin typeface="微软雅黑" pitchFamily="34" charset="-122"/>
                <a:ea typeface="微软雅黑" pitchFamily="34" charset="-122"/>
              </a:rPr>
              <a:t>的图</a:t>
            </a:r>
            <a:endParaRPr lang="zh-CN" altLang="en-US" sz="4400" dirty="0" smtClean="0">
              <a:solidFill>
                <a:srgbClr val="C47546"/>
              </a:solidFill>
              <a:latin typeface="微软雅黑" pitchFamily="34" charset="-122"/>
              <a:ea typeface="微软雅黑" pitchFamily="34" charset="-122"/>
            </a:endParaRPr>
          </a:p>
        </p:txBody>
      </p:sp>
      <p:sp>
        <p:nvSpPr>
          <p:cNvPr id="3" name="TextBox 2"/>
          <p:cNvSpPr txBox="1"/>
          <p:nvPr/>
        </p:nvSpPr>
        <p:spPr>
          <a:xfrm>
            <a:off x="179512" y="1246113"/>
            <a:ext cx="8424936" cy="954107"/>
          </a:xfrm>
          <a:prstGeom prst="rect">
            <a:avLst/>
          </a:prstGeom>
          <a:noFill/>
        </p:spPr>
        <p:txBody>
          <a:bodyPr wrap="square" rtlCol="0">
            <a:spAutoFit/>
          </a:bodyPr>
          <a:lstStyle/>
          <a:p>
            <a:r>
              <a:rPr lang="zh-CN" altLang="en-US" sz="2800" dirty="0" smtClean="0"/>
              <a:t>问题</a:t>
            </a:r>
            <a:r>
              <a:rPr lang="en-US" altLang="zh-CN" sz="2800" dirty="0" smtClean="0"/>
              <a:t>1</a:t>
            </a:r>
            <a:r>
              <a:rPr lang="zh-CN" altLang="en-US" sz="2800" dirty="0" smtClean="0"/>
              <a:t>：</a:t>
            </a:r>
            <a:r>
              <a:rPr lang="en-US" altLang="zh-CN" sz="2800" dirty="0" smtClean="0"/>
              <a:t>UML1.0</a:t>
            </a:r>
            <a:r>
              <a:rPr lang="zh-CN" altLang="en-US" sz="2800" dirty="0" smtClean="0"/>
              <a:t>版本有几种图？请举例说出</a:t>
            </a:r>
            <a:r>
              <a:rPr lang="en-US" altLang="zh-CN" sz="2800" dirty="0" smtClean="0"/>
              <a:t>4</a:t>
            </a:r>
            <a:r>
              <a:rPr lang="zh-CN" altLang="en-US" sz="2800" dirty="0" smtClean="0"/>
              <a:t>种</a:t>
            </a:r>
            <a:endParaRPr lang="en-US" altLang="zh-CN" sz="2800" dirty="0" smtClean="0"/>
          </a:p>
          <a:p>
            <a:endParaRPr lang="zh-CN" altLang="en-US" sz="2800" dirty="0"/>
          </a:p>
        </p:txBody>
      </p:sp>
      <p:sp>
        <p:nvSpPr>
          <p:cNvPr id="4" name="TextBox 3"/>
          <p:cNvSpPr txBox="1"/>
          <p:nvPr/>
        </p:nvSpPr>
        <p:spPr>
          <a:xfrm>
            <a:off x="179512" y="2166332"/>
            <a:ext cx="6912768" cy="2246769"/>
          </a:xfrm>
          <a:prstGeom prst="rect">
            <a:avLst/>
          </a:prstGeom>
          <a:noFill/>
        </p:spPr>
        <p:txBody>
          <a:bodyPr wrap="square" rtlCol="0">
            <a:spAutoFit/>
          </a:bodyPr>
          <a:lstStyle/>
          <a:p>
            <a:r>
              <a:rPr lang="en-US" altLang="zh-CN" sz="2800" dirty="0" smtClean="0"/>
              <a:t>UML</a:t>
            </a:r>
            <a:r>
              <a:rPr lang="zh-CN" altLang="en-US" sz="2800" dirty="0" smtClean="0"/>
              <a:t>图是描述</a:t>
            </a:r>
            <a:r>
              <a:rPr lang="en-US" altLang="zh-CN" sz="2800" dirty="0" smtClean="0"/>
              <a:t>UML</a:t>
            </a:r>
            <a:r>
              <a:rPr lang="zh-CN" altLang="en-US" sz="2800" dirty="0" smtClean="0"/>
              <a:t>视图内容的图形。</a:t>
            </a:r>
            <a:r>
              <a:rPr lang="en-US" altLang="zh-CN" sz="2800" dirty="0" smtClean="0"/>
              <a:t>UML1.0</a:t>
            </a:r>
            <a:r>
              <a:rPr lang="zh-CN" altLang="en-US" sz="2800" dirty="0" smtClean="0"/>
              <a:t>有</a:t>
            </a:r>
            <a:r>
              <a:rPr lang="en-US" altLang="zh-CN" sz="2800" dirty="0" smtClean="0"/>
              <a:t>9</a:t>
            </a:r>
            <a:r>
              <a:rPr lang="zh-CN" altLang="en-US" sz="2800" dirty="0" smtClean="0"/>
              <a:t>种不同的图，通过它们的相互组合提供被建模系统的所有视图。有：用例图、类图、对象图、状态机图、活动图、顺序图、通信图、构件图、部署图。</a:t>
            </a:r>
            <a:endParaRPr lang="zh-CN" altLang="en-US" sz="2800" dirty="0"/>
          </a:p>
        </p:txBody>
      </p:sp>
      <p:sp>
        <p:nvSpPr>
          <p:cNvPr id="5" name="TextBox 4"/>
          <p:cNvSpPr txBox="1"/>
          <p:nvPr/>
        </p:nvSpPr>
        <p:spPr>
          <a:xfrm>
            <a:off x="179512" y="4793704"/>
            <a:ext cx="6768752" cy="954107"/>
          </a:xfrm>
          <a:prstGeom prst="rect">
            <a:avLst/>
          </a:prstGeom>
          <a:noFill/>
        </p:spPr>
        <p:txBody>
          <a:bodyPr wrap="square" rtlCol="0">
            <a:spAutoFit/>
          </a:bodyPr>
          <a:lstStyle/>
          <a:p>
            <a:r>
              <a:rPr lang="zh-CN" altLang="en-US" sz="2800" dirty="0" smtClean="0"/>
              <a:t>在</a:t>
            </a:r>
            <a:r>
              <a:rPr lang="en-US" altLang="zh-CN" sz="2800" dirty="0" smtClean="0"/>
              <a:t>2.0</a:t>
            </a:r>
            <a:r>
              <a:rPr lang="zh-CN" altLang="en-US" sz="2800" dirty="0" smtClean="0"/>
              <a:t>版本中，增加了</a:t>
            </a:r>
            <a:r>
              <a:rPr lang="en-US" altLang="zh-CN" sz="2800" dirty="0" smtClean="0"/>
              <a:t>4</a:t>
            </a:r>
            <a:r>
              <a:rPr lang="zh-CN" altLang="en-US" sz="2800" dirty="0" smtClean="0"/>
              <a:t>种图：包图、组合构件图、交互概览图、时间图。</a:t>
            </a:r>
            <a:endParaRPr lang="zh-CN" altLang="en-US" sz="2800" dirty="0"/>
          </a:p>
        </p:txBody>
      </p:sp>
    </p:spTree>
    <p:extLst>
      <p:ext uri="{BB962C8B-B14F-4D97-AF65-F5344CB8AC3E}">
        <p14:creationId xmlns:p14="http://schemas.microsoft.com/office/powerpoint/2010/main" val="9088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836712"/>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动作（</a:t>
            </a:r>
            <a:r>
              <a:rPr lang="en-US" altLang="zh-CN" dirty="0" smtClean="0"/>
              <a:t>Actions</a:t>
            </a:r>
            <a:r>
              <a:rPr lang="zh-CN" altLang="en-US" dirty="0" smtClean="0"/>
              <a:t>）是一个可执行的原子操作</a:t>
            </a:r>
            <a:r>
              <a:rPr lang="en-US" altLang="zh-CN" dirty="0" smtClean="0"/>
              <a:t>,</a:t>
            </a:r>
            <a:r>
              <a:rPr lang="zh-CN" altLang="en-US" dirty="0" smtClean="0"/>
              <a:t>也就是说动作是不可中断的，其执行时间是可忽略不计的。</a:t>
            </a:r>
          </a:p>
          <a:p>
            <a:r>
              <a:rPr lang="zh-CN" altLang="en-US" dirty="0" smtClean="0"/>
              <a:t>在上例中，对象状态转移后的结果显示在转移线上，如果目标状态有许多转移，而且每个转移有相同的结果，这时把转移后的结果（</a:t>
            </a:r>
            <a:r>
              <a:rPr lang="en-US" altLang="zh-CN" dirty="0" smtClean="0"/>
              <a:t>Effect</a:t>
            </a:r>
            <a:r>
              <a:rPr lang="zh-CN" altLang="en-US" dirty="0" smtClean="0"/>
              <a:t>）展示在目标状态中（</a:t>
            </a:r>
            <a:r>
              <a:rPr lang="en-US" altLang="zh-CN" dirty="0" smtClean="0"/>
              <a:t>Target State</a:t>
            </a:r>
            <a:r>
              <a:rPr lang="zh-CN" altLang="en-US" dirty="0" smtClean="0"/>
              <a:t>）更好一些，可以定义进入动作（</a:t>
            </a:r>
            <a:r>
              <a:rPr lang="en-US" altLang="zh-CN" dirty="0" smtClean="0"/>
              <a:t>Entry Action </a:t>
            </a:r>
            <a:r>
              <a:rPr lang="zh-CN" altLang="en-US" dirty="0" smtClean="0"/>
              <a:t>）和退出动作（</a:t>
            </a:r>
            <a:r>
              <a:rPr lang="en-US" altLang="zh-CN" dirty="0" smtClean="0"/>
              <a:t>Exit Action</a:t>
            </a:r>
            <a:r>
              <a:rPr lang="zh-CN" altLang="en-US" dirty="0" smtClean="0"/>
              <a:t>），如下图</a:t>
            </a:r>
            <a:endParaRPr lang="zh-TW" altLang="en-US" dirty="0"/>
          </a:p>
        </p:txBody>
      </p:sp>
      <p:sp>
        <p:nvSpPr>
          <p:cNvPr id="3" name="TextBox 2"/>
          <p:cNvSpPr txBox="1"/>
          <p:nvPr/>
        </p:nvSpPr>
        <p:spPr>
          <a:xfrm>
            <a:off x="3737620" y="188640"/>
            <a:ext cx="1440160" cy="769441"/>
          </a:xfrm>
          <a:prstGeom prst="rect">
            <a:avLst/>
          </a:prstGeom>
          <a:noFill/>
        </p:spPr>
        <p:txBody>
          <a:bodyPr wrap="square" rtlCol="0">
            <a:spAutoFit/>
          </a:bodyPr>
          <a:lstStyle/>
          <a:p>
            <a:r>
              <a:rPr lang="zh-CN" altLang="en-US" sz="4400" dirty="0" smtClean="0"/>
              <a:t>动作</a:t>
            </a:r>
            <a:endParaRPr lang="zh-CN" altLang="en-US" sz="4400" dirty="0"/>
          </a:p>
        </p:txBody>
      </p:sp>
      <p:pic>
        <p:nvPicPr>
          <p:cNvPr id="4" name="图片 3"/>
          <p:cNvPicPr>
            <a:picLocks noChangeAspect="1"/>
          </p:cNvPicPr>
          <p:nvPr/>
        </p:nvPicPr>
        <p:blipFill>
          <a:blip r:embed="rId2"/>
          <a:stretch>
            <a:fillRect/>
          </a:stretch>
        </p:blipFill>
        <p:spPr>
          <a:xfrm>
            <a:off x="5652120" y="5163086"/>
            <a:ext cx="1973751" cy="1219306"/>
          </a:xfrm>
          <a:prstGeom prst="rect">
            <a:avLst/>
          </a:prstGeom>
        </p:spPr>
      </p:pic>
    </p:spTree>
    <p:extLst>
      <p:ext uri="{BB962C8B-B14F-4D97-AF65-F5344CB8AC3E}">
        <p14:creationId xmlns:p14="http://schemas.microsoft.com/office/powerpoint/2010/main" val="1918798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2" y="160616"/>
            <a:ext cx="936104" cy="1938992"/>
          </a:xfrm>
          <a:prstGeom prst="rect">
            <a:avLst/>
          </a:prstGeom>
          <a:noFill/>
        </p:spPr>
        <p:txBody>
          <a:bodyPr wrap="square" rtlCol="0">
            <a:spAutoFit/>
          </a:bodyPr>
          <a:lstStyle/>
          <a:p>
            <a:r>
              <a:rPr lang="zh-CN" altLang="en-US" sz="4000" dirty="0" smtClean="0">
                <a:latin typeface="华文楷体" panose="02010600040101010101" pitchFamily="2" charset="-122"/>
                <a:ea typeface="华文楷体" panose="02010600040101010101" pitchFamily="2" charset="-122"/>
              </a:rPr>
              <a:t>顺序图</a:t>
            </a:r>
            <a:endParaRPr lang="zh-CN" altLang="en-US" sz="4000" dirty="0">
              <a:latin typeface="华文楷体" panose="02010600040101010101" pitchFamily="2" charset="-122"/>
              <a:ea typeface="华文楷体" panose="02010600040101010101" pitchFamily="2" charset="-122"/>
            </a:endParaRPr>
          </a:p>
        </p:txBody>
      </p:sp>
      <p:sp>
        <p:nvSpPr>
          <p:cNvPr id="3" name="TextBox 2"/>
          <p:cNvSpPr txBox="1"/>
          <p:nvPr/>
        </p:nvSpPr>
        <p:spPr>
          <a:xfrm>
            <a:off x="1187624" y="1130112"/>
            <a:ext cx="6624736" cy="4401205"/>
          </a:xfrm>
          <a:prstGeom prst="rect">
            <a:avLst/>
          </a:prstGeom>
          <a:noFill/>
        </p:spPr>
        <p:txBody>
          <a:bodyPr wrap="square" rtlCol="0">
            <a:spAutoFit/>
          </a:bodyPr>
          <a:lstStyle/>
          <a:p>
            <a:r>
              <a:rPr lang="zh-CN" altLang="en-US" sz="2800" dirty="0" smtClean="0"/>
              <a:t>顺序图描述了对象之间动态的交互关系，主要体现对象之间进行消息传递的时间顺序。</a:t>
            </a:r>
            <a:endParaRPr lang="en-US" altLang="zh-CN" sz="2800" dirty="0" smtClean="0"/>
          </a:p>
          <a:p>
            <a:r>
              <a:rPr lang="zh-CN" altLang="en-US" sz="2800" dirty="0"/>
              <a:t>顺序</a:t>
            </a:r>
            <a:r>
              <a:rPr lang="zh-CN" altLang="en-US" sz="2800" dirty="0" smtClean="0"/>
              <a:t>图由一组对象构成，每个对象分别带有一条竖线，称作对象的生命线，它代表时间轴，时间沿竖线向下延伸。</a:t>
            </a:r>
            <a:r>
              <a:rPr lang="en-US" altLang="zh-CN" sz="2800" dirty="0" smtClean="0"/>
              <a:t>UML</a:t>
            </a:r>
            <a:r>
              <a:rPr lang="zh-CN" altLang="en-US" sz="2800" dirty="0" smtClean="0"/>
              <a:t>面向对象中顺序图描述了这些对象随时间的推移相互之间交换信息的过程。消息用从一个对象的生命线指向另一个对象的生命线的水平箭头表示。</a:t>
            </a:r>
            <a:endParaRPr lang="zh-CN" altLang="en-US" sz="2800" dirty="0"/>
          </a:p>
        </p:txBody>
      </p:sp>
    </p:spTree>
    <p:extLst>
      <p:ext uri="{BB962C8B-B14F-4D97-AF65-F5344CB8AC3E}">
        <p14:creationId xmlns:p14="http://schemas.microsoft.com/office/powerpoint/2010/main" val="3409942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28600" y="1484784"/>
            <a:ext cx="8915400" cy="3777622"/>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顺序图</a:t>
            </a:r>
            <a:r>
              <a:rPr lang="zh-TW" altLang="en-US" b="1" dirty="0" smtClean="0"/>
              <a:t>组成</a:t>
            </a:r>
            <a:r>
              <a:rPr lang="zh-TW" altLang="en-US" dirty="0" smtClean="0"/>
              <a:t> </a:t>
            </a:r>
            <a:r>
              <a:rPr lang="en-US" altLang="zh-TW" dirty="0" smtClean="0"/>
              <a:t>: </a:t>
            </a:r>
            <a:r>
              <a:rPr lang="zh-TW" altLang="en-US" dirty="0" smtClean="0"/>
              <a:t>时序图包括四个元素 </a:t>
            </a:r>
            <a:r>
              <a:rPr lang="zh-TW" altLang="en-US" b="1" dirty="0" smtClean="0"/>
              <a:t>对象</a:t>
            </a:r>
            <a:r>
              <a:rPr lang="en-US" altLang="zh-TW" b="1" dirty="0" smtClean="0"/>
              <a:t>(Object)</a:t>
            </a:r>
            <a:r>
              <a:rPr lang="en-US" altLang="zh-TW" dirty="0" smtClean="0"/>
              <a:t>, </a:t>
            </a:r>
            <a:r>
              <a:rPr lang="zh-TW" altLang="en-US" b="1" dirty="0" smtClean="0"/>
              <a:t>生命线</a:t>
            </a:r>
            <a:r>
              <a:rPr lang="en-US" altLang="zh-TW" b="1" dirty="0" smtClean="0"/>
              <a:t>(Lifeline)</a:t>
            </a:r>
            <a:r>
              <a:rPr lang="en-US" altLang="zh-TW" dirty="0" smtClean="0"/>
              <a:t>, </a:t>
            </a:r>
            <a:r>
              <a:rPr lang="zh-TW" altLang="en-US" b="1" dirty="0" smtClean="0"/>
              <a:t>激活</a:t>
            </a:r>
            <a:r>
              <a:rPr lang="en-US" altLang="zh-TW" b="1" dirty="0" smtClean="0"/>
              <a:t>(Activation)</a:t>
            </a:r>
            <a:r>
              <a:rPr lang="en-US" altLang="zh-TW" dirty="0" smtClean="0"/>
              <a:t>, </a:t>
            </a:r>
            <a:r>
              <a:rPr lang="zh-TW" altLang="en-US" b="1" dirty="0" smtClean="0"/>
              <a:t>消息</a:t>
            </a:r>
            <a:r>
              <a:rPr lang="en-US" altLang="zh-TW" b="1" dirty="0" smtClean="0"/>
              <a:t>(Message)</a:t>
            </a:r>
            <a:r>
              <a:rPr lang="en-US" altLang="zh-TW" dirty="0" smtClean="0"/>
              <a:t>;</a:t>
            </a:r>
            <a:endParaRPr lang="zh-TW" altLang="en-US" dirty="0"/>
          </a:p>
        </p:txBody>
      </p:sp>
    </p:spTree>
    <p:extLst>
      <p:ext uri="{BB962C8B-B14F-4D97-AF65-F5344CB8AC3E}">
        <p14:creationId xmlns:p14="http://schemas.microsoft.com/office/powerpoint/2010/main" val="2206482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TW" altLang="en-US" smtClean="0"/>
              <a:t>对象</a:t>
            </a:r>
            <a:r>
              <a:rPr lang="en-US" altLang="zh-TW" smtClean="0"/>
              <a:t>(Object)</a:t>
            </a:r>
            <a:endParaRPr lang="zh-TW" altLang="en-US" dirty="0"/>
          </a:p>
        </p:txBody>
      </p:sp>
      <p:sp>
        <p:nvSpPr>
          <p:cNvPr id="3" name="内容占位符 2"/>
          <p:cNvSpPr txBox="1">
            <a:spLocks/>
          </p:cNvSpPr>
          <p:nvPr/>
        </p:nvSpPr>
        <p:spPr>
          <a:xfrm>
            <a:off x="0" y="1541538"/>
            <a:ext cx="8915400" cy="3777622"/>
          </a:xfrm>
          <a:prstGeom prst="rect">
            <a:avLst/>
          </a:prstGeom>
        </p:spPr>
        <p:txBody>
          <a:bodyPr>
            <a:normAutofit fontScale="77500" lnSpcReduction="20000"/>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b="1" smtClean="0"/>
              <a:t>对象 </a:t>
            </a:r>
            <a:r>
              <a:rPr lang="en-US" altLang="zh-CN" smtClean="0"/>
              <a:t>: </a:t>
            </a:r>
            <a:r>
              <a:rPr lang="zh-CN" altLang="en-US" smtClean="0"/>
              <a:t>时序图中的对象在交互中扮演的角色就是对象</a:t>
            </a:r>
            <a:r>
              <a:rPr lang="en-US" altLang="zh-CN" smtClean="0"/>
              <a:t>;</a:t>
            </a:r>
            <a:endParaRPr lang="zh-CN" altLang="en-US" smtClean="0"/>
          </a:p>
          <a:p>
            <a:r>
              <a:rPr lang="zh-CN" altLang="en-US" b="1" smtClean="0"/>
              <a:t>对象的符号</a:t>
            </a:r>
            <a:r>
              <a:rPr lang="zh-CN" altLang="en-US" smtClean="0"/>
              <a:t> </a:t>
            </a:r>
            <a:r>
              <a:rPr lang="en-US" altLang="zh-CN" smtClean="0"/>
              <a:t>: </a:t>
            </a:r>
            <a:r>
              <a:rPr lang="zh-CN" altLang="en-US" smtClean="0"/>
              <a:t>时序图中的对象与对象图中的表示方法一样</a:t>
            </a:r>
            <a:r>
              <a:rPr lang="en-US" altLang="zh-CN" smtClean="0"/>
              <a:t>, </a:t>
            </a:r>
            <a:r>
              <a:rPr lang="zh-CN" altLang="en-US" smtClean="0"/>
              <a:t>使用矩形将对象名称包含起来</a:t>
            </a:r>
            <a:r>
              <a:rPr lang="en-US" altLang="zh-CN" smtClean="0"/>
              <a:t>, </a:t>
            </a:r>
            <a:r>
              <a:rPr lang="zh-CN" altLang="en-US" smtClean="0"/>
              <a:t>并且对象名称下有下划线</a:t>
            </a:r>
            <a:r>
              <a:rPr lang="en-US" altLang="zh-CN" smtClean="0"/>
              <a:t>;</a:t>
            </a:r>
            <a:endParaRPr lang="zh-CN" altLang="en-US" smtClean="0"/>
          </a:p>
          <a:p>
            <a:r>
              <a:rPr lang="zh-CN" altLang="en-US" b="1" smtClean="0"/>
              <a:t>对象创建时机</a:t>
            </a:r>
            <a:r>
              <a:rPr lang="zh-CN" altLang="en-US" smtClean="0"/>
              <a:t> </a:t>
            </a:r>
            <a:r>
              <a:rPr lang="en-US" altLang="zh-CN" smtClean="0"/>
              <a:t>: </a:t>
            </a:r>
            <a:r>
              <a:rPr lang="zh-CN" altLang="en-US" smtClean="0"/>
              <a:t>对象可以在交互开始的时候创建</a:t>
            </a:r>
            <a:r>
              <a:rPr lang="en-US" altLang="zh-CN" smtClean="0"/>
              <a:t>, </a:t>
            </a:r>
            <a:r>
              <a:rPr lang="zh-CN" altLang="en-US" smtClean="0"/>
              <a:t>也可以在交互过程中进行创建</a:t>
            </a:r>
            <a:r>
              <a:rPr lang="en-US" altLang="zh-CN" smtClean="0"/>
              <a:t>;</a:t>
            </a:r>
            <a:endParaRPr lang="zh-CN" altLang="en-US" smtClean="0"/>
          </a:p>
          <a:p>
            <a:r>
              <a:rPr lang="en-US" altLang="zh-CN" smtClean="0"/>
              <a:t>-- </a:t>
            </a:r>
            <a:r>
              <a:rPr lang="zh-CN" altLang="en-US" b="1" smtClean="0"/>
              <a:t>处于顶部</a:t>
            </a:r>
            <a:r>
              <a:rPr lang="zh-CN" altLang="en-US" smtClean="0"/>
              <a:t> </a:t>
            </a:r>
            <a:r>
              <a:rPr lang="en-US" altLang="zh-CN" smtClean="0"/>
              <a:t>: </a:t>
            </a:r>
            <a:r>
              <a:rPr lang="zh-CN" altLang="en-US" smtClean="0"/>
              <a:t>如果对象的位置在时序图顶部</a:t>
            </a:r>
            <a:r>
              <a:rPr lang="en-US" altLang="zh-CN" smtClean="0"/>
              <a:t>, </a:t>
            </a:r>
            <a:r>
              <a:rPr lang="zh-CN" altLang="en-US" smtClean="0"/>
              <a:t>说明在交互开始的时候对象就已经存在了</a:t>
            </a:r>
            <a:r>
              <a:rPr lang="en-US" altLang="zh-CN" smtClean="0"/>
              <a:t>; </a:t>
            </a:r>
            <a:endParaRPr lang="zh-CN" altLang="en-US" smtClean="0"/>
          </a:p>
          <a:p>
            <a:r>
              <a:rPr lang="en-US" altLang="zh-CN" smtClean="0"/>
              <a:t>-- </a:t>
            </a:r>
            <a:r>
              <a:rPr lang="zh-CN" altLang="en-US" b="1" smtClean="0"/>
              <a:t>不在顶部 </a:t>
            </a:r>
            <a:r>
              <a:rPr lang="en-US" altLang="zh-CN" smtClean="0"/>
              <a:t>: </a:t>
            </a:r>
            <a:r>
              <a:rPr lang="zh-CN" altLang="en-US" smtClean="0"/>
              <a:t>如果对象的位置不在顶部</a:t>
            </a:r>
            <a:r>
              <a:rPr lang="en-US" altLang="zh-CN" smtClean="0"/>
              <a:t>, </a:t>
            </a:r>
            <a:r>
              <a:rPr lang="zh-CN" altLang="en-US" smtClean="0"/>
              <a:t>那么对象在交互过程中创建的</a:t>
            </a:r>
            <a:r>
              <a:rPr lang="en-US" altLang="zh-CN" smtClean="0"/>
              <a:t>;</a:t>
            </a:r>
            <a:r>
              <a:rPr lang="zh-CN" altLang="en-US" smtClean="0"/>
              <a:t/>
            </a:r>
            <a:br>
              <a:rPr lang="zh-CN" altLang="en-US" smtClean="0"/>
            </a:br>
            <a:endParaRPr lang="zh-CN" altLang="en-US" smtClean="0"/>
          </a:p>
          <a:p>
            <a:endParaRPr lang="zh-TW" altLang="en-US" dirty="0"/>
          </a:p>
        </p:txBody>
      </p:sp>
      <p:pic>
        <p:nvPicPr>
          <p:cNvPr id="43010" name="Picture 2" descr="http://img.blog.csdn.net/20131229100455484?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542" y="4365104"/>
            <a:ext cx="7221162" cy="223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335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img.blog.csdn.net/20131229102101109?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340768"/>
            <a:ext cx="4514850" cy="52800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9512" y="332656"/>
            <a:ext cx="7848872" cy="3970318"/>
          </a:xfrm>
          <a:prstGeom prst="rect">
            <a:avLst/>
          </a:prstGeom>
        </p:spPr>
        <p:txBody>
          <a:bodyPr wrap="square">
            <a:spAutoFit/>
          </a:bodyPr>
          <a:lstStyle/>
          <a:p>
            <a:r>
              <a:rPr lang="zh-CN" altLang="en-US" sz="2800" dirty="0"/>
              <a:t>生命线是对象中间底部向下延伸的一条虚线</a:t>
            </a:r>
          </a:p>
          <a:p>
            <a:r>
              <a:rPr lang="zh-CN" altLang="en-US" sz="2800" dirty="0"/>
              <a:t> </a:t>
            </a:r>
            <a:r>
              <a:rPr lang="zh-CN" altLang="en-US" sz="2800" dirty="0" smtClean="0"/>
              <a:t>生命线</a:t>
            </a:r>
            <a:r>
              <a:rPr lang="zh-CN" altLang="en-US" sz="2800" dirty="0"/>
              <a:t>就是时间线、从顶部一直到底部。</a:t>
            </a:r>
          </a:p>
          <a:p>
            <a:r>
              <a:rPr lang="zh-CN" altLang="en-US" sz="2800" dirty="0"/>
              <a:t/>
            </a:r>
            <a:br>
              <a:rPr lang="zh-CN" altLang="en-US" sz="2800" dirty="0"/>
            </a:br>
            <a:endParaRPr lang="zh-CN" altLang="en-US" sz="2800" dirty="0"/>
          </a:p>
          <a:p>
            <a:r>
              <a:rPr lang="zh-CN" altLang="en-US" sz="2800" dirty="0" smtClean="0"/>
              <a:t>如右图</a:t>
            </a:r>
            <a:r>
              <a:rPr lang="zh-CN" altLang="en-US" sz="2800" dirty="0"/>
              <a:t>：</a:t>
            </a:r>
            <a:r>
              <a:rPr lang="en-US" altLang="zh-CN" sz="2800" dirty="0"/>
              <a:t>1</a:t>
            </a:r>
            <a:r>
              <a:rPr lang="zh-CN" altLang="en-US" sz="2800" dirty="0"/>
              <a:t>：调出窗体与</a:t>
            </a:r>
            <a:r>
              <a:rPr lang="en-US" altLang="zh-CN" sz="2800" dirty="0"/>
              <a:t>4</a:t>
            </a:r>
            <a:r>
              <a:rPr lang="zh-CN" altLang="en-US" sz="2800" dirty="0" smtClean="0"/>
              <a:t>：</a:t>
            </a:r>
            <a:endParaRPr lang="en-US" altLang="zh-CN" sz="2800" dirty="0" smtClean="0"/>
          </a:p>
          <a:p>
            <a:r>
              <a:rPr lang="zh-CN" altLang="en-US" sz="2800" dirty="0" smtClean="0"/>
              <a:t>管理员</a:t>
            </a:r>
            <a:r>
              <a:rPr lang="zh-CN" altLang="en-US" sz="2800" dirty="0"/>
              <a:t>修改数据就不在</a:t>
            </a:r>
            <a:r>
              <a:rPr lang="zh-CN" altLang="en-US" sz="2800" dirty="0" smtClean="0"/>
              <a:t>同</a:t>
            </a:r>
            <a:endParaRPr lang="en-US" altLang="zh-CN" sz="2800" dirty="0" smtClean="0"/>
          </a:p>
          <a:p>
            <a:r>
              <a:rPr lang="zh-CN" altLang="en-US" sz="2800" dirty="0" smtClean="0"/>
              <a:t>一时间</a:t>
            </a:r>
            <a:r>
              <a:rPr lang="zh-CN" altLang="en-US" sz="2800" dirty="0"/>
              <a:t>段</a:t>
            </a:r>
            <a:r>
              <a:rPr lang="zh-CN" altLang="en-US" sz="2800" dirty="0" smtClean="0"/>
              <a:t>内，上面</a:t>
            </a:r>
            <a:r>
              <a:rPr lang="zh-CN" altLang="en-US" sz="2800" dirty="0"/>
              <a:t>的是</a:t>
            </a:r>
            <a:r>
              <a:rPr lang="zh-CN" altLang="en-US" sz="2800" dirty="0" smtClean="0"/>
              <a:t>较</a:t>
            </a:r>
            <a:endParaRPr lang="en-US" altLang="zh-CN" sz="2800" dirty="0" smtClean="0"/>
          </a:p>
          <a:p>
            <a:r>
              <a:rPr lang="zh-CN" altLang="en-US" sz="2800" dirty="0" smtClean="0"/>
              <a:t>早时间，而</a:t>
            </a:r>
            <a:r>
              <a:rPr lang="zh-CN" altLang="en-US" sz="2800" dirty="0"/>
              <a:t>越往下面</a:t>
            </a:r>
            <a:r>
              <a:rPr lang="zh-CN" altLang="en-US" sz="2800" dirty="0" smtClean="0"/>
              <a:t>走</a:t>
            </a:r>
            <a:r>
              <a:rPr lang="zh-CN" altLang="en-US" sz="2800" dirty="0"/>
              <a:t>，</a:t>
            </a:r>
            <a:endParaRPr lang="en-US" altLang="zh-CN" sz="2800" dirty="0" smtClean="0"/>
          </a:p>
          <a:p>
            <a:r>
              <a:rPr lang="zh-CN" altLang="en-US" sz="2800" dirty="0" smtClean="0"/>
              <a:t>时间</a:t>
            </a:r>
            <a:r>
              <a:rPr lang="zh-CN" altLang="en-US" sz="2800" dirty="0"/>
              <a:t>越往后流逝。</a:t>
            </a:r>
          </a:p>
        </p:txBody>
      </p:sp>
    </p:spTree>
    <p:extLst>
      <p:ext uri="{BB962C8B-B14F-4D97-AF65-F5344CB8AC3E}">
        <p14:creationId xmlns:p14="http://schemas.microsoft.com/office/powerpoint/2010/main" val="1358697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836712"/>
            <a:ext cx="4572000" cy="2677656"/>
          </a:xfrm>
          <a:prstGeom prst="rect">
            <a:avLst/>
          </a:prstGeom>
        </p:spPr>
        <p:txBody>
          <a:bodyPr>
            <a:spAutoFit/>
          </a:bodyPr>
          <a:lstStyle/>
          <a:p>
            <a:r>
              <a:rPr lang="zh-CN" altLang="en-US" sz="2800" dirty="0">
                <a:latin typeface="+mn-ea"/>
              </a:rPr>
              <a:t>激活</a:t>
            </a:r>
            <a:r>
              <a:rPr lang="en-US" altLang="zh-CN" sz="2800" dirty="0">
                <a:latin typeface="+mn-ea"/>
              </a:rPr>
              <a:t>(Activation) : </a:t>
            </a:r>
            <a:endParaRPr lang="en-US" altLang="zh-CN" sz="2800" dirty="0" smtClean="0">
              <a:latin typeface="+mn-ea"/>
            </a:endParaRPr>
          </a:p>
          <a:p>
            <a:r>
              <a:rPr lang="zh-CN" altLang="en-US" sz="2800" dirty="0" smtClean="0">
                <a:latin typeface="+mn-ea"/>
              </a:rPr>
              <a:t>代表</a:t>
            </a:r>
            <a:r>
              <a:rPr lang="zh-CN" altLang="en-US" sz="2800" dirty="0">
                <a:latin typeface="+mn-ea"/>
              </a:rPr>
              <a:t>顺序图中对象执行一项操作的时期</a:t>
            </a:r>
            <a:r>
              <a:rPr lang="en-US" altLang="zh-CN" sz="2800" dirty="0">
                <a:latin typeface="+mn-ea"/>
              </a:rPr>
              <a:t>, </a:t>
            </a:r>
            <a:r>
              <a:rPr lang="zh-CN" altLang="en-US" sz="2800" dirty="0">
                <a:latin typeface="+mn-ea"/>
              </a:rPr>
              <a:t>激活期可以理解为语义中 </a:t>
            </a:r>
            <a:r>
              <a:rPr lang="en-US" altLang="zh-CN" sz="2800" dirty="0">
                <a:latin typeface="+mn-ea"/>
              </a:rPr>
              <a:t>{} </a:t>
            </a:r>
            <a:r>
              <a:rPr lang="zh-CN" altLang="en-US" sz="2800" dirty="0">
                <a:latin typeface="+mn-ea"/>
              </a:rPr>
              <a:t>中的内容</a:t>
            </a:r>
            <a:r>
              <a:rPr lang="en-US" altLang="zh-CN" sz="2800" dirty="0">
                <a:latin typeface="+mn-ea"/>
              </a:rPr>
              <a:t>, </a:t>
            </a:r>
            <a:r>
              <a:rPr lang="zh-CN" altLang="en-US" sz="2800" dirty="0">
                <a:latin typeface="+mn-ea"/>
              </a:rPr>
              <a:t>表示该对象被占用以完成某个任务</a:t>
            </a:r>
            <a:r>
              <a:rPr lang="en-US" altLang="zh-CN" sz="2800" dirty="0">
                <a:latin typeface="+mn-ea"/>
              </a:rPr>
              <a:t>;</a:t>
            </a:r>
            <a:endParaRPr lang="zh-CN" altLang="en-US" sz="2800" dirty="0">
              <a:latin typeface="+mn-ea"/>
            </a:endParaRPr>
          </a:p>
        </p:txBody>
      </p:sp>
      <p:pic>
        <p:nvPicPr>
          <p:cNvPr id="46082" name="Picture 2" descr="http://img.blog.csdn.net/20131229102857296?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364327"/>
            <a:ext cx="639763" cy="162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505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img.blog.csdn.net/20131229103428296?watermark/2/text/aHR0cDovL2Jsb2cuY3Nkbi5uZXQvdTAxMDE5MTAz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071" y="1700808"/>
            <a:ext cx="5737225" cy="49371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9512" y="428178"/>
            <a:ext cx="4572000" cy="5016758"/>
          </a:xfrm>
          <a:prstGeom prst="rect">
            <a:avLst/>
          </a:prstGeom>
        </p:spPr>
        <p:txBody>
          <a:bodyPr>
            <a:spAutoFit/>
          </a:bodyPr>
          <a:lstStyle/>
          <a:p>
            <a:r>
              <a:rPr lang="zh-CN" altLang="en-US" sz="3200" dirty="0"/>
              <a:t>消息是对象与对象之间的</a:t>
            </a:r>
            <a:r>
              <a:rPr lang="zh-CN" altLang="en-US" sz="3200" dirty="0" smtClean="0"/>
              <a:t>交互，也就是</a:t>
            </a:r>
            <a:r>
              <a:rPr lang="zh-CN" altLang="en-US" sz="3200" dirty="0"/>
              <a:t>对象与对象之间的</a:t>
            </a:r>
            <a:r>
              <a:rPr lang="zh-CN" altLang="en-US" sz="3200" dirty="0" smtClean="0"/>
              <a:t>通信，</a:t>
            </a:r>
            <a:endParaRPr lang="en-US" altLang="zh-CN" sz="3200" dirty="0" smtClean="0"/>
          </a:p>
          <a:p>
            <a:r>
              <a:rPr lang="zh-CN" altLang="en-US" sz="3200" dirty="0" smtClean="0"/>
              <a:t>他</a:t>
            </a:r>
            <a:r>
              <a:rPr lang="zh-CN" altLang="en-US" sz="3200" dirty="0"/>
              <a:t>可以是唤起</a:t>
            </a:r>
            <a:r>
              <a:rPr lang="zh-CN" altLang="en-US" sz="3200" dirty="0" smtClean="0"/>
              <a:t>信号</a:t>
            </a:r>
            <a:endParaRPr lang="en-US" altLang="zh-CN" sz="3200" dirty="0" smtClean="0"/>
          </a:p>
          <a:p>
            <a:r>
              <a:rPr lang="zh-CN" altLang="en-US" sz="3200" dirty="0" smtClean="0"/>
              <a:t>、创建</a:t>
            </a:r>
            <a:r>
              <a:rPr lang="zh-CN" altLang="en-US" sz="3200" dirty="0"/>
              <a:t>或</a:t>
            </a:r>
            <a:r>
              <a:rPr lang="zh-CN" altLang="en-US" sz="3200" dirty="0" smtClean="0"/>
              <a:t>撤销。</a:t>
            </a:r>
            <a:endParaRPr lang="en-US" altLang="zh-CN" sz="3200" dirty="0" smtClean="0"/>
          </a:p>
          <a:p>
            <a:r>
              <a:rPr lang="zh-CN" altLang="en-US" sz="3200" dirty="0" smtClean="0"/>
              <a:t>消息</a:t>
            </a:r>
            <a:r>
              <a:rPr lang="zh-CN" altLang="en-US" sz="3200" dirty="0"/>
              <a:t>可以是信号</a:t>
            </a:r>
            <a:r>
              <a:rPr lang="zh-CN" altLang="en-US" sz="3200" dirty="0" smtClean="0"/>
              <a:t>、</a:t>
            </a:r>
            <a:endParaRPr lang="en-US" altLang="zh-CN" sz="3200" dirty="0" smtClean="0"/>
          </a:p>
          <a:p>
            <a:r>
              <a:rPr lang="zh-CN" altLang="en-US" sz="3200" dirty="0" smtClean="0"/>
              <a:t>也</a:t>
            </a:r>
            <a:r>
              <a:rPr lang="zh-CN" altLang="en-US" sz="3200" dirty="0"/>
              <a:t>可以是调用。</a:t>
            </a:r>
          </a:p>
          <a:p>
            <a:r>
              <a:rPr lang="zh-CN" altLang="en-US" sz="3200" dirty="0"/>
              <a:t>对象之间的消息</a:t>
            </a:r>
            <a:r>
              <a:rPr lang="zh-CN" altLang="en-US" sz="3200" dirty="0" smtClean="0"/>
              <a:t>只</a:t>
            </a:r>
            <a:endParaRPr lang="en-US" altLang="zh-CN" sz="3200" dirty="0" smtClean="0"/>
          </a:p>
          <a:p>
            <a:r>
              <a:rPr lang="zh-CN" altLang="en-US" sz="3200" dirty="0" smtClean="0"/>
              <a:t>能</a:t>
            </a:r>
            <a:r>
              <a:rPr lang="zh-CN" altLang="en-US" sz="3200" dirty="0"/>
              <a:t>单路</a:t>
            </a:r>
            <a:r>
              <a:rPr lang="zh-CN" altLang="en-US" sz="3200" dirty="0" smtClean="0"/>
              <a:t>通信，消息</a:t>
            </a:r>
            <a:endParaRPr lang="en-US" altLang="zh-CN" sz="3200" dirty="0" smtClean="0"/>
          </a:p>
          <a:p>
            <a:r>
              <a:rPr lang="zh-CN" altLang="en-US" sz="3200" dirty="0" smtClean="0"/>
              <a:t>用</a:t>
            </a:r>
            <a:r>
              <a:rPr lang="zh-CN" altLang="en-US" sz="3200" dirty="0"/>
              <a:t>箭头表示、如</a:t>
            </a:r>
            <a:r>
              <a:rPr lang="zh-CN" altLang="en-US" sz="3200" dirty="0" smtClean="0"/>
              <a:t>图：</a:t>
            </a:r>
            <a:endParaRPr lang="zh-CN" altLang="en-US" sz="3200" dirty="0"/>
          </a:p>
        </p:txBody>
      </p:sp>
    </p:spTree>
    <p:extLst>
      <p:ext uri="{BB962C8B-B14F-4D97-AF65-F5344CB8AC3E}">
        <p14:creationId xmlns:p14="http://schemas.microsoft.com/office/powerpoint/2010/main" val="3468043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64" y="2204864"/>
            <a:ext cx="6231426" cy="3778250"/>
          </a:xfrm>
          <a:prstGeom prst="rect">
            <a:avLst/>
          </a:prstGeom>
        </p:spPr>
      </p:pic>
      <p:sp>
        <p:nvSpPr>
          <p:cNvPr id="3" name="TextBox 2"/>
          <p:cNvSpPr txBox="1"/>
          <p:nvPr/>
        </p:nvSpPr>
        <p:spPr>
          <a:xfrm>
            <a:off x="467544" y="548680"/>
            <a:ext cx="3115713" cy="769441"/>
          </a:xfrm>
          <a:prstGeom prst="rect">
            <a:avLst/>
          </a:prstGeom>
          <a:noFill/>
        </p:spPr>
        <p:txBody>
          <a:bodyPr wrap="square" rtlCol="0">
            <a:spAutoFit/>
          </a:bodyPr>
          <a:lstStyle/>
          <a:p>
            <a:r>
              <a:rPr lang="zh-CN" altLang="en-US" sz="4400" dirty="0" smtClean="0"/>
              <a:t>消息的种类</a:t>
            </a:r>
            <a:endParaRPr lang="zh-CN" altLang="en-US" sz="4400" dirty="0"/>
          </a:p>
        </p:txBody>
      </p:sp>
    </p:spTree>
    <p:extLst>
      <p:ext uri="{BB962C8B-B14F-4D97-AF65-F5344CB8AC3E}">
        <p14:creationId xmlns:p14="http://schemas.microsoft.com/office/powerpoint/2010/main" val="2571376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38" y="2132856"/>
            <a:ext cx="7943850" cy="3248025"/>
          </a:xfrm>
          <a:prstGeom prst="rect">
            <a:avLst/>
          </a:prstGeom>
        </p:spPr>
      </p:pic>
      <p:sp>
        <p:nvSpPr>
          <p:cNvPr id="3" name="标题 1"/>
          <p:cNvSpPr txBox="1">
            <a:spLocks/>
          </p:cNvSpPr>
          <p:nvPr/>
        </p:nvSpPr>
        <p:spPr>
          <a:xfrm>
            <a:off x="13320" y="260648"/>
            <a:ext cx="8911687" cy="128089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dirty="0" smtClean="0">
                <a:latin typeface="黑体" panose="02010609060101010101" pitchFamily="49" charset="-122"/>
                <a:ea typeface="黑体" panose="02010609060101010101" pitchFamily="49" charset="-122"/>
              </a:rPr>
              <a:t>顺序图</a:t>
            </a:r>
            <a:r>
              <a:rPr lang="zh-TW" altLang="en-US" dirty="0" smtClean="0">
                <a:latin typeface="黑体" panose="02010609060101010101" pitchFamily="49" charset="-122"/>
                <a:ea typeface="黑体" panose="02010609060101010101" pitchFamily="49" charset="-122"/>
              </a:rPr>
              <a:t>示例</a:t>
            </a:r>
            <a:endParaRPr lang="zh-TW"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125785" y="1181498"/>
            <a:ext cx="8915400" cy="720080"/>
          </a:xfrm>
          <a:prstGeom prst="rect">
            <a:avLst/>
          </a:prstGeom>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t>下面是一个简单的管理员结账的顺序图</a:t>
            </a:r>
            <a:endParaRPr lang="zh-TW" altLang="en-US" dirty="0"/>
          </a:p>
        </p:txBody>
      </p:sp>
    </p:spTree>
    <p:extLst>
      <p:ext uri="{BB962C8B-B14F-4D97-AF65-F5344CB8AC3E}">
        <p14:creationId xmlns:p14="http://schemas.microsoft.com/office/powerpoint/2010/main" val="3124215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 y="116632"/>
            <a:ext cx="1296144" cy="2308324"/>
          </a:xfrm>
          <a:prstGeom prst="rect">
            <a:avLst/>
          </a:prstGeom>
          <a:noFill/>
        </p:spPr>
        <p:txBody>
          <a:bodyPr wrap="square" rtlCol="0">
            <a:spAutoFit/>
          </a:bodyPr>
          <a:lstStyle/>
          <a:p>
            <a:r>
              <a:rPr lang="zh-CN" altLang="en-US" sz="4800" dirty="0" smtClean="0">
                <a:latin typeface="华文楷体" panose="02010600040101010101" pitchFamily="2" charset="-122"/>
                <a:ea typeface="华文楷体" panose="02010600040101010101" pitchFamily="2" charset="-122"/>
              </a:rPr>
              <a:t>协</a:t>
            </a:r>
            <a:endParaRPr lang="en-US" altLang="zh-CN" sz="4800" dirty="0" smtClean="0">
              <a:latin typeface="华文楷体" panose="02010600040101010101" pitchFamily="2" charset="-122"/>
              <a:ea typeface="华文楷体" panose="02010600040101010101" pitchFamily="2" charset="-122"/>
            </a:endParaRPr>
          </a:p>
          <a:p>
            <a:r>
              <a:rPr lang="zh-CN" altLang="en-US" sz="4800" dirty="0" smtClean="0">
                <a:latin typeface="华文楷体" panose="02010600040101010101" pitchFamily="2" charset="-122"/>
                <a:ea typeface="华文楷体" panose="02010600040101010101" pitchFamily="2" charset="-122"/>
              </a:rPr>
              <a:t>作</a:t>
            </a:r>
            <a:endParaRPr lang="en-US" altLang="zh-CN" sz="4800" dirty="0" smtClean="0">
              <a:latin typeface="华文楷体" panose="02010600040101010101" pitchFamily="2" charset="-122"/>
              <a:ea typeface="华文楷体" panose="02010600040101010101" pitchFamily="2" charset="-122"/>
            </a:endParaRPr>
          </a:p>
          <a:p>
            <a:r>
              <a:rPr lang="zh-CN" altLang="en-US" sz="4800" dirty="0" smtClean="0">
                <a:latin typeface="华文楷体" panose="02010600040101010101" pitchFamily="2" charset="-122"/>
                <a:ea typeface="华文楷体" panose="02010600040101010101" pitchFamily="2" charset="-122"/>
              </a:rPr>
              <a:t>图</a:t>
            </a:r>
            <a:endParaRPr lang="zh-CN" altLang="en-US" sz="4800" dirty="0">
              <a:latin typeface="华文楷体" panose="02010600040101010101" pitchFamily="2" charset="-122"/>
              <a:ea typeface="华文楷体" panose="02010600040101010101" pitchFamily="2" charset="-122"/>
            </a:endParaRPr>
          </a:p>
        </p:txBody>
      </p:sp>
      <p:sp>
        <p:nvSpPr>
          <p:cNvPr id="3" name="矩形 2"/>
          <p:cNvSpPr/>
          <p:nvPr/>
        </p:nvSpPr>
        <p:spPr>
          <a:xfrm>
            <a:off x="1547664" y="1052736"/>
            <a:ext cx="6624736" cy="3970318"/>
          </a:xfrm>
          <a:prstGeom prst="rect">
            <a:avLst/>
          </a:prstGeom>
        </p:spPr>
        <p:txBody>
          <a:bodyPr wrap="square">
            <a:spAutoFit/>
          </a:bodyPr>
          <a:lstStyle/>
          <a:p>
            <a:r>
              <a:rPr lang="zh-CN" altLang="en-US" sz="2800" dirty="0"/>
              <a:t>顾名思义协作图就是合作图，有合作就涉及到多个对象。</a:t>
            </a:r>
          </a:p>
          <a:p>
            <a:r>
              <a:rPr lang="zh-CN" altLang="en-US" sz="2800" dirty="0"/>
              <a:t>协作图</a:t>
            </a:r>
            <a:r>
              <a:rPr lang="en-US" altLang="zh-CN" sz="2800" dirty="0"/>
              <a:t>(Collaboration Diagram /Communication Diagram</a:t>
            </a:r>
            <a:r>
              <a:rPr lang="zh-CN" altLang="en-US" sz="2800" dirty="0"/>
              <a:t>，也叫合作图</a:t>
            </a:r>
            <a:r>
              <a:rPr lang="en-US" altLang="zh-CN" sz="2800" dirty="0"/>
              <a:t>)</a:t>
            </a:r>
            <a:r>
              <a:rPr lang="zh-CN" altLang="en-US" sz="2800" dirty="0"/>
              <a:t>是一种交互图（</a:t>
            </a:r>
            <a:r>
              <a:rPr lang="en-US" altLang="zh-CN" sz="2800" dirty="0"/>
              <a:t>interaction diagram</a:t>
            </a:r>
            <a:r>
              <a:rPr lang="zh-CN" altLang="en-US" sz="2800" dirty="0"/>
              <a:t>），显示某组对象如何为了由一个用例描述的一个系统事件而与另一组对象进行协作的，使用协作图可以显示对象角色之间的组织关系。</a:t>
            </a:r>
            <a:endParaRPr lang="zh-CN" altLang="en-US" sz="2800" dirty="0">
              <a:effectLst/>
            </a:endParaRPr>
          </a:p>
        </p:txBody>
      </p:sp>
    </p:spTree>
    <p:extLst>
      <p:ext uri="{BB962C8B-B14F-4D97-AF65-F5344CB8AC3E}">
        <p14:creationId xmlns:p14="http://schemas.microsoft.com/office/powerpoint/2010/main" val="3231573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824" y="385500"/>
            <a:ext cx="1440160" cy="2862322"/>
          </a:xfrm>
          <a:prstGeom prst="rect">
            <a:avLst/>
          </a:prstGeom>
          <a:noFill/>
        </p:spPr>
        <p:txBody>
          <a:bodyPr wrap="square" rtlCol="0">
            <a:spAutoFit/>
          </a:bodyPr>
          <a:lstStyle/>
          <a:p>
            <a:r>
              <a:rPr lang="zh-CN" altLang="en-US" sz="6000" dirty="0" smtClean="0">
                <a:latin typeface="华文楷体" panose="02010600040101010101" pitchFamily="2" charset="-122"/>
                <a:ea typeface="华文楷体" panose="02010600040101010101" pitchFamily="2" charset="-122"/>
              </a:rPr>
              <a:t>用例图</a:t>
            </a:r>
            <a:endParaRPr lang="zh-CN" altLang="en-US" sz="6000" dirty="0">
              <a:latin typeface="华文楷体" panose="02010600040101010101" pitchFamily="2" charset="-122"/>
              <a:ea typeface="华文楷体" panose="02010600040101010101" pitchFamily="2" charset="-122"/>
            </a:endParaRPr>
          </a:p>
        </p:txBody>
      </p:sp>
      <p:sp>
        <p:nvSpPr>
          <p:cNvPr id="3" name="TextBox 2"/>
          <p:cNvSpPr txBox="1"/>
          <p:nvPr/>
        </p:nvSpPr>
        <p:spPr>
          <a:xfrm>
            <a:off x="1617400" y="548680"/>
            <a:ext cx="6410984" cy="3046988"/>
          </a:xfrm>
          <a:prstGeom prst="rect">
            <a:avLst/>
          </a:prstGeom>
          <a:noFill/>
        </p:spPr>
        <p:txBody>
          <a:bodyPr wrap="square" rtlCol="0">
            <a:spAutoFit/>
          </a:bodyPr>
          <a:lstStyle/>
          <a:p>
            <a:r>
              <a:rPr lang="zh-CN" altLang="en-US" sz="3200" dirty="0"/>
              <a:t>描述角色以及角色与用例之间的连接关系。说明的是谁要使用系统，以及他们使用该系统可以做些什么。用例图有四个部分：用例（</a:t>
            </a:r>
            <a:r>
              <a:rPr lang="en-US" altLang="zh-CN" sz="3200" dirty="0"/>
              <a:t>Use Case), </a:t>
            </a:r>
            <a:r>
              <a:rPr lang="zh-CN" altLang="en-US" sz="3200" dirty="0"/>
              <a:t>参与者（</a:t>
            </a:r>
            <a:r>
              <a:rPr lang="en-US" altLang="zh-CN" sz="3200" dirty="0"/>
              <a:t>Actor),</a:t>
            </a:r>
            <a:r>
              <a:rPr lang="zh-CN" altLang="en-US" sz="3200" dirty="0"/>
              <a:t>系统边界，关系。</a:t>
            </a:r>
          </a:p>
        </p:txBody>
      </p:sp>
    </p:spTree>
    <p:extLst>
      <p:ext uri="{BB962C8B-B14F-4D97-AF65-F5344CB8AC3E}">
        <p14:creationId xmlns:p14="http://schemas.microsoft.com/office/powerpoint/2010/main" val="1581331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img.my.csdn.net/uploads/201212/03/1354495246_89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08" y="2132856"/>
            <a:ext cx="6477087" cy="420014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332656"/>
            <a:ext cx="9144000" cy="1200329"/>
          </a:xfrm>
          <a:prstGeom prst="rect">
            <a:avLst/>
          </a:prstGeom>
        </p:spPr>
        <p:txBody>
          <a:bodyPr wrap="square">
            <a:spAutoFit/>
          </a:bodyPr>
          <a:lstStyle/>
          <a:p>
            <a:r>
              <a:rPr lang="zh-CN" altLang="en-US" sz="2400" dirty="0"/>
              <a:t>协作图的构成有角色，对象，连接，消息。具体含义同时序图。协作图表现的是对象在空间上的联系，所以不存在时序图中的生命线和激活器</a:t>
            </a:r>
            <a:r>
              <a:rPr lang="zh-CN" altLang="en-US" sz="2400" dirty="0" smtClean="0"/>
              <a:t>。</a:t>
            </a:r>
            <a:endParaRPr lang="en-US" altLang="zh-CN" sz="2400" dirty="0" smtClean="0"/>
          </a:p>
        </p:txBody>
      </p:sp>
    </p:spTree>
    <p:extLst>
      <p:ext uri="{BB962C8B-B14F-4D97-AF65-F5344CB8AC3E}">
        <p14:creationId xmlns:p14="http://schemas.microsoft.com/office/powerpoint/2010/main" val="3246201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620688"/>
            <a:ext cx="8676456" cy="1323439"/>
          </a:xfrm>
          <a:prstGeom prst="rect">
            <a:avLst/>
          </a:prstGeom>
          <a:noFill/>
        </p:spPr>
        <p:txBody>
          <a:bodyPr wrap="square" rtlCol="0">
            <a:spAutoFit/>
          </a:bodyPr>
          <a:lstStyle/>
          <a:p>
            <a:r>
              <a:rPr lang="zh-CN" altLang="en-US" sz="4000" dirty="0" smtClean="0"/>
              <a:t>问题</a:t>
            </a:r>
            <a:r>
              <a:rPr lang="en-US" altLang="zh-CN" sz="4000" dirty="0" smtClean="0"/>
              <a:t>2</a:t>
            </a:r>
            <a:r>
              <a:rPr lang="zh-CN" altLang="en-US" sz="4000" dirty="0" smtClean="0"/>
              <a:t>：协作</a:t>
            </a:r>
            <a:r>
              <a:rPr lang="zh-CN" altLang="en-US" sz="4000" dirty="0"/>
              <a:t>图和顺序</a:t>
            </a:r>
            <a:r>
              <a:rPr lang="zh-CN" altLang="en-US" sz="4000" dirty="0" smtClean="0"/>
              <a:t>图可以相互转化吗？</a:t>
            </a:r>
            <a:endParaRPr lang="zh-CN" altLang="en-US" sz="4000" dirty="0"/>
          </a:p>
        </p:txBody>
      </p:sp>
      <p:sp>
        <p:nvSpPr>
          <p:cNvPr id="3" name="TextBox 2"/>
          <p:cNvSpPr txBox="1"/>
          <p:nvPr/>
        </p:nvSpPr>
        <p:spPr>
          <a:xfrm>
            <a:off x="284545" y="1988840"/>
            <a:ext cx="8107365" cy="2677656"/>
          </a:xfrm>
          <a:prstGeom prst="rect">
            <a:avLst/>
          </a:prstGeom>
          <a:noFill/>
        </p:spPr>
        <p:txBody>
          <a:bodyPr wrap="square" rtlCol="0">
            <a:spAutoFit/>
          </a:bodyPr>
          <a:lstStyle/>
          <a:p>
            <a:r>
              <a:rPr lang="zh-CN" altLang="en-US" sz="2800" dirty="0"/>
              <a:t>两者表的消息时一样的，只是强调的重点不同。协作图表达的是在实现某个用例期间，对象之间的合作关系，而顺序图表达的是对象之间产生合作发生消息的时间顺序。</a:t>
            </a:r>
            <a:r>
              <a:rPr lang="zh-CN" altLang="zh-CN" sz="2800" dirty="0"/>
              <a:t>两者可以相互转化</a:t>
            </a:r>
            <a:r>
              <a:rPr lang="zh-CN" altLang="en-US" sz="2800" dirty="0" smtClean="0"/>
              <a:t>。</a:t>
            </a:r>
            <a:endParaRPr lang="en-US" altLang="zh-CN" sz="2800" dirty="0" smtClean="0"/>
          </a:p>
          <a:p>
            <a:r>
              <a:rPr lang="zh-CN" altLang="en-US" sz="2800" dirty="0" smtClean="0"/>
              <a:t>所以上页协作图可以如下转化：</a:t>
            </a:r>
            <a:endParaRPr lang="zh-CN" altLang="en-US" sz="2800" dirty="0"/>
          </a:p>
          <a:p>
            <a:endParaRPr lang="zh-CN" altLang="en-US" sz="2800" dirty="0"/>
          </a:p>
        </p:txBody>
      </p:sp>
    </p:spTree>
    <p:extLst>
      <p:ext uri="{BB962C8B-B14F-4D97-AF65-F5344CB8AC3E}">
        <p14:creationId xmlns:p14="http://schemas.microsoft.com/office/powerpoint/2010/main" val="359280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img.my.csdn.net/uploads/201212/03/1354495260_93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9168953" cy="3897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769059"/>
            <a:ext cx="3744416" cy="584775"/>
          </a:xfrm>
          <a:prstGeom prst="rect">
            <a:avLst/>
          </a:prstGeom>
          <a:noFill/>
        </p:spPr>
        <p:txBody>
          <a:bodyPr wrap="square" rtlCol="0">
            <a:spAutoFit/>
          </a:bodyPr>
          <a:lstStyle/>
          <a:p>
            <a:r>
              <a:rPr lang="zh-CN" altLang="en-US" sz="3200" dirty="0" smtClean="0"/>
              <a:t>转化的顺序图</a:t>
            </a:r>
            <a:endParaRPr lang="zh-CN" altLang="en-US" sz="3200" dirty="0"/>
          </a:p>
        </p:txBody>
      </p:sp>
    </p:spTree>
    <p:extLst>
      <p:ext uri="{BB962C8B-B14F-4D97-AF65-F5344CB8AC3E}">
        <p14:creationId xmlns:p14="http://schemas.microsoft.com/office/powerpoint/2010/main" val="2549709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1772816"/>
            <a:ext cx="5886400" cy="3539430"/>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部署图</a:t>
            </a:r>
            <a:r>
              <a:rPr lang="en-US" altLang="zh-CN" sz="2800" dirty="0">
                <a:latin typeface="黑体" panose="02010609060101010101" pitchFamily="49" charset="-122"/>
                <a:ea typeface="黑体" panose="02010609060101010101" pitchFamily="49" charset="-122"/>
              </a:rPr>
              <a:t>(deployment diagram</a:t>
            </a:r>
            <a:r>
              <a:rPr lang="zh-CN" altLang="en-US" sz="2800" dirty="0">
                <a:latin typeface="黑体" panose="02010609060101010101" pitchFamily="49" charset="-122"/>
                <a:ea typeface="黑体" panose="02010609060101010101" pitchFamily="49" charset="-122"/>
              </a:rPr>
              <a:t>，配置图</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是用来显示系统中软件和硬件的物理架构。从部署图中，您可以了解到软件和硬件组件之间的物理关系以及处理节点的组件分布情况。使用部署图可以显示运行时系统的结构，同时还传达构成应用程序的硬件和软件元素的配置和部署方式。</a:t>
            </a:r>
            <a:endParaRPr lang="zh-CN" altLang="en-US" sz="2800" dirty="0">
              <a:effectLst/>
              <a:latin typeface="黑体" panose="02010609060101010101" pitchFamily="49" charset="-122"/>
              <a:ea typeface="黑体" panose="02010609060101010101" pitchFamily="49" charset="-122"/>
            </a:endParaRPr>
          </a:p>
        </p:txBody>
      </p:sp>
      <p:sp>
        <p:nvSpPr>
          <p:cNvPr id="3" name="矩形 2"/>
          <p:cNvSpPr/>
          <p:nvPr/>
        </p:nvSpPr>
        <p:spPr>
          <a:xfrm>
            <a:off x="0" y="116632"/>
            <a:ext cx="954107" cy="2862322"/>
          </a:xfrm>
          <a:prstGeom prst="rect">
            <a:avLst/>
          </a:prstGeom>
        </p:spPr>
        <p:txBody>
          <a:bodyPr wrap="none">
            <a:spAutoFit/>
          </a:bodyPr>
          <a:lstStyle/>
          <a:p>
            <a:r>
              <a:rPr lang="zh-CN" altLang="en-US" sz="6000" dirty="0" smtClean="0">
                <a:latin typeface="华文楷体" panose="02010600040101010101" pitchFamily="2" charset="-122"/>
                <a:ea typeface="华文楷体" panose="02010600040101010101" pitchFamily="2" charset="-122"/>
              </a:rPr>
              <a:t>部</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署</a:t>
            </a:r>
            <a:endParaRPr lang="en-US" altLang="zh-CN" sz="6000" dirty="0" smtClean="0">
              <a:latin typeface="华文楷体" panose="02010600040101010101" pitchFamily="2" charset="-122"/>
              <a:ea typeface="华文楷体" panose="02010600040101010101" pitchFamily="2" charset="-122"/>
            </a:endParaRPr>
          </a:p>
          <a:p>
            <a:r>
              <a:rPr lang="zh-CN" altLang="en-US" sz="6000" dirty="0" smtClean="0">
                <a:latin typeface="华文楷体" panose="02010600040101010101" pitchFamily="2" charset="-122"/>
                <a:ea typeface="华文楷体" panose="02010600040101010101" pitchFamily="2" charset="-122"/>
              </a:rPr>
              <a:t>图</a:t>
            </a:r>
            <a:endParaRPr lang="zh-CN" altLang="en-US" sz="6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56057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96752"/>
            <a:ext cx="8928992" cy="3416320"/>
          </a:xfrm>
          <a:prstGeom prst="rect">
            <a:avLst/>
          </a:prstGeom>
        </p:spPr>
        <p:txBody>
          <a:bodyPr wrap="square">
            <a:spAutoFit/>
          </a:bodyPr>
          <a:lstStyle/>
          <a:p>
            <a:r>
              <a:rPr lang="zh-CN" altLang="en-US" sz="2400" dirty="0"/>
              <a:t>部署图由节点</a:t>
            </a:r>
            <a:r>
              <a:rPr lang="zh-CN" altLang="en-US" sz="2400" dirty="0" smtClean="0"/>
              <a:t>和联系两</a:t>
            </a:r>
            <a:r>
              <a:rPr lang="zh-CN" altLang="en-US" sz="2400" dirty="0"/>
              <a:t>部分组成。有的部署图中也包含构件，但是构件必须在相对应的节点上，不是孤立的存在的。</a:t>
            </a:r>
          </a:p>
          <a:p>
            <a:r>
              <a:rPr lang="en-US" altLang="zh-CN" sz="2400" dirty="0"/>
              <a:t>1</a:t>
            </a:r>
            <a:r>
              <a:rPr lang="zh-CN" altLang="en-US" sz="2400" dirty="0"/>
              <a:t>、节点：计算资源的通用名称。包括处理器和设备。两者的区别：前者是可以执行程序的硬件结构，如计算机和服务器等；后者是通过接口对外进行的服务，如打印机。</a:t>
            </a:r>
            <a:endParaRPr lang="zh-CN" altLang="en-US" sz="2400" dirty="0"/>
          </a:p>
          <a:p>
            <a:r>
              <a:rPr lang="zh-CN" altLang="en-US" sz="2400" dirty="0"/>
              <a:t>标记：每个节点应该给出应有的标记说明，如操作系统，供应商等。</a:t>
            </a:r>
          </a:p>
          <a:p>
            <a:r>
              <a:rPr lang="zh-CN" altLang="en-US" sz="2400" dirty="0"/>
              <a:t>表示：立体矩形框，处理器是带阴影的立方体，</a:t>
            </a:r>
            <a:r>
              <a:rPr lang="zh-CN" altLang="en-US" sz="2400" dirty="0" smtClean="0"/>
              <a:t>设备是不</a:t>
            </a:r>
            <a:r>
              <a:rPr lang="zh-CN" altLang="en-US" sz="2400" dirty="0"/>
              <a:t>带阴影的立方体。</a:t>
            </a:r>
          </a:p>
        </p:txBody>
      </p:sp>
      <p:sp>
        <p:nvSpPr>
          <p:cNvPr id="3" name="矩形 2"/>
          <p:cNvSpPr/>
          <p:nvPr/>
        </p:nvSpPr>
        <p:spPr>
          <a:xfrm>
            <a:off x="3333417" y="254030"/>
            <a:ext cx="2262158" cy="923330"/>
          </a:xfrm>
          <a:prstGeom prst="rect">
            <a:avLst/>
          </a:prstGeom>
        </p:spPr>
        <p:txBody>
          <a:bodyPr wrap="none">
            <a:spAutoFit/>
          </a:bodyPr>
          <a:lstStyle/>
          <a:p>
            <a:r>
              <a:rPr lang="zh-CN" altLang="en-US" sz="5400" dirty="0">
                <a:latin typeface="+mj-ea"/>
                <a:ea typeface="+mj-ea"/>
              </a:rPr>
              <a:t>部署图</a:t>
            </a:r>
          </a:p>
        </p:txBody>
      </p:sp>
      <p:pic>
        <p:nvPicPr>
          <p:cNvPr id="50178" name="Picture 2" descr="http://img.my.csdn.net/uploads/201212/03/1354495555_58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085184"/>
            <a:ext cx="1050925" cy="857251"/>
          </a:xfrm>
          <a:prstGeom prst="rect">
            <a:avLst/>
          </a:prstGeom>
          <a:noFill/>
          <a:extLst>
            <a:ext uri="{909E8E84-426E-40DD-AFC4-6F175D3DCCD1}">
              <a14:hiddenFill xmlns:a14="http://schemas.microsoft.com/office/drawing/2010/main">
                <a:solidFill>
                  <a:srgbClr val="FFFFFF"/>
                </a:solidFill>
              </a14:hiddenFill>
            </a:ext>
          </a:extLst>
        </p:spPr>
      </p:pic>
      <p:pic>
        <p:nvPicPr>
          <p:cNvPr id="50180" name="Picture 4" descr="http://img.my.csdn.net/uploads/201212/03/1354495566_79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232" y="4988768"/>
            <a:ext cx="1028700" cy="89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90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img.my.csdn.net/uploads/201212/03/1354495584_14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6" y="754062"/>
            <a:ext cx="9132888" cy="61039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5696" y="184666"/>
            <a:ext cx="7004576" cy="369332"/>
          </a:xfrm>
          <a:prstGeom prst="rect">
            <a:avLst/>
          </a:prstGeom>
        </p:spPr>
        <p:txBody>
          <a:bodyPr wrap="square">
            <a:spAutoFit/>
          </a:bodyPr>
          <a:lstStyle/>
          <a:p>
            <a:r>
              <a:rPr lang="zh-CN" altLang="en-US" dirty="0"/>
              <a:t>下图是机房收费系统的部署图：一个服务器，多个客户端。</a:t>
            </a:r>
          </a:p>
        </p:txBody>
      </p:sp>
    </p:spTree>
    <p:extLst>
      <p:ext uri="{BB962C8B-B14F-4D97-AF65-F5344CB8AC3E}">
        <p14:creationId xmlns:p14="http://schemas.microsoft.com/office/powerpoint/2010/main" val="2398444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2624" y="4221088"/>
            <a:ext cx="882020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李文杰</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陈启强</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余</a:t>
            </a:r>
            <a:r>
              <a:rPr lang="zh-CN" altLang="en-US" sz="2800" dirty="0" smtClean="0">
                <a:solidFill>
                  <a:prstClr val="black"/>
                </a:solidFill>
                <a:latin typeface="Arial" pitchFamily="34" charset="0"/>
                <a:ea typeface="宋体" pitchFamily="2" charset="-122"/>
              </a:rPr>
              <a:t>泽伟</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a:p>
            <a:pPr eaLnBrk="0" fontAlgn="base" hangingPunct="0">
              <a:spcBef>
                <a:spcPct val="0"/>
              </a:spcBef>
              <a:spcAft>
                <a:spcPct val="0"/>
              </a:spcAft>
              <a:buClrTx/>
              <a:buSzTx/>
              <a:buFontTx/>
              <a:buNone/>
            </a:pPr>
            <a:r>
              <a:rPr lang="zh-CN" altLang="en-US" sz="2800" dirty="0" smtClean="0">
                <a:solidFill>
                  <a:prstClr val="black"/>
                </a:solidFill>
                <a:latin typeface="Arial" pitchFamily="34" charset="0"/>
                <a:ea typeface="宋体" pitchFamily="2" charset="-122"/>
              </a:rPr>
              <a:t>赵</a:t>
            </a:r>
            <a:r>
              <a:rPr lang="zh-CN" altLang="en-US" sz="2800" dirty="0" smtClean="0">
                <a:solidFill>
                  <a:prstClr val="black"/>
                </a:solidFill>
                <a:latin typeface="Arial" pitchFamily="34" charset="0"/>
                <a:ea typeface="宋体" pitchFamily="2" charset="-122"/>
              </a:rPr>
              <a:t>伟</a:t>
            </a:r>
            <a:r>
              <a:rPr lang="zh-CN" altLang="en-US" sz="2800" dirty="0" smtClean="0">
                <a:solidFill>
                  <a:prstClr val="black"/>
                </a:solidFill>
                <a:latin typeface="Arial" pitchFamily="34" charset="0"/>
                <a:ea typeface="宋体" pitchFamily="2" charset="-122"/>
              </a:rPr>
              <a:t>：</a:t>
            </a:r>
            <a:endParaRPr lang="en-US" altLang="zh-CN" sz="2800" dirty="0" smtClean="0">
              <a:solidFill>
                <a:prstClr val="black"/>
              </a:solidFill>
              <a:latin typeface="Arial" pitchFamily="34" charset="0"/>
              <a:ea typeface="宋体" pitchFamily="2" charset="-122"/>
            </a:endParaRPr>
          </a:p>
        </p:txBody>
      </p:sp>
      <p:sp>
        <p:nvSpPr>
          <p:cNvPr id="16387" name="矩形 2"/>
          <p:cNvSpPr>
            <a:spLocks noChangeArrowheads="1"/>
          </p:cNvSpPr>
          <p:nvPr/>
        </p:nvSpPr>
        <p:spPr bwMode="auto">
          <a:xfrm>
            <a:off x="-2624" y="210026"/>
            <a:ext cx="904400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0" fontAlgn="base" hangingPunct="0">
              <a:spcBef>
                <a:spcPct val="0"/>
              </a:spcBef>
              <a:spcAft>
                <a:spcPct val="0"/>
              </a:spcAft>
              <a:buClrTx/>
              <a:buSzTx/>
              <a:buFontTx/>
              <a:buNone/>
            </a:pPr>
            <a:r>
              <a:rPr lang="zh-CN" altLang="en-US" sz="2400" dirty="0" smtClean="0">
                <a:solidFill>
                  <a:prstClr val="black"/>
                </a:solidFill>
                <a:latin typeface="微软雅黑" pitchFamily="34" charset="-122"/>
                <a:ea typeface="微软雅黑" pitchFamily="34" charset="-122"/>
              </a:rPr>
              <a:t>参考资料</a:t>
            </a: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FontTx/>
              <a:buNone/>
            </a:pP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FontTx/>
              <a:buNone/>
            </a:pPr>
            <a:r>
              <a:rPr lang="en-US" altLang="zh-CN" sz="2400" dirty="0" smtClean="0">
                <a:solidFill>
                  <a:prstClr val="black"/>
                </a:solidFill>
                <a:latin typeface="微软雅黑" pitchFamily="34" charset="-122"/>
                <a:ea typeface="微软雅黑" pitchFamily="34" charset="-122"/>
              </a:rPr>
              <a:t>UML2</a:t>
            </a:r>
            <a:r>
              <a:rPr lang="zh-CN" altLang="en-US" sz="2400" dirty="0" smtClean="0">
                <a:solidFill>
                  <a:prstClr val="black"/>
                </a:solidFill>
                <a:latin typeface="微软雅黑" pitchFamily="34" charset="-122"/>
                <a:ea typeface="微软雅黑" pitchFamily="34" charset="-122"/>
              </a:rPr>
              <a:t>基础、建模与设计教程  杨宏平等编著</a:t>
            </a:r>
            <a:endParaRPr lang="en-US" altLang="zh-CN" sz="2400" dirty="0" smtClean="0">
              <a:solidFill>
                <a:prstClr val="black"/>
              </a:solidFill>
              <a:latin typeface="微软雅黑" pitchFamily="34" charset="-122"/>
              <a:ea typeface="微软雅黑" pitchFamily="34" charset="-122"/>
            </a:endParaRPr>
          </a:p>
          <a:p>
            <a:pPr eaLnBrk="0" fontAlgn="base" hangingPunct="0">
              <a:spcBef>
                <a:spcPct val="0"/>
              </a:spcBef>
              <a:spcAft>
                <a:spcPct val="0"/>
              </a:spcAft>
              <a:buClrTx/>
              <a:buSzTx/>
              <a:buNone/>
            </a:pPr>
            <a:r>
              <a:rPr lang="en-US" altLang="zh-TW" sz="2400" dirty="0" smtClean="0">
                <a:hlinkClick r:id="rId2"/>
              </a:rPr>
              <a:t>http</a:t>
            </a:r>
            <a:r>
              <a:rPr lang="en-US" altLang="zh-TW" sz="2400" dirty="0">
                <a:hlinkClick r:id="rId2"/>
              </a:rPr>
              <a:t>://</a:t>
            </a:r>
            <a:r>
              <a:rPr lang="en-US" altLang="zh-TW" sz="2400" dirty="0" smtClean="0">
                <a:hlinkClick r:id="rId2"/>
              </a:rPr>
              <a:t>www.uml.org.cn/oobject/201211231.asp</a:t>
            </a:r>
            <a:endParaRPr lang="en-US" altLang="zh-TW" sz="2400" dirty="0" smtClean="0"/>
          </a:p>
          <a:p>
            <a:pPr eaLnBrk="0" fontAlgn="base" hangingPunct="0">
              <a:spcBef>
                <a:spcPct val="0"/>
              </a:spcBef>
              <a:spcAft>
                <a:spcPct val="0"/>
              </a:spcAft>
              <a:buClrTx/>
              <a:buSzTx/>
              <a:buNone/>
            </a:pPr>
            <a:r>
              <a:rPr lang="en-US" altLang="zh-TW" sz="2400" dirty="0">
                <a:hlinkClick r:id="rId3"/>
              </a:rPr>
              <a:t>http://blog.csdn.net/xhf55555/article/details/6896316</a:t>
            </a:r>
            <a:r>
              <a:rPr lang="en-US" altLang="zh-TW" sz="2400" dirty="0" smtClean="0">
                <a:hlinkClick r:id="rId3"/>
              </a:rPr>
              <a:t>/</a:t>
            </a:r>
            <a:endParaRPr lang="en-US" altLang="zh-TW" sz="2400" dirty="0" smtClean="0"/>
          </a:p>
          <a:p>
            <a:pPr eaLnBrk="0" fontAlgn="base" hangingPunct="0">
              <a:spcBef>
                <a:spcPct val="0"/>
              </a:spcBef>
              <a:spcAft>
                <a:spcPct val="0"/>
              </a:spcAft>
              <a:buClrTx/>
              <a:buSzTx/>
              <a:buNone/>
            </a:pPr>
            <a:r>
              <a:rPr lang="en-US" altLang="zh-TW" sz="2400" dirty="0">
                <a:hlinkClick r:id="rId4"/>
              </a:rPr>
              <a:t>http://</a:t>
            </a:r>
            <a:r>
              <a:rPr lang="en-US" altLang="zh-TW" sz="2400" dirty="0" smtClean="0">
                <a:hlinkClick r:id="rId4"/>
              </a:rPr>
              <a:t>blog.csdn.net/u010191034/article/details/17651483</a:t>
            </a:r>
            <a:endParaRPr lang="en-US" altLang="zh-TW" sz="2400" dirty="0" smtClean="0"/>
          </a:p>
          <a:p>
            <a:pPr eaLnBrk="0" fontAlgn="base" hangingPunct="0">
              <a:spcBef>
                <a:spcPct val="0"/>
              </a:spcBef>
              <a:spcAft>
                <a:spcPct val="0"/>
              </a:spcAft>
              <a:buClrTx/>
              <a:buSzTx/>
              <a:buNone/>
            </a:pPr>
            <a:r>
              <a:rPr lang="en-US" altLang="zh-TW" sz="2400" dirty="0">
                <a:hlinkClick r:id="rId5"/>
              </a:rPr>
              <a:t>http://blog.csdn.net/wangyongxia921/article/details/8250122</a:t>
            </a:r>
            <a:endParaRPr lang="en-US" altLang="zh-TW" sz="2400" dirty="0"/>
          </a:p>
          <a:p>
            <a:pPr eaLnBrk="0" fontAlgn="base" hangingPunct="0">
              <a:spcBef>
                <a:spcPct val="0"/>
              </a:spcBef>
              <a:spcAft>
                <a:spcPct val="0"/>
              </a:spcAft>
              <a:buClrTx/>
              <a:buSzTx/>
              <a:buNone/>
            </a:pPr>
            <a:r>
              <a:rPr lang="en-US" altLang="zh-TW" sz="2400" dirty="0">
                <a:hlinkClick r:id="rId6"/>
              </a:rPr>
              <a:t>http://blog.csdn.net/wangyongxia921/article/details/8250129</a:t>
            </a:r>
            <a:endParaRPr lang="en-US" altLang="zh-TW" sz="2400" dirty="0"/>
          </a:p>
          <a:p>
            <a:pPr eaLnBrk="0" fontAlgn="base" hangingPunct="0">
              <a:spcBef>
                <a:spcPct val="0"/>
              </a:spcBef>
              <a:spcAft>
                <a:spcPct val="0"/>
              </a:spcAft>
              <a:buClrTx/>
              <a:buSzTx/>
              <a:buFontTx/>
              <a:buNone/>
            </a:pPr>
            <a:r>
              <a:rPr lang="en-US" altLang="zh-CN" sz="2400" dirty="0">
                <a:solidFill>
                  <a:prstClr val="black"/>
                </a:solidFill>
                <a:latin typeface="宋体" panose="02010600030101010101" pitchFamily="2" charset="-122"/>
                <a:ea typeface="宋体" panose="02010600030101010101" pitchFamily="2" charset="-122"/>
                <a:hlinkClick r:id="rId7"/>
              </a:rPr>
              <a:t>https://</a:t>
            </a:r>
            <a:r>
              <a:rPr lang="en-US" altLang="zh-CN" sz="2400" dirty="0" smtClean="0">
                <a:solidFill>
                  <a:prstClr val="black"/>
                </a:solidFill>
                <a:latin typeface="宋体" panose="02010600030101010101" pitchFamily="2" charset="-122"/>
                <a:ea typeface="宋体" panose="02010600030101010101" pitchFamily="2" charset="-122"/>
                <a:hlinkClick r:id="rId7"/>
              </a:rPr>
              <a:t>www.cnblogs.com/13062225wmx/p/5432356.html</a:t>
            </a:r>
            <a:endParaRPr lang="en-US" altLang="zh-CN" sz="2400" dirty="0">
              <a:solidFill>
                <a:prstClr val="black"/>
              </a:solidFill>
              <a:latin typeface="宋体" panose="02010600030101010101" pitchFamily="2" charset="-122"/>
              <a:ea typeface="宋体" panose="02010600030101010101" pitchFamily="2" charset="-122"/>
            </a:endParaRPr>
          </a:p>
          <a:p>
            <a:pPr eaLnBrk="0" fontAlgn="base" hangingPunct="0">
              <a:spcBef>
                <a:spcPct val="0"/>
              </a:spcBef>
              <a:spcAft>
                <a:spcPct val="0"/>
              </a:spcAft>
              <a:buClrTx/>
              <a:buSzTx/>
              <a:buFontTx/>
              <a:buNone/>
            </a:pPr>
            <a:endParaRPr lang="en-US" altLang="zh-CN" sz="2400" dirty="0" smtClean="0">
              <a:solidFill>
                <a:prstClr val="black"/>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82669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Freeform 6"/>
          <p:cNvSpPr>
            <a:spLocks/>
          </p:cNvSpPr>
          <p:nvPr/>
        </p:nvSpPr>
        <p:spPr bwMode="auto">
          <a:xfrm>
            <a:off x="6444131" y="4165601"/>
            <a:ext cx="2698281" cy="2701925"/>
          </a:xfrm>
          <a:custGeom>
            <a:avLst/>
            <a:gdLst>
              <a:gd name="T0" fmla="*/ 2147483647 w 5704"/>
              <a:gd name="T1" fmla="*/ 0 h 5704"/>
              <a:gd name="T2" fmla="*/ 2147483647 w 5704"/>
              <a:gd name="T3" fmla="*/ 2147483647 h 5704"/>
              <a:gd name="T4" fmla="*/ 0 w 5704"/>
              <a:gd name="T5" fmla="*/ 2147483647 h 5704"/>
              <a:gd name="T6" fmla="*/ 2147483647 w 5704"/>
              <a:gd name="T7" fmla="*/ 0 h 5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4" h="5704">
                <a:moveTo>
                  <a:pt x="5704" y="0"/>
                </a:moveTo>
                <a:lnTo>
                  <a:pt x="5704" y="5704"/>
                </a:lnTo>
                <a:lnTo>
                  <a:pt x="0" y="5704"/>
                </a:lnTo>
                <a:lnTo>
                  <a:pt x="5704" y="0"/>
                </a:lnTo>
                <a:close/>
              </a:path>
            </a:pathLst>
          </a:custGeom>
          <a:solidFill>
            <a:srgbClr val="00A8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Freeform 7"/>
          <p:cNvSpPr>
            <a:spLocks/>
          </p:cNvSpPr>
          <p:nvPr/>
        </p:nvSpPr>
        <p:spPr bwMode="auto">
          <a:xfrm>
            <a:off x="7290122" y="5013325"/>
            <a:ext cx="1852290" cy="1854200"/>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Freeform 7"/>
          <p:cNvSpPr>
            <a:spLocks/>
          </p:cNvSpPr>
          <p:nvPr/>
        </p:nvSpPr>
        <p:spPr bwMode="auto">
          <a:xfrm rot="5400000" flipH="1">
            <a:off x="1366" y="-1366"/>
            <a:ext cx="2552700" cy="2555431"/>
          </a:xfrm>
          <a:custGeom>
            <a:avLst/>
            <a:gdLst>
              <a:gd name="T0" fmla="*/ 2147483647 w 4128"/>
              <a:gd name="T1" fmla="*/ 0 h 4128"/>
              <a:gd name="T2" fmla="*/ 2147483647 w 4128"/>
              <a:gd name="T3" fmla="*/ 2147483647 h 4128"/>
              <a:gd name="T4" fmla="*/ 0 w 4128"/>
              <a:gd name="T5" fmla="*/ 2147483647 h 4128"/>
              <a:gd name="T6" fmla="*/ 2147483647 w 4128"/>
              <a:gd name="T7" fmla="*/ 0 h 41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8" h="4128">
                <a:moveTo>
                  <a:pt x="4128" y="0"/>
                </a:moveTo>
                <a:lnTo>
                  <a:pt x="4128" y="4128"/>
                </a:lnTo>
                <a:lnTo>
                  <a:pt x="0" y="4128"/>
                </a:lnTo>
                <a:lnTo>
                  <a:pt x="4128"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8" name="Rectangle 3"/>
          <p:cNvSpPr txBox="1">
            <a:spLocks noChangeArrowheads="1"/>
          </p:cNvSpPr>
          <p:nvPr/>
        </p:nvSpPr>
        <p:spPr bwMode="auto">
          <a:xfrm>
            <a:off x="2185609" y="2212975"/>
            <a:ext cx="479659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dist" eaLnBrk="1" hangingPunct="1">
              <a:spcBef>
                <a:spcPct val="0"/>
              </a:spcBef>
              <a:buClrTx/>
              <a:buSzTx/>
              <a:buFontTx/>
              <a:buNone/>
            </a:pPr>
            <a:r>
              <a:rPr lang="zh-CN" altLang="en-US" sz="8000" b="1" dirty="0" smtClean="0">
                <a:latin typeface="微软雅黑" pitchFamily="34" charset="-122"/>
                <a:ea typeface="微软雅黑" pitchFamily="34" charset="-122"/>
              </a:rPr>
              <a:t>谢谢</a:t>
            </a:r>
            <a:endParaRPr lang="zh-CN" altLang="en-US" sz="8000" b="1" dirty="0">
              <a:latin typeface="微软雅黑" pitchFamily="34" charset="-122"/>
              <a:ea typeface="微软雅黑" pitchFamily="34" charset="-122"/>
            </a:endParaRPr>
          </a:p>
        </p:txBody>
      </p:sp>
    </p:spTree>
    <p:extLst>
      <p:ext uri="{BB962C8B-B14F-4D97-AF65-F5344CB8AC3E}">
        <p14:creationId xmlns:p14="http://schemas.microsoft.com/office/powerpoint/2010/main" val="2443409801"/>
      </p:ext>
    </p:extLst>
  </p:cSld>
  <p:clrMapOvr>
    <a:masterClrMapping/>
  </p:clrMapOvr>
  <p:transition spd="slow" advTm="6184">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wipe(up)">
                                      <p:cBhvr>
                                        <p:cTn id="7" dur="500"/>
                                        <p:tgtEl>
                                          <p:spTgt spid="30725"/>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0726"/>
                                        </p:tgtEl>
                                        <p:attrNameLst>
                                          <p:attrName>style.visibility</p:attrName>
                                        </p:attrNameLst>
                                      </p:cBhvr>
                                      <p:to>
                                        <p:strVal val="visible"/>
                                      </p:to>
                                    </p:set>
                                    <p:anim calcmode="lin" valueType="num">
                                      <p:cBhvr additive="base">
                                        <p:cTn id="11" dur="500" fill="hold"/>
                                        <p:tgtEl>
                                          <p:spTgt spid="30726"/>
                                        </p:tgtEl>
                                        <p:attrNameLst>
                                          <p:attrName>ppt_x</p:attrName>
                                        </p:attrNameLst>
                                      </p:cBhvr>
                                      <p:tavLst>
                                        <p:tav tm="0">
                                          <p:val>
                                            <p:strVal val="#ppt_x"/>
                                          </p:val>
                                        </p:tav>
                                        <p:tav tm="100000">
                                          <p:val>
                                            <p:strVal val="#ppt_x"/>
                                          </p:val>
                                        </p:tav>
                                      </p:tavLst>
                                    </p:anim>
                                    <p:anim calcmode="lin" valueType="num">
                                      <p:cBhvr additive="base">
                                        <p:cTn id="12" dur="500" fill="hold"/>
                                        <p:tgtEl>
                                          <p:spTgt spid="3072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0727"/>
                                        </p:tgtEl>
                                        <p:attrNameLst>
                                          <p:attrName>style.visibility</p:attrName>
                                        </p:attrNameLst>
                                      </p:cBhvr>
                                      <p:to>
                                        <p:strVal val="visible"/>
                                      </p:to>
                                    </p:set>
                                    <p:anim calcmode="lin" valueType="num">
                                      <p:cBhvr additive="base">
                                        <p:cTn id="16" dur="500" fill="hold"/>
                                        <p:tgtEl>
                                          <p:spTgt spid="30727"/>
                                        </p:tgtEl>
                                        <p:attrNameLst>
                                          <p:attrName>ppt_x</p:attrName>
                                        </p:attrNameLst>
                                      </p:cBhvr>
                                      <p:tavLst>
                                        <p:tav tm="0">
                                          <p:val>
                                            <p:strVal val="#ppt_x"/>
                                          </p:val>
                                        </p:tav>
                                        <p:tav tm="100000">
                                          <p:val>
                                            <p:strVal val="#ppt_x"/>
                                          </p:val>
                                        </p:tav>
                                      </p:tavLst>
                                    </p:anim>
                                    <p:anim calcmode="lin" valueType="num">
                                      <p:cBhvr additive="base">
                                        <p:cTn id="17" dur="500" fill="hold"/>
                                        <p:tgtEl>
                                          <p:spTgt spid="3072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0728"/>
                                        </p:tgtEl>
                                        <p:attrNameLst>
                                          <p:attrName>style.visibility</p:attrName>
                                        </p:attrNameLst>
                                      </p:cBhvr>
                                      <p:to>
                                        <p:strVal val="visible"/>
                                      </p:to>
                                    </p:set>
                                    <p:anim calcmode="lin" valueType="num">
                                      <p:cBhvr additive="base">
                                        <p:cTn id="21" dur="500" fill="hold"/>
                                        <p:tgtEl>
                                          <p:spTgt spid="30728"/>
                                        </p:tgtEl>
                                        <p:attrNameLst>
                                          <p:attrName>ppt_x</p:attrName>
                                        </p:attrNameLst>
                                      </p:cBhvr>
                                      <p:tavLst>
                                        <p:tav tm="0">
                                          <p:val>
                                            <p:strVal val="1+#ppt_w/2"/>
                                          </p:val>
                                        </p:tav>
                                        <p:tav tm="100000">
                                          <p:val>
                                            <p:strVal val="#ppt_x"/>
                                          </p:val>
                                        </p:tav>
                                      </p:tavLst>
                                    </p:anim>
                                    <p:anim calcmode="lin" valueType="num">
                                      <p:cBhvr additive="base">
                                        <p:cTn id="22" dur="500" fill="hold"/>
                                        <p:tgtEl>
                                          <p:spTgt spid="30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6" grpId="0" animBg="1"/>
      <p:bldP spid="30727" grpId="0" animBg="1"/>
      <p:bldP spid="307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836712"/>
            <a:ext cx="6211024" cy="2677656"/>
          </a:xfrm>
          <a:prstGeom prst="rect">
            <a:avLst/>
          </a:prstGeom>
        </p:spPr>
        <p:txBody>
          <a:bodyPr wrap="square">
            <a:spAutoFit/>
          </a:bodyPr>
          <a:lstStyle/>
          <a:p>
            <a:r>
              <a:rPr lang="zh-CN" altLang="en-US" sz="2800" dirty="0" smtClean="0"/>
              <a:t>参与者（</a:t>
            </a:r>
            <a:r>
              <a:rPr lang="en-US" altLang="zh-CN" sz="2800" dirty="0" smtClean="0"/>
              <a:t>Actor)</a:t>
            </a:r>
          </a:p>
          <a:p>
            <a:r>
              <a:rPr lang="zh-CN" altLang="en-US" sz="2800" dirty="0" smtClean="0"/>
              <a:t>　　参与者是与系统交互的人或物。首先当然包括我们的开发系统用户，除此之外，与我们开发的系统有关联的其他系统也算是参与者。</a:t>
            </a:r>
          </a:p>
          <a:p>
            <a:r>
              <a:rPr lang="zh-CN" altLang="en-US" sz="2800" dirty="0" smtClean="0"/>
              <a:t>在</a:t>
            </a:r>
            <a:r>
              <a:rPr lang="en-US" altLang="zh-CN" sz="2800" dirty="0" smtClean="0"/>
              <a:t>UML</a:t>
            </a:r>
            <a:r>
              <a:rPr lang="zh-CN" altLang="en-US" sz="2800" dirty="0" smtClean="0"/>
              <a:t>图中我们用一个小人表示。</a:t>
            </a:r>
            <a:endParaRPr lang="zh-CN" altLang="en-US" sz="2800" dirty="0"/>
          </a:p>
        </p:txBody>
      </p:sp>
      <p:pic>
        <p:nvPicPr>
          <p:cNvPr id="52228" name="Picture 4" descr="http://pic002.cnblogs.com/images/2011/126840/20110907105419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517" y="4293096"/>
            <a:ext cx="503238" cy="145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572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476672"/>
            <a:ext cx="6768752" cy="3539430"/>
          </a:xfrm>
          <a:prstGeom prst="rect">
            <a:avLst/>
          </a:prstGeom>
        </p:spPr>
        <p:txBody>
          <a:bodyPr wrap="square">
            <a:spAutoFit/>
          </a:bodyPr>
          <a:lstStyle/>
          <a:p>
            <a:r>
              <a:rPr lang="zh-CN" altLang="en-US" sz="2800" dirty="0"/>
              <a:t>用例（</a:t>
            </a:r>
            <a:r>
              <a:rPr lang="en-US" altLang="zh-CN" sz="2800" dirty="0"/>
              <a:t>Use Case)</a:t>
            </a:r>
          </a:p>
          <a:p>
            <a:r>
              <a:rPr lang="en-US" altLang="zh-CN" sz="2800" dirty="0"/>
              <a:t> </a:t>
            </a:r>
            <a:r>
              <a:rPr lang="zh-CN" altLang="en-US" sz="2800" dirty="0"/>
              <a:t>　　用例是参与者可以感受到的系统服务或功能单元。我理解的就是用户可以使用我们开发的项目去做的任何事情</a:t>
            </a:r>
          </a:p>
          <a:p>
            <a:r>
              <a:rPr lang="zh-CN" altLang="en-US" sz="2800" dirty="0"/>
              <a:t>任何用例都不能在缺少参与者的情况下独立存在，同样，任何参与者也必须要有与之关联的用例。在</a:t>
            </a:r>
            <a:r>
              <a:rPr lang="en-US" altLang="zh-CN" sz="2800" dirty="0"/>
              <a:t>UML</a:t>
            </a:r>
            <a:r>
              <a:rPr lang="zh-CN" altLang="en-US" sz="2800" dirty="0"/>
              <a:t>图中我们用椭圆表示：</a:t>
            </a:r>
          </a:p>
        </p:txBody>
      </p:sp>
      <p:pic>
        <p:nvPicPr>
          <p:cNvPr id="53252" name="Picture 4" descr="http://pic002.cnblogs.com/images/2011/126840/20110907105337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165" y="3717032"/>
            <a:ext cx="3703638"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339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404664"/>
            <a:ext cx="6120680" cy="2246769"/>
          </a:xfrm>
          <a:prstGeom prst="rect">
            <a:avLst/>
          </a:prstGeom>
        </p:spPr>
        <p:txBody>
          <a:bodyPr wrap="square">
            <a:spAutoFit/>
          </a:bodyPr>
          <a:lstStyle/>
          <a:p>
            <a:r>
              <a:rPr lang="zh-CN" altLang="en-US" sz="2800" dirty="0"/>
              <a:t>系统边界</a:t>
            </a:r>
          </a:p>
          <a:p>
            <a:r>
              <a:rPr lang="zh-CN" altLang="en-US" sz="2800" dirty="0"/>
              <a:t>　　指系统与系统之间的界限。把系统边界以外的同系统相关联的其他部分称为系统环境。</a:t>
            </a:r>
          </a:p>
          <a:p>
            <a:r>
              <a:rPr lang="zh-CN" altLang="en-US" sz="2800" dirty="0"/>
              <a:t>在</a:t>
            </a:r>
            <a:r>
              <a:rPr lang="en-US" altLang="zh-CN" sz="2800" dirty="0"/>
              <a:t>UML</a:t>
            </a:r>
            <a:r>
              <a:rPr lang="zh-CN" altLang="en-US" sz="2800" dirty="0"/>
              <a:t>图中我们用一个矩形表示。</a:t>
            </a:r>
          </a:p>
        </p:txBody>
      </p:sp>
      <p:pic>
        <p:nvPicPr>
          <p:cNvPr id="54276" name="Picture 4" descr="http://pic002.cnblogs.com/images/2011/126840/20110907105656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51433"/>
            <a:ext cx="4137025" cy="369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99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08997"/>
            <a:ext cx="8712968" cy="2246769"/>
          </a:xfrm>
          <a:prstGeom prst="rect">
            <a:avLst/>
          </a:prstGeom>
        </p:spPr>
        <p:txBody>
          <a:bodyPr wrap="square">
            <a:spAutoFit/>
          </a:bodyPr>
          <a:lstStyle/>
          <a:p>
            <a:r>
              <a:rPr lang="zh-CN" altLang="en-US" sz="2800" dirty="0"/>
              <a:t>关系</a:t>
            </a:r>
          </a:p>
          <a:p>
            <a:r>
              <a:rPr lang="zh-CN" altLang="en-US" sz="2800" dirty="0"/>
              <a:t>　　用例图中的关系有</a:t>
            </a:r>
            <a:r>
              <a:rPr lang="en-US" altLang="zh-CN" sz="2800" dirty="0"/>
              <a:t>4</a:t>
            </a:r>
            <a:r>
              <a:rPr lang="zh-CN" altLang="en-US" sz="2800" dirty="0"/>
              <a:t>种：关联，泛化，包含和扩展。</a:t>
            </a:r>
          </a:p>
          <a:p>
            <a:r>
              <a:rPr lang="zh-CN" altLang="en-US" sz="2800" dirty="0"/>
              <a:t>　　关联：表示参与者和用例之间的交互。为通信途径，任何一方都可发送或可接收消息。</a:t>
            </a:r>
          </a:p>
          <a:p>
            <a:r>
              <a:rPr lang="zh-CN" altLang="en-US" sz="2800" dirty="0"/>
              <a:t>　　箭头指向：指向消息接收方。在</a:t>
            </a:r>
            <a:r>
              <a:rPr lang="en-US" altLang="zh-CN" sz="2800" dirty="0"/>
              <a:t>UML</a:t>
            </a:r>
            <a:r>
              <a:rPr lang="zh-CN" altLang="en-US" sz="2800" dirty="0"/>
              <a:t>中用直线表示</a:t>
            </a:r>
          </a:p>
        </p:txBody>
      </p:sp>
      <p:pic>
        <p:nvPicPr>
          <p:cNvPr id="4" name="图片 3"/>
          <p:cNvPicPr>
            <a:picLocks noChangeAspect="1"/>
          </p:cNvPicPr>
          <p:nvPr/>
        </p:nvPicPr>
        <p:blipFill>
          <a:blip r:embed="rId2"/>
          <a:stretch>
            <a:fillRect/>
          </a:stretch>
        </p:blipFill>
        <p:spPr>
          <a:xfrm>
            <a:off x="2051720" y="3901818"/>
            <a:ext cx="4333875" cy="1495425"/>
          </a:xfrm>
          <a:prstGeom prst="rect">
            <a:avLst/>
          </a:prstGeom>
        </p:spPr>
      </p:pic>
    </p:spTree>
    <p:extLst>
      <p:ext uri="{BB962C8B-B14F-4D97-AF65-F5344CB8AC3E}">
        <p14:creationId xmlns:p14="http://schemas.microsoft.com/office/powerpoint/2010/main" val="265203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88640"/>
            <a:ext cx="7848872" cy="3539430"/>
          </a:xfrm>
          <a:prstGeom prst="rect">
            <a:avLst/>
          </a:prstGeom>
        </p:spPr>
        <p:txBody>
          <a:bodyPr wrap="square">
            <a:spAutoFit/>
          </a:bodyPr>
          <a:lstStyle/>
          <a:p>
            <a:r>
              <a:rPr lang="zh-CN" altLang="en-US" sz="2800" dirty="0"/>
              <a:t>包含：包含关系用来把一个较复杂的用例所表示的功能分解成较小的步骤。包含用例是必须的，如果缺少包含用例，基用例就是不完整的。</a:t>
            </a:r>
          </a:p>
          <a:p>
            <a:r>
              <a:rPr lang="zh-CN" altLang="en-US" sz="2800" dirty="0"/>
              <a:t>包含关系最典型的应用就是复用。这种情况类似与在过程设计语言中，将程序的某一段算法封装成一个子过程，然后在从主程序中调用这一子过程。在</a:t>
            </a:r>
            <a:r>
              <a:rPr lang="en-US" altLang="zh-CN" sz="2800" dirty="0"/>
              <a:t>UML</a:t>
            </a:r>
            <a:r>
              <a:rPr lang="zh-CN" altLang="en-US" sz="2800" dirty="0"/>
              <a:t>中，包含关系用带箭头的虚线段加</a:t>
            </a:r>
            <a:r>
              <a:rPr lang="en-US" altLang="zh-CN" sz="2800" dirty="0"/>
              <a:t>《include》</a:t>
            </a:r>
            <a:r>
              <a:rPr lang="zh-CN" altLang="en-US" sz="2800" dirty="0"/>
              <a:t>表示，箭头指向被包含的用例。</a:t>
            </a:r>
          </a:p>
        </p:txBody>
      </p:sp>
      <p:pic>
        <p:nvPicPr>
          <p:cNvPr id="4" name="图片 3"/>
          <p:cNvPicPr>
            <a:picLocks noChangeAspect="1"/>
          </p:cNvPicPr>
          <p:nvPr/>
        </p:nvPicPr>
        <p:blipFill>
          <a:blip r:embed="rId2"/>
          <a:stretch>
            <a:fillRect/>
          </a:stretch>
        </p:blipFill>
        <p:spPr>
          <a:xfrm>
            <a:off x="2699382" y="3861048"/>
            <a:ext cx="4105275" cy="2419350"/>
          </a:xfrm>
          <a:prstGeom prst="rect">
            <a:avLst/>
          </a:prstGeom>
        </p:spPr>
      </p:pic>
    </p:spTree>
    <p:extLst>
      <p:ext uri="{BB962C8B-B14F-4D97-AF65-F5344CB8AC3E}">
        <p14:creationId xmlns:p14="http://schemas.microsoft.com/office/powerpoint/2010/main" val="295785116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4.xml><?xml version="1.0" encoding="utf-8"?>
<a:theme xmlns:a="http://schemas.openxmlformats.org/drawingml/2006/main" name="2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2945</Words>
  <Application>Microsoft Office PowerPoint</Application>
  <PresentationFormat>全屏显示(4:3)</PresentationFormat>
  <Paragraphs>182</Paragraphs>
  <Slides>47</Slides>
  <Notes>0</Notes>
  <HiddenSlides>0</HiddenSlides>
  <MMClips>0</MMClips>
  <ScaleCrop>false</ScaleCrop>
  <HeadingPairs>
    <vt:vector size="4" baseType="variant">
      <vt:variant>
        <vt:lpstr>主题</vt:lpstr>
      </vt:variant>
      <vt:variant>
        <vt:i4>4</vt:i4>
      </vt:variant>
      <vt:variant>
        <vt:lpstr>幻灯片标题</vt:lpstr>
      </vt:variant>
      <vt:variant>
        <vt:i4>47</vt:i4>
      </vt:variant>
    </vt:vector>
  </HeadingPairs>
  <TitlesOfParts>
    <vt:vector size="51" baseType="lpstr">
      <vt:lpstr>Office 主题</vt:lpstr>
      <vt:lpstr>暗香扑面</vt:lpstr>
      <vt:lpstr>1_暗香扑面</vt:lpstr>
      <vt:lpstr>2_暗香扑面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李文杰</cp:lastModifiedBy>
  <cp:revision>18</cp:revision>
  <dcterms:modified xsi:type="dcterms:W3CDTF">2017-11-12T08:30:46Z</dcterms:modified>
</cp:coreProperties>
</file>