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4" r:id="rId6"/>
    <p:sldId id="265" r:id="rId7"/>
    <p:sldId id="266" r:id="rId8"/>
    <p:sldId id="267" r:id="rId9"/>
    <p:sldId id="268" r:id="rId10"/>
    <p:sldId id="269" r:id="rId11"/>
    <p:sldId id="270" r:id="rId12"/>
    <p:sldId id="257" r:id="rId13"/>
    <p:sldId id="258" r:id="rId14"/>
    <p:sldId id="261" r:id="rId15"/>
    <p:sldId id="263" r:id="rId16"/>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558" y="-9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378332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348156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10222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3752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425331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162497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151886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105948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216667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15783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C269396-75CE-43D1-9F0A-BDAA7FF166AC}" type="datetimeFigureOut">
              <a:rPr lang="zh-CN" altLang="en-US" smtClean="0"/>
              <a:t>2017/12/24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25210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BC269396-75CE-43D1-9F0A-BDAA7FF166AC}" type="datetimeFigureOut">
              <a:rPr lang="zh-CN" altLang="en-US" smtClean="0"/>
              <a:t>2017/12/24</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3FA1BB77-BF59-44B9-AA0C-FEA71BBB70D7}" type="slidenum">
              <a:rPr lang="zh-CN" altLang="en-US" smtClean="0"/>
              <a:t>‹#›</a:t>
            </a:fld>
            <a:endParaRPr lang="zh-CN" altLang="en-US"/>
          </a:p>
        </p:txBody>
      </p:sp>
    </p:spTree>
    <p:extLst>
      <p:ext uri="{BB962C8B-B14F-4D97-AF65-F5344CB8AC3E}">
        <p14:creationId xmlns:p14="http://schemas.microsoft.com/office/powerpoint/2010/main" val="261195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og.sina.com.cn/s/blog_a5f3d48e0101aty5.html"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blog.sina.com.cn/s/blog_9c7ae1710101fggh.html" TargetMode="External"/><Relationship Id="rId5" Type="http://schemas.openxmlformats.org/officeDocument/2006/relationships/hyperlink" Target="http://blog.csdn.net/sduliding/article/details/48246713" TargetMode="External"/><Relationship Id="rId4" Type="http://schemas.openxmlformats.org/officeDocument/2006/relationships/hyperlink" Target="http://www.iteedu.com/arch/view/processview.ph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 y="0"/>
            <a:ext cx="9137016" cy="5715000"/>
          </a:xfrm>
          <a:prstGeom prst="rect">
            <a:avLst/>
          </a:prstGeom>
        </p:spPr>
      </p:pic>
      <p:sp>
        <p:nvSpPr>
          <p:cNvPr id="6" name="标题 1"/>
          <p:cNvSpPr txBox="1">
            <a:spLocks/>
          </p:cNvSpPr>
          <p:nvPr/>
        </p:nvSpPr>
        <p:spPr>
          <a:xfrm>
            <a:off x="4782324" y="3672888"/>
            <a:ext cx="3786214" cy="696780"/>
          </a:xfrm>
          <a:prstGeom prst="rect">
            <a:avLst/>
          </a:prstGeom>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ts val="0"/>
              </a:spcAft>
              <a:buClrTx/>
              <a:buSzTx/>
              <a:buFontTx/>
              <a:buNone/>
              <a:tabLst/>
              <a:defRPr/>
            </a:pPr>
            <a:r>
              <a:rPr lang="en-US" altLang="zh-CN" sz="4000" b="1"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UML</a:t>
            </a:r>
            <a:r>
              <a:rPr lang="zh-CN" altLang="en-US" sz="4000" b="1"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基础</a:t>
            </a:r>
            <a:r>
              <a:rPr lang="en-US" altLang="zh-CN" sz="4000" b="1"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IIII</a:t>
            </a:r>
            <a:endParaRPr kumimoji="0" lang="en-US" altLang="zh-CN" sz="4000" b="1" i="0" u="none" strike="noStrike" kern="1200" cap="none" spc="0" normalizeH="0" baseline="0"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279871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323528" y="1057300"/>
            <a:ext cx="8568952" cy="3600400"/>
          </a:xfrm>
          <a:prstGeom prst="roundRect">
            <a:avLst>
              <a:gd name="adj" fmla="val 5252"/>
            </a:avLst>
          </a:prstGeom>
          <a:solidFill>
            <a:schemeClr val="accent6">
              <a:lumMod val="60000"/>
              <a:lumOff val="40000"/>
              <a:alpha val="25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p:cNvSpPr txBox="1"/>
          <p:nvPr/>
        </p:nvSpPr>
        <p:spPr>
          <a:xfrm>
            <a:off x="323528" y="409228"/>
            <a:ext cx="4032448" cy="461665"/>
          </a:xfrm>
          <a:prstGeom prst="rect">
            <a:avLst/>
          </a:prstGeom>
          <a:noFill/>
        </p:spPr>
        <p:txBody>
          <a:bodyPr wrap="square" rtlCol="0">
            <a:spAutoFit/>
          </a:bodyPr>
          <a:lstStyle/>
          <a:p>
            <a:pPr algn="ct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4+1</a:t>
            </a:r>
            <a:r>
              <a:rPr lang="zh-CN" altLang="en-US" sz="2400" dirty="0">
                <a:latin typeface="微软雅黑" pitchFamily="34" charset="-122"/>
                <a:ea typeface="微软雅黑" pitchFamily="34" charset="-122"/>
              </a:rPr>
              <a:t>”视图与</a:t>
            </a:r>
            <a:r>
              <a:rPr lang="en-US" altLang="zh-CN" sz="2400" dirty="0">
                <a:latin typeface="微软雅黑" pitchFamily="34" charset="-122"/>
                <a:ea typeface="微软雅黑" pitchFamily="34" charset="-122"/>
              </a:rPr>
              <a:t>UML</a:t>
            </a:r>
            <a:r>
              <a:rPr lang="zh-CN" altLang="en-US" sz="2400" dirty="0">
                <a:latin typeface="微软雅黑" pitchFamily="34" charset="-122"/>
                <a:ea typeface="微软雅黑" pitchFamily="34" charset="-122"/>
              </a:rPr>
              <a:t>的关系</a:t>
            </a:r>
            <a:endParaRPr lang="zh-CN" altLang="en-US" sz="2400" dirty="0">
              <a:latin typeface="微软雅黑" pitchFamily="34" charset="-122"/>
              <a:ea typeface="微软雅黑" pitchFamily="34" charset="-122"/>
            </a:endParaRPr>
          </a:p>
        </p:txBody>
      </p:sp>
      <p:sp>
        <p:nvSpPr>
          <p:cNvPr id="5" name="TextBox 4"/>
          <p:cNvSpPr txBox="1"/>
          <p:nvPr/>
        </p:nvSpPr>
        <p:spPr>
          <a:xfrm>
            <a:off x="2339752" y="1921396"/>
            <a:ext cx="4032448" cy="1754326"/>
          </a:xfrm>
          <a:prstGeom prst="rect">
            <a:avLst/>
          </a:prstGeom>
          <a:noFill/>
        </p:spPr>
        <p:txBody>
          <a:bodyPr wrap="square" rtlCol="0">
            <a:spAutoFit/>
          </a:bodyPr>
          <a:lstStyle/>
          <a:p>
            <a:r>
              <a:rPr lang="en-US" altLang="zh-CN" b="1" dirty="0"/>
              <a:t>4+1</a:t>
            </a:r>
            <a:r>
              <a:rPr lang="zh-CN" altLang="en-US" b="1" dirty="0"/>
              <a:t>视图</a:t>
            </a:r>
            <a:r>
              <a:rPr lang="zh-CN" altLang="en-US" dirty="0"/>
              <a:t>                                 </a:t>
            </a:r>
            <a:r>
              <a:rPr lang="zh-CN" altLang="en-US" b="1" dirty="0"/>
              <a:t>  </a:t>
            </a:r>
            <a:r>
              <a:rPr lang="en-US" altLang="zh-CN" b="1" dirty="0"/>
              <a:t>UML</a:t>
            </a:r>
            <a:endParaRPr lang="zh-CN" altLang="en-US" dirty="0"/>
          </a:p>
          <a:p>
            <a:r>
              <a:rPr lang="zh-CN" altLang="en-US" dirty="0" smtClean="0"/>
              <a:t>用例视图</a:t>
            </a:r>
            <a:r>
              <a:rPr lang="zh-CN" altLang="en-US" dirty="0"/>
              <a:t>                            </a:t>
            </a:r>
            <a:r>
              <a:rPr lang="zh-CN" altLang="en-US" dirty="0"/>
              <a:t>用例图</a:t>
            </a:r>
            <a:endParaRPr lang="en-US" altLang="zh-CN" dirty="0"/>
          </a:p>
          <a:p>
            <a:r>
              <a:rPr lang="zh-CN" altLang="en-US" dirty="0"/>
              <a:t>逻辑视图                            类图</a:t>
            </a:r>
          </a:p>
          <a:p>
            <a:r>
              <a:rPr lang="zh-CN" altLang="en-US" dirty="0" smtClean="0"/>
              <a:t>实现视图</a:t>
            </a:r>
            <a:r>
              <a:rPr lang="zh-CN" altLang="en-US" dirty="0"/>
              <a:t>                            类图，组件图</a:t>
            </a:r>
          </a:p>
          <a:p>
            <a:r>
              <a:rPr lang="zh-CN" altLang="en-US" dirty="0"/>
              <a:t>进程视图                            无完全对应</a:t>
            </a:r>
          </a:p>
          <a:p>
            <a:r>
              <a:rPr lang="zh-CN" altLang="en-US" dirty="0"/>
              <a:t>部署视图                            部署图</a:t>
            </a:r>
          </a:p>
        </p:txBody>
      </p:sp>
    </p:spTree>
    <p:extLst>
      <p:ext uri="{BB962C8B-B14F-4D97-AF65-F5344CB8AC3E}">
        <p14:creationId xmlns:p14="http://schemas.microsoft.com/office/powerpoint/2010/main" val="1962474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323528" y="1057300"/>
            <a:ext cx="8568952" cy="3600400"/>
          </a:xfrm>
          <a:prstGeom prst="roundRect">
            <a:avLst>
              <a:gd name="adj" fmla="val 5252"/>
            </a:avLst>
          </a:prstGeom>
          <a:solidFill>
            <a:schemeClr val="accent6">
              <a:lumMod val="60000"/>
              <a:lumOff val="40000"/>
              <a:alpha val="25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p:cNvSpPr txBox="1"/>
          <p:nvPr/>
        </p:nvSpPr>
        <p:spPr>
          <a:xfrm>
            <a:off x="323528" y="409228"/>
            <a:ext cx="4032448" cy="461665"/>
          </a:xfrm>
          <a:prstGeom prst="rect">
            <a:avLst/>
          </a:prstGeom>
          <a:noFill/>
        </p:spPr>
        <p:txBody>
          <a:bodyPr wrap="square" rtlCol="0">
            <a:spAutoFit/>
          </a:bodyPr>
          <a:lstStyle/>
          <a:p>
            <a:pPr algn="ctr"/>
            <a:r>
              <a:rPr lang="en-US" altLang="zh-CN" sz="2400" dirty="0">
                <a:latin typeface="微软雅黑" pitchFamily="34" charset="-122"/>
                <a:ea typeface="微软雅黑" pitchFamily="34" charset="-122"/>
              </a:rPr>
              <a:t>UML1.0</a:t>
            </a:r>
            <a:r>
              <a:rPr lang="zh-CN" altLang="en-US" sz="2400" dirty="0">
                <a:latin typeface="微软雅黑" pitchFamily="34" charset="-122"/>
                <a:ea typeface="微软雅黑" pitchFamily="34" charset="-122"/>
              </a:rPr>
              <a:t>与</a:t>
            </a:r>
            <a:r>
              <a:rPr lang="en-US" altLang="zh-CN" sz="2400" dirty="0">
                <a:latin typeface="微软雅黑" pitchFamily="34" charset="-122"/>
                <a:ea typeface="微软雅黑" pitchFamily="34" charset="-122"/>
              </a:rPr>
              <a:t>2.0</a:t>
            </a:r>
            <a:r>
              <a:rPr lang="zh-CN" altLang="en-US" sz="2400" dirty="0">
                <a:latin typeface="微软雅黑" pitchFamily="34" charset="-122"/>
                <a:ea typeface="微软雅黑" pitchFamily="34" charset="-122"/>
              </a:rPr>
              <a:t>的区别</a:t>
            </a:r>
            <a:endParaRPr lang="zh-CN" altLang="en-US" sz="2400" dirty="0">
              <a:latin typeface="微软雅黑" pitchFamily="34" charset="-122"/>
              <a:ea typeface="微软雅黑" pitchFamily="34" charset="-122"/>
            </a:endParaRPr>
          </a:p>
        </p:txBody>
      </p:sp>
      <p:sp>
        <p:nvSpPr>
          <p:cNvPr id="3" name="TextBox 2"/>
          <p:cNvSpPr txBox="1"/>
          <p:nvPr/>
        </p:nvSpPr>
        <p:spPr>
          <a:xfrm>
            <a:off x="323528" y="1980337"/>
            <a:ext cx="8568952" cy="1754326"/>
          </a:xfrm>
          <a:prstGeom prst="rect">
            <a:avLst/>
          </a:prstGeom>
          <a:noFill/>
        </p:spPr>
        <p:txBody>
          <a:bodyPr wrap="square" rtlCol="0">
            <a:spAutoFit/>
          </a:bodyPr>
          <a:lstStyle/>
          <a:p>
            <a:r>
              <a:rPr lang="en-US" altLang="zh-CN" dirty="0" smtClean="0"/>
              <a:t>      UML2.0</a:t>
            </a:r>
            <a:r>
              <a:rPr lang="zh-CN" altLang="en-US" dirty="0"/>
              <a:t>完全建立在</a:t>
            </a:r>
            <a:r>
              <a:rPr lang="en-US" altLang="zh-CN" dirty="0" smtClean="0"/>
              <a:t>UML1.0</a:t>
            </a:r>
            <a:r>
              <a:rPr lang="zh-CN" altLang="en-US" dirty="0" smtClean="0"/>
              <a:t>基础</a:t>
            </a:r>
            <a:r>
              <a:rPr lang="zh-CN" altLang="en-US" dirty="0"/>
              <a:t>之上，大多数的</a:t>
            </a:r>
            <a:r>
              <a:rPr lang="en-US" altLang="zh-CN" dirty="0" smtClean="0"/>
              <a:t>UML1.0</a:t>
            </a:r>
            <a:r>
              <a:rPr lang="zh-CN" altLang="en-US" dirty="0" smtClean="0"/>
              <a:t>模型</a:t>
            </a:r>
            <a:r>
              <a:rPr lang="zh-CN" altLang="en-US" dirty="0"/>
              <a:t>在</a:t>
            </a:r>
            <a:r>
              <a:rPr lang="en-US" altLang="zh-CN" dirty="0"/>
              <a:t>UML2.0</a:t>
            </a:r>
            <a:r>
              <a:rPr lang="zh-CN" altLang="en-US" dirty="0"/>
              <a:t>中都可用。但</a:t>
            </a:r>
            <a:r>
              <a:rPr lang="en-US" altLang="zh-CN" dirty="0"/>
              <a:t>UML2.0</a:t>
            </a:r>
            <a:r>
              <a:rPr lang="zh-CN" altLang="en-US" dirty="0"/>
              <a:t>在结构建模方面有一系列重大的改进，包括结构类、精确的接口和端口、拓展性、交互片断和操作符以及基于时间建模能力的增强</a:t>
            </a:r>
            <a:r>
              <a:rPr lang="zh-CN" altLang="en-US" dirty="0" smtClean="0"/>
              <a:t>。</a:t>
            </a:r>
            <a:endParaRPr lang="en-US" altLang="zh-CN" dirty="0" smtClean="0"/>
          </a:p>
          <a:p>
            <a:r>
              <a:rPr lang="zh-CN" altLang="en-US" dirty="0" smtClean="0"/>
              <a:t>      在</a:t>
            </a:r>
            <a:r>
              <a:rPr lang="zh-CN" altLang="en-US" dirty="0"/>
              <a:t>表述结构的图中，现增加了“包图”（</a:t>
            </a:r>
            <a:r>
              <a:rPr lang="en-US" altLang="zh-CN" dirty="0"/>
              <a:t>Package diagram</a:t>
            </a:r>
            <a:r>
              <a:rPr lang="zh-CN" altLang="en-US" dirty="0"/>
              <a:t>）和“组合结构图”</a:t>
            </a:r>
            <a:r>
              <a:rPr lang="zh-CN" altLang="en-US" dirty="0" smtClean="0"/>
              <a:t>。</a:t>
            </a:r>
            <a:endParaRPr lang="en-US" altLang="zh-CN" dirty="0" smtClean="0"/>
          </a:p>
          <a:p>
            <a:r>
              <a:rPr lang="zh-CN" altLang="en-US" dirty="0" smtClean="0"/>
              <a:t>      在</a:t>
            </a:r>
            <a:r>
              <a:rPr lang="zh-CN" altLang="en-US" dirty="0"/>
              <a:t>表述行为的图中，新增加了</a:t>
            </a:r>
            <a:r>
              <a:rPr lang="zh-CN" altLang="en-US" dirty="0" smtClean="0"/>
              <a:t>“交互概览图”</a:t>
            </a:r>
            <a:r>
              <a:rPr lang="zh-CN" altLang="en-US" dirty="0"/>
              <a:t>（</a:t>
            </a:r>
            <a:r>
              <a:rPr lang="en-US" altLang="zh-CN" dirty="0"/>
              <a:t>Interaction Overview Diagram</a:t>
            </a:r>
            <a:r>
              <a:rPr lang="zh-CN" altLang="en-US" dirty="0"/>
              <a:t>）以及</a:t>
            </a:r>
            <a:r>
              <a:rPr lang="zh-CN" altLang="en-US" dirty="0" smtClean="0"/>
              <a:t>“定时图”</a:t>
            </a:r>
            <a:r>
              <a:rPr lang="zh-CN" altLang="en-US" dirty="0"/>
              <a:t>（</a:t>
            </a:r>
            <a:r>
              <a:rPr lang="en-US" altLang="zh-CN" dirty="0"/>
              <a:t>Timing Diagram</a:t>
            </a:r>
            <a:r>
              <a:rPr lang="zh-CN" altLang="en-US" dirty="0"/>
              <a:t>）。</a:t>
            </a:r>
            <a:endParaRPr lang="zh-CN" altLang="en-US" dirty="0"/>
          </a:p>
        </p:txBody>
      </p:sp>
    </p:spTree>
    <p:extLst>
      <p:ext uri="{BB962C8B-B14F-4D97-AF65-F5344CB8AC3E}">
        <p14:creationId xmlns:p14="http://schemas.microsoft.com/office/powerpoint/2010/main" val="4133200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9" name="Text Box 11"/>
          <p:cNvSpPr txBox="1">
            <a:spLocks noChangeArrowheads="1"/>
          </p:cNvSpPr>
          <p:nvPr/>
        </p:nvSpPr>
        <p:spPr bwMode="auto">
          <a:xfrm>
            <a:off x="488867" y="2843688"/>
            <a:ext cx="192345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4+1</a:t>
            </a:r>
            <a:r>
              <a:rPr lang="zh-CN" altLang="en-US" b="1" dirty="0" smtClean="0">
                <a:latin typeface="微软雅黑" pitchFamily="34" charset="-122"/>
                <a:ea typeface="微软雅黑" pitchFamily="34" charset="-122"/>
              </a:rPr>
              <a:t>”视图中</a:t>
            </a:r>
            <a:endParaRPr lang="en-US" altLang="zh-CN" b="1" dirty="0" smtClean="0">
              <a:latin typeface="微软雅黑" pitchFamily="34" charset="-122"/>
              <a:ea typeface="微软雅黑" pitchFamily="34" charset="-122"/>
            </a:endParaRPr>
          </a:p>
          <a:p>
            <a:pPr algn="ctr" eaLnBrk="1" hangingPunct="1"/>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”是什么视图？</a:t>
            </a:r>
            <a:endParaRPr lang="zh-CN" altLang="en-US" b="1" dirty="0">
              <a:latin typeface="微软雅黑" pitchFamily="34" charset="-122"/>
              <a:ea typeface="微软雅黑" pitchFamily="34" charset="-122"/>
            </a:endParaRPr>
          </a:p>
        </p:txBody>
      </p:sp>
      <p:sp>
        <p:nvSpPr>
          <p:cNvPr id="10" name="Text Box 11"/>
          <p:cNvSpPr txBox="1">
            <a:spLocks noChangeArrowheads="1"/>
          </p:cNvSpPr>
          <p:nvPr/>
        </p:nvSpPr>
        <p:spPr bwMode="auto">
          <a:xfrm>
            <a:off x="3561126" y="2857500"/>
            <a:ext cx="19234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b="1" dirty="0" smtClean="0">
                <a:latin typeface="微软雅黑" pitchFamily="34" charset="-122"/>
                <a:ea typeface="微软雅黑" pitchFamily="34" charset="-122"/>
              </a:rPr>
              <a:t>UML2.0</a:t>
            </a:r>
            <a:r>
              <a:rPr lang="zh-CN" altLang="en-US" b="1" dirty="0" smtClean="0">
                <a:latin typeface="微软雅黑" pitchFamily="34" charset="-122"/>
                <a:ea typeface="微软雅黑" pitchFamily="34" charset="-122"/>
              </a:rPr>
              <a:t>中新加的新图讲出</a:t>
            </a:r>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个</a:t>
            </a:r>
            <a:endParaRPr lang="zh-CN" altLang="en-US" b="1" dirty="0">
              <a:latin typeface="微软雅黑" pitchFamily="34" charset="-122"/>
              <a:ea typeface="微软雅黑" pitchFamily="34" charset="-122"/>
            </a:endParaRPr>
          </a:p>
        </p:txBody>
      </p:sp>
      <p:sp>
        <p:nvSpPr>
          <p:cNvPr id="11" name="Text Box 11"/>
          <p:cNvSpPr txBox="1">
            <a:spLocks noChangeArrowheads="1"/>
          </p:cNvSpPr>
          <p:nvPr/>
        </p:nvSpPr>
        <p:spPr bwMode="auto">
          <a:xfrm>
            <a:off x="6612643" y="2843688"/>
            <a:ext cx="20523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zh-CN" b="1" dirty="0" smtClean="0">
                <a:latin typeface="微软雅黑" pitchFamily="34" charset="-122"/>
                <a:ea typeface="微软雅黑" pitchFamily="34" charset="-122"/>
              </a:rPr>
              <a:t>UML2.0</a:t>
            </a:r>
            <a:r>
              <a:rPr lang="zh-CN" altLang="en-US" b="1" dirty="0" smtClean="0">
                <a:latin typeface="微软雅黑" pitchFamily="34" charset="-122"/>
                <a:ea typeface="微软雅黑" pitchFamily="34" charset="-122"/>
              </a:rPr>
              <a:t>主要包含几种图？（不包括包图）</a:t>
            </a:r>
            <a:endParaRPr lang="en-US" altLang="zh-CN" b="1" dirty="0" smtClean="0">
              <a:latin typeface="微软雅黑" pitchFamily="34" charset="-122"/>
              <a:ea typeface="微软雅黑" pitchFamily="34" charset="-122"/>
            </a:endParaRPr>
          </a:p>
        </p:txBody>
      </p:sp>
      <p:grpSp>
        <p:nvGrpSpPr>
          <p:cNvPr id="12" name="组合 11"/>
          <p:cNvGrpSpPr/>
          <p:nvPr/>
        </p:nvGrpSpPr>
        <p:grpSpPr>
          <a:xfrm>
            <a:off x="2907013" y="1129308"/>
            <a:ext cx="216024" cy="3919634"/>
            <a:chOff x="2951820" y="1026098"/>
            <a:chExt cx="216024" cy="3919634"/>
          </a:xfrm>
        </p:grpSpPr>
        <p:cxnSp>
          <p:nvCxnSpPr>
            <p:cNvPr id="16" name="直接连接符 15"/>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3" name="组合 12"/>
          <p:cNvGrpSpPr/>
          <p:nvPr/>
        </p:nvGrpSpPr>
        <p:grpSpPr>
          <a:xfrm>
            <a:off x="5967353" y="1129308"/>
            <a:ext cx="216024" cy="3919634"/>
            <a:chOff x="2951820" y="1026098"/>
            <a:chExt cx="216024" cy="3919634"/>
          </a:xfrm>
        </p:grpSpPr>
        <p:cxnSp>
          <p:nvCxnSpPr>
            <p:cNvPr id="14" name="直接连接符 13"/>
            <p:cNvCxnSpPr/>
            <p:nvPr/>
          </p:nvCxnSpPr>
          <p:spPr>
            <a:xfrm>
              <a:off x="3059832" y="1273324"/>
              <a:ext cx="0" cy="367240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951820" y="1026098"/>
              <a:ext cx="216024" cy="216024"/>
            </a:xfrm>
            <a:prstGeom prst="ellipse">
              <a:avLst/>
            </a:prstGeom>
            <a:solidFill>
              <a:schemeClr val="bg1">
                <a:alpha val="42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TextBox 17"/>
          <p:cNvSpPr txBox="1"/>
          <p:nvPr/>
        </p:nvSpPr>
        <p:spPr>
          <a:xfrm>
            <a:off x="323528" y="409228"/>
            <a:ext cx="1944216" cy="461665"/>
          </a:xfrm>
          <a:prstGeom prst="rect">
            <a:avLst/>
          </a:prstGeom>
          <a:noFill/>
        </p:spPr>
        <p:txBody>
          <a:bodyPr wrap="square" rtlCol="0">
            <a:spAutoFit/>
          </a:bodyPr>
          <a:lstStyle/>
          <a:p>
            <a:r>
              <a:rPr lang="zh-CN" altLang="en-US" sz="2400" b="1" dirty="0" smtClean="0"/>
              <a:t>问题</a:t>
            </a:r>
            <a:endParaRPr lang="zh-CN" altLang="en-US" sz="2400" b="1" dirty="0"/>
          </a:p>
        </p:txBody>
      </p:sp>
      <p:sp>
        <p:nvSpPr>
          <p:cNvPr id="2" name="TextBox 1"/>
          <p:cNvSpPr txBox="1"/>
          <p:nvPr/>
        </p:nvSpPr>
        <p:spPr>
          <a:xfrm>
            <a:off x="7092280" y="4067617"/>
            <a:ext cx="936104" cy="369332"/>
          </a:xfrm>
          <a:prstGeom prst="rect">
            <a:avLst/>
          </a:prstGeom>
          <a:noFill/>
        </p:spPr>
        <p:txBody>
          <a:bodyPr wrap="square" rtlCol="0">
            <a:spAutoFit/>
          </a:bodyPr>
          <a:lstStyle/>
          <a:p>
            <a:r>
              <a:rPr lang="en-US" altLang="zh-CN" b="1" dirty="0" smtClean="0"/>
              <a:t>13</a:t>
            </a:r>
            <a:r>
              <a:rPr lang="zh-CN" altLang="en-US" b="1" dirty="0" smtClean="0"/>
              <a:t>种</a:t>
            </a:r>
            <a:endParaRPr lang="zh-CN" altLang="en-US" b="1" dirty="0"/>
          </a:p>
        </p:txBody>
      </p:sp>
      <p:sp>
        <p:nvSpPr>
          <p:cNvPr id="4" name="TextBox 3"/>
          <p:cNvSpPr txBox="1"/>
          <p:nvPr/>
        </p:nvSpPr>
        <p:spPr>
          <a:xfrm>
            <a:off x="899592" y="3865612"/>
            <a:ext cx="1656746" cy="369332"/>
          </a:xfrm>
          <a:prstGeom prst="rect">
            <a:avLst/>
          </a:prstGeom>
          <a:noFill/>
        </p:spPr>
        <p:txBody>
          <a:bodyPr wrap="square" rtlCol="0">
            <a:spAutoFit/>
          </a:bodyPr>
          <a:lstStyle/>
          <a:p>
            <a:r>
              <a:rPr lang="zh-CN" altLang="en-US" b="1" dirty="0"/>
              <a:t>用例视图</a:t>
            </a:r>
          </a:p>
        </p:txBody>
      </p:sp>
      <p:sp>
        <p:nvSpPr>
          <p:cNvPr id="19" name="TextBox 18"/>
          <p:cNvSpPr txBox="1"/>
          <p:nvPr/>
        </p:nvSpPr>
        <p:spPr>
          <a:xfrm>
            <a:off x="3347864" y="3767018"/>
            <a:ext cx="2520280" cy="646331"/>
          </a:xfrm>
          <a:prstGeom prst="rect">
            <a:avLst/>
          </a:prstGeom>
          <a:noFill/>
        </p:spPr>
        <p:txBody>
          <a:bodyPr wrap="square" rtlCol="0">
            <a:spAutoFit/>
          </a:bodyPr>
          <a:lstStyle/>
          <a:p>
            <a:r>
              <a:rPr lang="zh-CN" altLang="en-US" b="1" dirty="0" smtClean="0"/>
              <a:t>包图、组合结构图、定时图、交互概览图</a:t>
            </a:r>
            <a:endParaRPr lang="zh-CN" altLang="en-US" b="1" dirty="0"/>
          </a:p>
        </p:txBody>
      </p:sp>
    </p:spTree>
    <p:extLst>
      <p:ext uri="{BB962C8B-B14F-4D97-AF65-F5344CB8AC3E}">
        <p14:creationId xmlns:p14="http://schemas.microsoft.com/office/powerpoint/2010/main" val="167933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heel(1)">
                                      <p:cBhvr>
                                        <p:cTn id="3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11" name="圆角矩形 10"/>
          <p:cNvSpPr/>
          <p:nvPr/>
        </p:nvSpPr>
        <p:spPr>
          <a:xfrm>
            <a:off x="719572" y="1489348"/>
            <a:ext cx="7704856" cy="3960440"/>
          </a:xfrm>
          <a:prstGeom prst="roundRect">
            <a:avLst>
              <a:gd name="adj" fmla="val 5252"/>
            </a:avLst>
          </a:prstGeom>
          <a:ln/>
        </p:spPr>
        <p:style>
          <a:lnRef idx="1">
            <a:schemeClr val="accent2"/>
          </a:lnRef>
          <a:fillRef idx="2">
            <a:schemeClr val="accent2"/>
          </a:fillRef>
          <a:effectRef idx="1">
            <a:schemeClr val="accent2"/>
          </a:effectRef>
          <a:fontRef idx="minor">
            <a:schemeClr val="dk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3" name="TextBox 12"/>
          <p:cNvSpPr txBox="1"/>
          <p:nvPr/>
        </p:nvSpPr>
        <p:spPr>
          <a:xfrm>
            <a:off x="611560" y="870893"/>
            <a:ext cx="1944216" cy="461665"/>
          </a:xfrm>
          <a:prstGeom prst="rect">
            <a:avLst/>
          </a:prstGeom>
          <a:noFill/>
        </p:spPr>
        <p:txBody>
          <a:bodyPr wrap="square" rtlCol="0">
            <a:spAutoFit/>
          </a:bodyPr>
          <a:lstStyle/>
          <a:p>
            <a:r>
              <a:rPr lang="zh-CN" altLang="en-US" sz="2400" b="1" dirty="0" smtClean="0"/>
              <a:t>参考资料</a:t>
            </a:r>
            <a:endParaRPr lang="zh-CN" altLang="en-US" sz="2400" b="1" dirty="0"/>
          </a:p>
        </p:txBody>
      </p:sp>
      <p:sp>
        <p:nvSpPr>
          <p:cNvPr id="3" name="TextBox 2"/>
          <p:cNvSpPr txBox="1"/>
          <p:nvPr/>
        </p:nvSpPr>
        <p:spPr>
          <a:xfrm>
            <a:off x="719572" y="1489348"/>
            <a:ext cx="7704856" cy="1754326"/>
          </a:xfrm>
          <a:prstGeom prst="rect">
            <a:avLst/>
          </a:prstGeom>
          <a:noFill/>
        </p:spPr>
        <p:txBody>
          <a:bodyPr wrap="square" rtlCol="0">
            <a:spAutoFit/>
          </a:bodyPr>
          <a:lstStyle/>
          <a:p>
            <a:r>
              <a:rPr lang="en-US" altLang="zh-CN" dirty="0">
                <a:hlinkClick r:id="rId3"/>
              </a:rPr>
              <a:t>http://</a:t>
            </a:r>
            <a:r>
              <a:rPr lang="en-US" altLang="zh-CN" dirty="0" smtClean="0">
                <a:hlinkClick r:id="rId3"/>
              </a:rPr>
              <a:t>blog.sina.com.cn/s/blog_a5f3d48e0101aty5.html</a:t>
            </a:r>
            <a:endParaRPr lang="en-US" altLang="zh-CN" dirty="0" smtClean="0"/>
          </a:p>
          <a:p>
            <a:r>
              <a:rPr lang="en-US" altLang="zh-CN" dirty="0">
                <a:hlinkClick r:id="rId4"/>
              </a:rPr>
              <a:t>http://</a:t>
            </a:r>
            <a:r>
              <a:rPr lang="en-US" altLang="zh-CN" dirty="0" smtClean="0">
                <a:hlinkClick r:id="rId4"/>
              </a:rPr>
              <a:t>www.iteedu.com/arch/view/processview.php</a:t>
            </a:r>
            <a:endParaRPr lang="en-US" altLang="zh-CN" dirty="0" smtClean="0"/>
          </a:p>
          <a:p>
            <a:r>
              <a:rPr lang="en-US" altLang="zh-CN" dirty="0"/>
              <a:t>http://www.cnblogs.com/skyme/articles/2348399.html</a:t>
            </a:r>
            <a:endParaRPr lang="en-US" altLang="zh-CN" dirty="0" smtClean="0"/>
          </a:p>
          <a:p>
            <a:r>
              <a:rPr lang="en-US" altLang="zh-CN" dirty="0">
                <a:hlinkClick r:id="rId5"/>
              </a:rPr>
              <a:t>http://</a:t>
            </a:r>
            <a:r>
              <a:rPr lang="en-US" altLang="zh-CN" dirty="0" smtClean="0">
                <a:hlinkClick r:id="rId5"/>
              </a:rPr>
              <a:t>blog.csdn.net/sduliding/article/details/48246713</a:t>
            </a:r>
            <a:endParaRPr lang="en-US" altLang="zh-CN" dirty="0" smtClean="0"/>
          </a:p>
          <a:p>
            <a:r>
              <a:rPr lang="en-US" altLang="zh-CN" dirty="0">
                <a:hlinkClick r:id="rId6"/>
              </a:rPr>
              <a:t>http://</a:t>
            </a:r>
            <a:r>
              <a:rPr lang="en-US" altLang="zh-CN" dirty="0" smtClean="0">
                <a:hlinkClick r:id="rId6"/>
              </a:rPr>
              <a:t>blog.sina.com.cn/s/blog_9c7ae1710101fggh.html</a:t>
            </a:r>
            <a:endParaRPr lang="en-US" altLang="zh-CN" dirty="0" smtClean="0"/>
          </a:p>
          <a:p>
            <a:r>
              <a:rPr lang="en-US" altLang="zh-CN" dirty="0" smtClean="0"/>
              <a:t>《UML2 </a:t>
            </a:r>
            <a:r>
              <a:rPr lang="zh-CN" altLang="en-US" dirty="0" smtClean="0"/>
              <a:t>基础、建模与设计教程</a:t>
            </a:r>
            <a:r>
              <a:rPr lang="en-US" altLang="zh-CN" dirty="0" smtClean="0"/>
              <a:t>》</a:t>
            </a:r>
          </a:p>
        </p:txBody>
      </p:sp>
    </p:spTree>
    <p:extLst>
      <p:ext uri="{BB962C8B-B14F-4D97-AF65-F5344CB8AC3E}">
        <p14:creationId xmlns:p14="http://schemas.microsoft.com/office/powerpoint/2010/main" val="4061269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 y="0"/>
            <a:ext cx="9137016" cy="5715000"/>
          </a:xfrm>
          <a:prstGeom prst="rect">
            <a:avLst/>
          </a:prstGeom>
        </p:spPr>
      </p:pic>
      <p:sp>
        <p:nvSpPr>
          <p:cNvPr id="4" name="TextBox 3"/>
          <p:cNvSpPr txBox="1"/>
          <p:nvPr/>
        </p:nvSpPr>
        <p:spPr>
          <a:xfrm>
            <a:off x="611560" y="870893"/>
            <a:ext cx="1944216" cy="461665"/>
          </a:xfrm>
          <a:prstGeom prst="rect">
            <a:avLst/>
          </a:prstGeom>
          <a:noFill/>
        </p:spPr>
        <p:txBody>
          <a:bodyPr wrap="square" rtlCol="0">
            <a:spAutoFit/>
          </a:bodyPr>
          <a:lstStyle/>
          <a:p>
            <a:r>
              <a:rPr lang="zh-CN" altLang="en-US" sz="2400" b="1" dirty="0" smtClean="0"/>
              <a:t>小组成员</a:t>
            </a:r>
            <a:endParaRPr lang="zh-CN" altLang="en-US" sz="2400" b="1" dirty="0"/>
          </a:p>
        </p:txBody>
      </p:sp>
      <p:sp>
        <p:nvSpPr>
          <p:cNvPr id="2" name="TextBox 1"/>
          <p:cNvSpPr txBox="1"/>
          <p:nvPr/>
        </p:nvSpPr>
        <p:spPr>
          <a:xfrm>
            <a:off x="973233" y="2494203"/>
            <a:ext cx="7560840" cy="1200329"/>
          </a:xfrm>
          <a:prstGeom prst="rect">
            <a:avLst/>
          </a:prstGeom>
          <a:noFill/>
        </p:spPr>
        <p:txBody>
          <a:bodyPr wrap="square" rtlCol="0">
            <a:spAutoFit/>
          </a:bodyPr>
          <a:lstStyle/>
          <a:p>
            <a:r>
              <a:rPr lang="zh-CN" altLang="en-US" dirty="0"/>
              <a:t>陈启</a:t>
            </a:r>
            <a:r>
              <a:rPr lang="zh-CN" altLang="en-US" dirty="0" smtClean="0"/>
              <a:t>强：修改</a:t>
            </a:r>
            <a:r>
              <a:rPr lang="en-US" altLang="zh-CN" dirty="0" err="1" smtClean="0"/>
              <a:t>srs</a:t>
            </a:r>
            <a:r>
              <a:rPr lang="zh-CN" altLang="en-US" dirty="0" smtClean="0"/>
              <a:t>需求书，</a:t>
            </a:r>
            <a:r>
              <a:rPr lang="en-US" altLang="zh-CN" dirty="0" smtClean="0"/>
              <a:t>UML</a:t>
            </a:r>
            <a:r>
              <a:rPr lang="zh-CN" altLang="en-US" dirty="0" smtClean="0"/>
              <a:t>基础</a:t>
            </a:r>
            <a:r>
              <a:rPr lang="en-US" altLang="zh-CN" dirty="0" err="1" smtClean="0"/>
              <a:t>IIIIppt</a:t>
            </a:r>
            <a:r>
              <a:rPr lang="zh-CN" altLang="en-US" dirty="0" smtClean="0"/>
              <a:t>制作（</a:t>
            </a:r>
            <a:r>
              <a:rPr lang="en-US" altLang="zh-CN" dirty="0" smtClean="0"/>
              <a:t>28%</a:t>
            </a:r>
            <a:r>
              <a:rPr lang="zh-CN" altLang="en-US" dirty="0" smtClean="0"/>
              <a:t>）</a:t>
            </a:r>
            <a:endParaRPr lang="en-US" altLang="zh-CN" dirty="0" smtClean="0"/>
          </a:p>
          <a:p>
            <a:r>
              <a:rPr lang="zh-CN" altLang="en-US" dirty="0"/>
              <a:t>李文杰：修改界面</a:t>
            </a:r>
            <a:r>
              <a:rPr lang="zh-CN" altLang="en-US" dirty="0" smtClean="0"/>
              <a:t>原型（</a:t>
            </a:r>
            <a:r>
              <a:rPr lang="en-US" altLang="zh-CN" dirty="0" smtClean="0"/>
              <a:t>26%</a:t>
            </a:r>
            <a:r>
              <a:rPr lang="zh-CN" altLang="en-US" dirty="0" smtClean="0"/>
              <a:t>）</a:t>
            </a:r>
            <a:endParaRPr lang="en-US" altLang="zh-CN" dirty="0" smtClean="0"/>
          </a:p>
          <a:p>
            <a:r>
              <a:rPr lang="zh-CN" altLang="en-US" dirty="0"/>
              <a:t>余泽</a:t>
            </a:r>
            <a:r>
              <a:rPr lang="zh-CN" altLang="en-US" dirty="0" smtClean="0"/>
              <a:t>伟：修改</a:t>
            </a:r>
            <a:r>
              <a:rPr lang="en-US" altLang="zh-CN" dirty="0" err="1" smtClean="0"/>
              <a:t>srs</a:t>
            </a:r>
            <a:r>
              <a:rPr lang="zh-CN" altLang="en-US" dirty="0" smtClean="0"/>
              <a:t>需求书（多）（</a:t>
            </a:r>
            <a:r>
              <a:rPr lang="en-US" altLang="zh-CN" dirty="0" smtClean="0"/>
              <a:t>24%</a:t>
            </a:r>
            <a:r>
              <a:rPr lang="zh-CN" altLang="en-US" dirty="0" smtClean="0"/>
              <a:t>）</a:t>
            </a:r>
            <a:endParaRPr lang="en-US" altLang="zh-CN" dirty="0" smtClean="0"/>
          </a:p>
          <a:p>
            <a:r>
              <a:rPr lang="zh-CN" altLang="en-US" dirty="0"/>
              <a:t>赵</a:t>
            </a:r>
            <a:r>
              <a:rPr lang="zh-CN" altLang="en-US" dirty="0" smtClean="0"/>
              <a:t>伟：修改</a:t>
            </a:r>
            <a:r>
              <a:rPr lang="en-US" altLang="zh-CN" dirty="0" err="1" smtClean="0"/>
              <a:t>srs</a:t>
            </a:r>
            <a:r>
              <a:rPr lang="zh-CN" altLang="en-US" dirty="0" smtClean="0"/>
              <a:t>需求书（</a:t>
            </a:r>
            <a:r>
              <a:rPr lang="en-US" altLang="zh-CN" dirty="0" smtClean="0"/>
              <a:t>22%</a:t>
            </a:r>
            <a:r>
              <a:rPr lang="zh-CN" altLang="en-US" dirty="0" smtClean="0"/>
              <a:t>）</a:t>
            </a:r>
            <a:endParaRPr lang="en-US" altLang="zh-CN" dirty="0" smtClean="0"/>
          </a:p>
        </p:txBody>
      </p:sp>
    </p:spTree>
    <p:extLst>
      <p:ext uri="{BB962C8B-B14F-4D97-AF65-F5344CB8AC3E}">
        <p14:creationId xmlns:p14="http://schemas.microsoft.com/office/powerpoint/2010/main" val="905520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 y="0"/>
            <a:ext cx="9137016" cy="5715000"/>
          </a:xfrm>
          <a:prstGeom prst="rect">
            <a:avLst/>
          </a:prstGeom>
        </p:spPr>
      </p:pic>
      <p:sp>
        <p:nvSpPr>
          <p:cNvPr id="6" name="标题 1"/>
          <p:cNvSpPr txBox="1">
            <a:spLocks/>
          </p:cNvSpPr>
          <p:nvPr/>
        </p:nvSpPr>
        <p:spPr>
          <a:xfrm>
            <a:off x="4644008" y="3505572"/>
            <a:ext cx="378621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谢谢观看！</a:t>
            </a:r>
            <a:endParaRPr kumimoji="0" lang="en-US" altLang="zh-CN" sz="4000" b="1" i="0" u="none" strike="noStrike" kern="1200" cap="none" spc="0" normalizeH="0" baseline="0"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21215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grpSp>
        <p:nvGrpSpPr>
          <p:cNvPr id="6" name="组合 5"/>
          <p:cNvGrpSpPr/>
          <p:nvPr/>
        </p:nvGrpSpPr>
        <p:grpSpPr>
          <a:xfrm>
            <a:off x="2107406" y="744006"/>
            <a:ext cx="4929187" cy="787400"/>
            <a:chOff x="2102578" y="985292"/>
            <a:chExt cx="4929187" cy="787400"/>
          </a:xfrm>
        </p:grpSpPr>
        <p:sp>
          <p:nvSpPr>
            <p:cNvPr id="7" name="圆角矩形 6"/>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ffectLst>
                  <a:glow>
                    <a:schemeClr val="accent6">
                      <a:satMod val="175000"/>
                      <a:alpha val="1000"/>
                    </a:schemeClr>
                  </a:glow>
                </a:effectLst>
              </a:endParaRPr>
            </a:p>
          </p:txBody>
        </p:sp>
        <p:sp>
          <p:nvSpPr>
            <p:cNvPr id="8" name="标题 1"/>
            <p:cNvSpPr txBox="1">
              <a:spLocks/>
            </p:cNvSpPr>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4+1</a:t>
              </a:r>
              <a:r>
                <a:rPr lang="zh-CN" altLang="en-US" sz="2000" dirty="0" smtClean="0">
                  <a:latin typeface="微软雅黑" pitchFamily="34" charset="-122"/>
                  <a:ea typeface="微软雅黑" pitchFamily="34" charset="-122"/>
                </a:rPr>
                <a:t>”视图</a:t>
              </a:r>
              <a:endParaRPr lang="zh-CN" altLang="en-US" sz="2000" dirty="0">
                <a:latin typeface="微软雅黑" pitchFamily="34" charset="-122"/>
                <a:ea typeface="微软雅黑" pitchFamily="34" charset="-122"/>
              </a:endParaRPr>
            </a:p>
          </p:txBody>
        </p:sp>
      </p:grpSp>
      <p:grpSp>
        <p:nvGrpSpPr>
          <p:cNvPr id="9" name="组合 8"/>
          <p:cNvGrpSpPr/>
          <p:nvPr/>
        </p:nvGrpSpPr>
        <p:grpSpPr>
          <a:xfrm>
            <a:off x="2107406" y="1681542"/>
            <a:ext cx="4929187" cy="787400"/>
            <a:chOff x="2102578" y="985292"/>
            <a:chExt cx="4929187" cy="787400"/>
          </a:xfrm>
        </p:grpSpPr>
        <p:sp>
          <p:nvSpPr>
            <p:cNvPr id="10" name="圆角矩形 9"/>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ffectLst>
                  <a:glow>
                    <a:schemeClr val="accent6">
                      <a:satMod val="175000"/>
                      <a:alpha val="1000"/>
                    </a:schemeClr>
                  </a:glow>
                </a:effectLst>
              </a:endParaRPr>
            </a:p>
          </p:txBody>
        </p:sp>
        <p:sp>
          <p:nvSpPr>
            <p:cNvPr id="11" name="标题 1"/>
            <p:cNvSpPr txBox="1">
              <a:spLocks/>
            </p:cNvSpPr>
            <p:nvPr/>
          </p:nvSpPr>
          <p:spPr bwMode="auto">
            <a:xfrm>
              <a:off x="2982789" y="985292"/>
              <a:ext cx="3456591"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4+1</a:t>
              </a:r>
              <a:r>
                <a:rPr lang="zh-CN" altLang="en-US" sz="2000" dirty="0" smtClean="0">
                  <a:latin typeface="微软雅黑" pitchFamily="34" charset="-122"/>
                  <a:ea typeface="微软雅黑" pitchFamily="34" charset="-122"/>
                </a:rPr>
                <a:t>”视图与</a:t>
              </a:r>
              <a:r>
                <a:rPr lang="en-US" altLang="zh-CN" sz="2000" dirty="0" smtClean="0">
                  <a:latin typeface="微软雅黑" pitchFamily="34" charset="-122"/>
                  <a:ea typeface="微软雅黑" pitchFamily="34" charset="-122"/>
                </a:rPr>
                <a:t>UML</a:t>
              </a:r>
              <a:r>
                <a:rPr lang="zh-CN" altLang="en-US" sz="2000" dirty="0" smtClean="0">
                  <a:latin typeface="微软雅黑" pitchFamily="34" charset="-122"/>
                  <a:ea typeface="微软雅黑" pitchFamily="34" charset="-122"/>
                </a:rPr>
                <a:t>的关系</a:t>
              </a:r>
              <a:endParaRPr lang="zh-CN" altLang="en-US" sz="2000" dirty="0">
                <a:latin typeface="微软雅黑" pitchFamily="34" charset="-122"/>
                <a:ea typeface="微软雅黑" pitchFamily="34" charset="-122"/>
              </a:endParaRPr>
            </a:p>
          </p:txBody>
        </p:sp>
      </p:grpSp>
      <p:grpSp>
        <p:nvGrpSpPr>
          <p:cNvPr id="12" name="组合 11"/>
          <p:cNvGrpSpPr/>
          <p:nvPr/>
        </p:nvGrpSpPr>
        <p:grpSpPr>
          <a:xfrm>
            <a:off x="2107406" y="2619078"/>
            <a:ext cx="4929187" cy="787400"/>
            <a:chOff x="2102578" y="985292"/>
            <a:chExt cx="4929187" cy="787400"/>
          </a:xfrm>
        </p:grpSpPr>
        <p:sp>
          <p:nvSpPr>
            <p:cNvPr id="13" name="圆角矩形 12"/>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ffectLst>
                  <a:glow>
                    <a:schemeClr val="accent6">
                      <a:satMod val="175000"/>
                      <a:alpha val="1000"/>
                    </a:schemeClr>
                  </a:glow>
                </a:effectLst>
              </a:endParaRPr>
            </a:p>
          </p:txBody>
        </p:sp>
        <p:sp>
          <p:nvSpPr>
            <p:cNvPr id="14" name="标题 1"/>
            <p:cNvSpPr txBox="1">
              <a:spLocks/>
            </p:cNvSpPr>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000" dirty="0" smtClean="0">
                  <a:latin typeface="微软雅黑" pitchFamily="34" charset="-122"/>
                  <a:ea typeface="微软雅黑" pitchFamily="34" charset="-122"/>
                </a:rPr>
                <a:t>UML1.0</a:t>
              </a:r>
              <a:r>
                <a:rPr lang="zh-CN" altLang="en-US" sz="2000" dirty="0" smtClean="0">
                  <a:latin typeface="微软雅黑" pitchFamily="34" charset="-122"/>
                  <a:ea typeface="微软雅黑" pitchFamily="34" charset="-122"/>
                </a:rPr>
                <a:t>与</a:t>
              </a:r>
              <a:r>
                <a:rPr lang="en-US" altLang="zh-CN" sz="2000" dirty="0" smtClean="0">
                  <a:latin typeface="微软雅黑" pitchFamily="34" charset="-122"/>
                  <a:ea typeface="微软雅黑" pitchFamily="34" charset="-122"/>
                </a:rPr>
                <a:t>2.0</a:t>
              </a:r>
              <a:r>
                <a:rPr lang="zh-CN" altLang="en-US" sz="2000" dirty="0" smtClean="0">
                  <a:latin typeface="微软雅黑" pitchFamily="34" charset="-122"/>
                  <a:ea typeface="微软雅黑" pitchFamily="34" charset="-122"/>
                </a:rPr>
                <a:t>的区别</a:t>
              </a:r>
              <a:endParaRPr lang="zh-CN" altLang="en-US" sz="2000" dirty="0">
                <a:latin typeface="微软雅黑" pitchFamily="34" charset="-122"/>
                <a:ea typeface="微软雅黑" pitchFamily="34" charset="-122"/>
              </a:endParaRPr>
            </a:p>
          </p:txBody>
        </p:sp>
      </p:grpSp>
      <p:grpSp>
        <p:nvGrpSpPr>
          <p:cNvPr id="15" name="组合 14"/>
          <p:cNvGrpSpPr/>
          <p:nvPr/>
        </p:nvGrpSpPr>
        <p:grpSpPr>
          <a:xfrm>
            <a:off x="2107406" y="3556615"/>
            <a:ext cx="4929187" cy="787400"/>
            <a:chOff x="2102578" y="985292"/>
            <a:chExt cx="4929187" cy="787400"/>
          </a:xfrm>
        </p:grpSpPr>
        <p:sp>
          <p:nvSpPr>
            <p:cNvPr id="16" name="圆角矩形 15"/>
            <p:cNvSpPr/>
            <p:nvPr/>
          </p:nvSpPr>
          <p:spPr bwMode="auto">
            <a:xfrm>
              <a:off x="2102578" y="1048315"/>
              <a:ext cx="4929187" cy="661354"/>
            </a:xfrm>
            <a:prstGeom prst="roundRect">
              <a:avLst/>
            </a:prstGeom>
            <a:solidFill>
              <a:schemeClr val="accent6">
                <a:lumMod val="60000"/>
                <a:lumOff val="40000"/>
                <a:alpha val="25000"/>
              </a:schemeClr>
            </a:solidFill>
            <a:ln w="19050">
              <a:solidFill>
                <a:schemeClr val="accent6">
                  <a:lumMod val="50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ffectLst>
                  <a:glow>
                    <a:schemeClr val="accent6">
                      <a:satMod val="175000"/>
                      <a:alpha val="1000"/>
                    </a:schemeClr>
                  </a:glow>
                </a:effectLst>
              </a:endParaRPr>
            </a:p>
          </p:txBody>
        </p:sp>
        <p:sp>
          <p:nvSpPr>
            <p:cNvPr id="17" name="标题 1"/>
            <p:cNvSpPr txBox="1">
              <a:spLocks/>
            </p:cNvSpPr>
            <p:nvPr/>
          </p:nvSpPr>
          <p:spPr bwMode="auto">
            <a:xfrm>
              <a:off x="2982789" y="985292"/>
              <a:ext cx="31687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latin typeface="微软雅黑" pitchFamily="34" charset="-122"/>
                  <a:ea typeface="微软雅黑" pitchFamily="34" charset="-122"/>
                </a:rPr>
                <a:t>参考资料</a:t>
              </a:r>
              <a:endParaRPr lang="zh-CN" altLang="en-US" sz="2000" dirty="0">
                <a:latin typeface="微软雅黑" pitchFamily="34" charset="-122"/>
                <a:ea typeface="微软雅黑" pitchFamily="34" charset="-122"/>
              </a:endParaRPr>
            </a:p>
          </p:txBody>
        </p:sp>
      </p:grpSp>
    </p:spTree>
    <p:extLst>
      <p:ext uri="{BB962C8B-B14F-4D97-AF65-F5344CB8AC3E}">
        <p14:creationId xmlns:p14="http://schemas.microsoft.com/office/powerpoint/2010/main" val="2769200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323528" y="1057300"/>
            <a:ext cx="8568952" cy="1800200"/>
          </a:xfrm>
          <a:prstGeom prst="roundRect">
            <a:avLst>
              <a:gd name="adj" fmla="val 5252"/>
            </a:avLst>
          </a:prstGeom>
          <a:solidFill>
            <a:schemeClr val="accent6">
              <a:lumMod val="60000"/>
              <a:lumOff val="40000"/>
              <a:alpha val="25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409228"/>
            <a:ext cx="1944216" cy="461665"/>
          </a:xfrm>
          <a:prstGeom prst="rect">
            <a:avLst/>
          </a:prstGeom>
          <a:noFill/>
        </p:spPr>
        <p:txBody>
          <a:bodyPr wrap="square" rtlCol="0">
            <a:spAutoFit/>
          </a:bodyPr>
          <a:lstStyle/>
          <a:p>
            <a:r>
              <a:rPr lang="zh-CN" altLang="en-US" sz="2400" b="1" dirty="0" smtClean="0"/>
              <a:t>“</a:t>
            </a:r>
            <a:r>
              <a:rPr lang="en-US" altLang="zh-CN" sz="2400" b="1" dirty="0" smtClean="0"/>
              <a:t>4+1</a:t>
            </a:r>
            <a:r>
              <a:rPr lang="zh-CN" altLang="en-US" sz="2400" b="1" dirty="0" smtClean="0"/>
              <a:t>”视图</a:t>
            </a:r>
            <a:endParaRPr lang="zh-CN" altLang="en-US" sz="2400" b="1" dirty="0"/>
          </a:p>
        </p:txBody>
      </p:sp>
      <p:sp>
        <p:nvSpPr>
          <p:cNvPr id="3" name="TextBox 2"/>
          <p:cNvSpPr txBox="1"/>
          <p:nvPr/>
        </p:nvSpPr>
        <p:spPr>
          <a:xfrm>
            <a:off x="323528" y="1345332"/>
            <a:ext cx="8568952" cy="1477328"/>
          </a:xfrm>
          <a:prstGeom prst="rect">
            <a:avLst/>
          </a:prstGeom>
          <a:noFill/>
        </p:spPr>
        <p:txBody>
          <a:bodyPr wrap="square" rtlCol="0">
            <a:spAutoFit/>
          </a:bodyPr>
          <a:lstStyle/>
          <a:p>
            <a:r>
              <a:rPr lang="zh-CN" altLang="en-US" dirty="0"/>
              <a:t>逻辑视图（</a:t>
            </a:r>
            <a:r>
              <a:rPr lang="en-US" altLang="zh-CN" dirty="0"/>
              <a:t>Logical View</a:t>
            </a:r>
            <a:r>
              <a:rPr lang="zh-CN" altLang="en-US" dirty="0"/>
              <a:t>），设计的对象模型。</a:t>
            </a:r>
          </a:p>
          <a:p>
            <a:r>
              <a:rPr lang="zh-CN" altLang="en-US" dirty="0"/>
              <a:t>进程视图（</a:t>
            </a:r>
            <a:r>
              <a:rPr lang="en-US" altLang="zh-CN" dirty="0"/>
              <a:t>Process View</a:t>
            </a:r>
            <a:r>
              <a:rPr lang="zh-CN" altLang="en-US" dirty="0"/>
              <a:t>），捕捉设计的并发和同步特征。</a:t>
            </a:r>
          </a:p>
          <a:p>
            <a:r>
              <a:rPr lang="zh-CN" altLang="en-US" dirty="0"/>
              <a:t>部署视图（</a:t>
            </a:r>
            <a:r>
              <a:rPr lang="en-US" altLang="zh-CN" dirty="0"/>
              <a:t>Deployment View</a:t>
            </a:r>
            <a:r>
              <a:rPr lang="zh-CN" altLang="en-US" dirty="0"/>
              <a:t>），描述了软件到硬件的映射，反映了分布式特性。</a:t>
            </a:r>
          </a:p>
          <a:p>
            <a:r>
              <a:rPr lang="zh-CN" altLang="en-US" dirty="0"/>
              <a:t>实现视图（</a:t>
            </a:r>
            <a:r>
              <a:rPr lang="en-US" altLang="zh-CN" dirty="0"/>
              <a:t>Implementation View</a:t>
            </a:r>
            <a:r>
              <a:rPr lang="zh-CN" altLang="en-US" dirty="0"/>
              <a:t>），描述了在开发环境中软件的静态组织结构。</a:t>
            </a:r>
          </a:p>
          <a:p>
            <a:r>
              <a:rPr lang="zh-CN" altLang="en-US" dirty="0"/>
              <a:t>用例视图（</a:t>
            </a:r>
            <a:r>
              <a:rPr lang="en-US" altLang="zh-CN" dirty="0"/>
              <a:t>Use-Case View</a:t>
            </a:r>
            <a:r>
              <a:rPr lang="zh-CN" altLang="en-US" dirty="0"/>
              <a:t>），该视图是其他视图的冗余（因此“</a:t>
            </a:r>
            <a:r>
              <a:rPr lang="en-US" altLang="zh-CN" dirty="0"/>
              <a:t>+1”</a:t>
            </a:r>
            <a:r>
              <a:rPr lang="zh-CN" altLang="en-US" dirty="0"/>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885583"/>
            <a:ext cx="4896544" cy="2763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623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323528" y="1057300"/>
            <a:ext cx="8568952" cy="3600400"/>
          </a:xfrm>
          <a:prstGeom prst="roundRect">
            <a:avLst>
              <a:gd name="adj" fmla="val 5252"/>
            </a:avLst>
          </a:prstGeom>
          <a:solidFill>
            <a:schemeClr val="accent6">
              <a:lumMod val="60000"/>
              <a:lumOff val="40000"/>
              <a:alpha val="25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p:cNvSpPr txBox="1"/>
          <p:nvPr/>
        </p:nvSpPr>
        <p:spPr>
          <a:xfrm>
            <a:off x="323528" y="409228"/>
            <a:ext cx="1944216" cy="461665"/>
          </a:xfrm>
          <a:prstGeom prst="rect">
            <a:avLst/>
          </a:prstGeom>
          <a:noFill/>
        </p:spPr>
        <p:txBody>
          <a:bodyPr wrap="square" rtlCol="0">
            <a:spAutoFit/>
          </a:bodyPr>
          <a:lstStyle/>
          <a:p>
            <a:r>
              <a:rPr lang="zh-CN" altLang="en-US" sz="2400" b="1" dirty="0" smtClean="0"/>
              <a:t>逻辑视图</a:t>
            </a:r>
            <a:endParaRPr lang="zh-CN" altLang="en-US" sz="2400" b="1" dirty="0"/>
          </a:p>
        </p:txBody>
      </p:sp>
      <p:sp>
        <p:nvSpPr>
          <p:cNvPr id="5" name="TextBox 4"/>
          <p:cNvSpPr txBox="1"/>
          <p:nvPr/>
        </p:nvSpPr>
        <p:spPr>
          <a:xfrm>
            <a:off x="323528" y="1921396"/>
            <a:ext cx="8568952" cy="1200329"/>
          </a:xfrm>
          <a:prstGeom prst="rect">
            <a:avLst/>
          </a:prstGeom>
          <a:noFill/>
        </p:spPr>
        <p:txBody>
          <a:bodyPr wrap="square" rtlCol="0">
            <a:spAutoFit/>
          </a:bodyPr>
          <a:lstStyle/>
          <a:p>
            <a:r>
              <a:rPr lang="zh-CN" altLang="en-US" dirty="0" smtClean="0"/>
              <a:t>    逻辑</a:t>
            </a:r>
            <a:r>
              <a:rPr lang="zh-CN" altLang="en-US" dirty="0"/>
              <a:t>试图主要是用来描述系统的功能需求，即系统提供给最终用户的服务</a:t>
            </a:r>
            <a:r>
              <a:rPr lang="en-US" altLang="zh-CN" dirty="0"/>
              <a:t>. </a:t>
            </a:r>
            <a:r>
              <a:rPr lang="zh-CN" altLang="en-US" dirty="0"/>
              <a:t>在逻辑视图中，系统分解成一系列的功能抽象、功能分解与功能分析，这些主要来自问题领域（</a:t>
            </a:r>
            <a:r>
              <a:rPr lang="en-US" altLang="zh-CN" dirty="0"/>
              <a:t>Problem Definition)</a:t>
            </a:r>
            <a:r>
              <a:rPr lang="zh-CN" altLang="en-US" dirty="0"/>
              <a:t>。 在面向对象技术中，通过抽象、封装、继承</a:t>
            </a:r>
            <a:r>
              <a:rPr lang="en-US" altLang="zh-CN" dirty="0"/>
              <a:t>,</a:t>
            </a:r>
            <a:r>
              <a:rPr lang="zh-CN" altLang="en-US" dirty="0"/>
              <a:t>可以用对象模型来代表逻辑视图，可以用类图（</a:t>
            </a:r>
            <a:r>
              <a:rPr lang="en-US" altLang="zh-CN" dirty="0"/>
              <a:t>Class Diagram</a:t>
            </a:r>
            <a:r>
              <a:rPr lang="zh-CN" altLang="en-US" dirty="0"/>
              <a:t>）来描述逻辑视图</a:t>
            </a:r>
            <a:r>
              <a:rPr lang="zh-CN" altLang="en-US" dirty="0" smtClean="0"/>
              <a:t>。</a:t>
            </a:r>
            <a:endParaRPr lang="en-US" altLang="zh-CN" dirty="0" smtClean="0"/>
          </a:p>
        </p:txBody>
      </p:sp>
    </p:spTree>
    <p:extLst>
      <p:ext uri="{BB962C8B-B14F-4D97-AF65-F5344CB8AC3E}">
        <p14:creationId xmlns:p14="http://schemas.microsoft.com/office/powerpoint/2010/main" val="1088928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323528" y="1057300"/>
            <a:ext cx="8568952" cy="3600400"/>
          </a:xfrm>
          <a:prstGeom prst="roundRect">
            <a:avLst>
              <a:gd name="adj" fmla="val 5252"/>
            </a:avLst>
          </a:prstGeom>
          <a:solidFill>
            <a:schemeClr val="accent6">
              <a:lumMod val="60000"/>
              <a:lumOff val="40000"/>
              <a:alpha val="25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p:cNvSpPr txBox="1"/>
          <p:nvPr/>
        </p:nvSpPr>
        <p:spPr>
          <a:xfrm>
            <a:off x="323528" y="409228"/>
            <a:ext cx="1944216" cy="461665"/>
          </a:xfrm>
          <a:prstGeom prst="rect">
            <a:avLst/>
          </a:prstGeom>
          <a:noFill/>
        </p:spPr>
        <p:txBody>
          <a:bodyPr wrap="square" rtlCol="0">
            <a:spAutoFit/>
          </a:bodyPr>
          <a:lstStyle/>
          <a:p>
            <a:r>
              <a:rPr lang="zh-CN" altLang="en-US" sz="2400" b="1" dirty="0" smtClean="0"/>
              <a:t>进程视图</a:t>
            </a:r>
            <a:endParaRPr lang="zh-CN" altLang="en-US" sz="2400" b="1" dirty="0"/>
          </a:p>
        </p:txBody>
      </p:sp>
      <p:sp>
        <p:nvSpPr>
          <p:cNvPr id="5" name="TextBox 4"/>
          <p:cNvSpPr txBox="1"/>
          <p:nvPr/>
        </p:nvSpPr>
        <p:spPr>
          <a:xfrm>
            <a:off x="323528" y="1921396"/>
            <a:ext cx="8568952" cy="1200329"/>
          </a:xfrm>
          <a:prstGeom prst="rect">
            <a:avLst/>
          </a:prstGeom>
          <a:noFill/>
        </p:spPr>
        <p:txBody>
          <a:bodyPr wrap="square" rtlCol="0">
            <a:spAutoFit/>
          </a:bodyPr>
          <a:lstStyle/>
          <a:p>
            <a:r>
              <a:rPr lang="zh-CN" altLang="en-US" dirty="0" smtClean="0"/>
              <a:t>进程</a:t>
            </a:r>
            <a:r>
              <a:rPr lang="zh-CN" altLang="en-US" dirty="0"/>
              <a:t>试图侧重系统的运行特性，关注非功能性的需求（性能，可用性）。服务于系统集成人员，方便后续性能测试。强调并发性、分布性、集成性、鲁棒性（容错）、可扩充性、吞吐量等。定义逻辑视图中的各个类的具体操作是在哪一个线程（</a:t>
            </a:r>
            <a:r>
              <a:rPr lang="en-US" altLang="zh-CN" dirty="0"/>
              <a:t>Thread</a:t>
            </a:r>
            <a:r>
              <a:rPr lang="zh-CN" altLang="en-US" dirty="0"/>
              <a:t>）中被执行。</a:t>
            </a:r>
          </a:p>
        </p:txBody>
      </p:sp>
    </p:spTree>
    <p:extLst>
      <p:ext uri="{BB962C8B-B14F-4D97-AF65-F5344CB8AC3E}">
        <p14:creationId xmlns:p14="http://schemas.microsoft.com/office/powerpoint/2010/main" val="2775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323528" y="1057300"/>
            <a:ext cx="8568952" cy="3600400"/>
          </a:xfrm>
          <a:prstGeom prst="roundRect">
            <a:avLst>
              <a:gd name="adj" fmla="val 5252"/>
            </a:avLst>
          </a:prstGeom>
          <a:solidFill>
            <a:schemeClr val="accent6">
              <a:lumMod val="60000"/>
              <a:lumOff val="40000"/>
              <a:alpha val="25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p:cNvSpPr txBox="1"/>
          <p:nvPr/>
        </p:nvSpPr>
        <p:spPr>
          <a:xfrm>
            <a:off x="323528" y="409228"/>
            <a:ext cx="1944216" cy="461665"/>
          </a:xfrm>
          <a:prstGeom prst="rect">
            <a:avLst/>
          </a:prstGeom>
          <a:noFill/>
        </p:spPr>
        <p:txBody>
          <a:bodyPr wrap="square" rtlCol="0">
            <a:spAutoFit/>
          </a:bodyPr>
          <a:lstStyle/>
          <a:p>
            <a:r>
              <a:rPr lang="zh-CN" altLang="en-US" sz="2400" b="1" dirty="0" smtClean="0"/>
              <a:t>部署视图</a:t>
            </a:r>
            <a:endParaRPr lang="zh-CN" altLang="en-US" sz="2400" b="1" dirty="0"/>
          </a:p>
        </p:txBody>
      </p:sp>
      <p:sp>
        <p:nvSpPr>
          <p:cNvPr id="5" name="TextBox 4"/>
          <p:cNvSpPr txBox="1"/>
          <p:nvPr/>
        </p:nvSpPr>
        <p:spPr>
          <a:xfrm>
            <a:off x="323528" y="1921396"/>
            <a:ext cx="8568952" cy="1477328"/>
          </a:xfrm>
          <a:prstGeom prst="rect">
            <a:avLst/>
          </a:prstGeom>
          <a:noFill/>
        </p:spPr>
        <p:txBody>
          <a:bodyPr wrap="square" rtlCol="0">
            <a:spAutoFit/>
          </a:bodyPr>
          <a:lstStyle/>
          <a:p>
            <a:r>
              <a:rPr lang="zh-CN" altLang="en-US" dirty="0"/>
              <a:t>部署视图关注“目标程序及其依赖的运行库和系统软件”最终如何安装或部署到物理机器，以及如何部署机器和网络来配合软件系统的可靠性、可伸缩性等要求。部署视图和运行视图的关系：运行视图特别关注目标程序的动态执行情况，而部署视图重视目标程序的静态位置问题；部署视图还要考虑软件系统和包括硬件在内的整个</a:t>
            </a:r>
            <a:r>
              <a:rPr lang="en-US" altLang="zh-CN" dirty="0"/>
              <a:t>IT</a:t>
            </a:r>
            <a:r>
              <a:rPr lang="zh-CN" altLang="en-US" dirty="0"/>
              <a:t>系统之间是如何相互影响的。</a:t>
            </a:r>
          </a:p>
        </p:txBody>
      </p:sp>
    </p:spTree>
    <p:extLst>
      <p:ext uri="{BB962C8B-B14F-4D97-AF65-F5344CB8AC3E}">
        <p14:creationId xmlns:p14="http://schemas.microsoft.com/office/powerpoint/2010/main" val="1961333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323528" y="1057300"/>
            <a:ext cx="8568952" cy="3600400"/>
          </a:xfrm>
          <a:prstGeom prst="roundRect">
            <a:avLst>
              <a:gd name="adj" fmla="val 5252"/>
            </a:avLst>
          </a:prstGeom>
          <a:solidFill>
            <a:schemeClr val="accent6">
              <a:lumMod val="60000"/>
              <a:lumOff val="40000"/>
              <a:alpha val="25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p:cNvSpPr txBox="1"/>
          <p:nvPr/>
        </p:nvSpPr>
        <p:spPr>
          <a:xfrm>
            <a:off x="323528" y="409228"/>
            <a:ext cx="1944216" cy="461665"/>
          </a:xfrm>
          <a:prstGeom prst="rect">
            <a:avLst/>
          </a:prstGeom>
          <a:noFill/>
        </p:spPr>
        <p:txBody>
          <a:bodyPr wrap="square" rtlCol="0">
            <a:spAutoFit/>
          </a:bodyPr>
          <a:lstStyle/>
          <a:p>
            <a:r>
              <a:rPr lang="zh-CN" altLang="en-US" sz="2400" b="1" dirty="0" smtClean="0"/>
              <a:t>实现视图</a:t>
            </a:r>
            <a:endParaRPr lang="zh-CN" altLang="en-US" sz="2400" b="1" dirty="0"/>
          </a:p>
        </p:txBody>
      </p:sp>
      <p:sp>
        <p:nvSpPr>
          <p:cNvPr id="5" name="TextBox 4"/>
          <p:cNvSpPr txBox="1"/>
          <p:nvPr/>
        </p:nvSpPr>
        <p:spPr>
          <a:xfrm>
            <a:off x="323528" y="1921396"/>
            <a:ext cx="8568952" cy="1200329"/>
          </a:xfrm>
          <a:prstGeom prst="rect">
            <a:avLst/>
          </a:prstGeom>
          <a:noFill/>
        </p:spPr>
        <p:txBody>
          <a:bodyPr wrap="square" rtlCol="0">
            <a:spAutoFit/>
          </a:bodyPr>
          <a:lstStyle/>
          <a:p>
            <a:r>
              <a:rPr lang="zh-CN" altLang="en-US" dirty="0"/>
              <a:t>实现模型视图用来描述系统的实现模块它们之间的依赖关系以及资源分配情况。这种视图主要用于系统的配置管理，它是由一些独立的构件组成的。实现模型视图由构件图组成。其中构件是代码模块，不同类型的代码模块形成不同的构件。实现模型视图主要供开发人员使用。</a:t>
            </a:r>
          </a:p>
        </p:txBody>
      </p:sp>
    </p:spTree>
    <p:extLst>
      <p:ext uri="{BB962C8B-B14F-4D97-AF65-F5344CB8AC3E}">
        <p14:creationId xmlns:p14="http://schemas.microsoft.com/office/powerpoint/2010/main" val="2237300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323528" y="1057300"/>
            <a:ext cx="8568952" cy="3600400"/>
          </a:xfrm>
          <a:prstGeom prst="roundRect">
            <a:avLst>
              <a:gd name="adj" fmla="val 5252"/>
            </a:avLst>
          </a:prstGeom>
          <a:solidFill>
            <a:schemeClr val="accent6">
              <a:lumMod val="60000"/>
              <a:lumOff val="40000"/>
              <a:alpha val="25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p:cNvSpPr txBox="1"/>
          <p:nvPr/>
        </p:nvSpPr>
        <p:spPr>
          <a:xfrm>
            <a:off x="323528" y="409228"/>
            <a:ext cx="1944216" cy="461665"/>
          </a:xfrm>
          <a:prstGeom prst="rect">
            <a:avLst/>
          </a:prstGeom>
          <a:noFill/>
        </p:spPr>
        <p:txBody>
          <a:bodyPr wrap="square" rtlCol="0">
            <a:spAutoFit/>
          </a:bodyPr>
          <a:lstStyle/>
          <a:p>
            <a:r>
              <a:rPr lang="zh-CN" altLang="en-US" sz="2400" b="1" dirty="0" smtClean="0"/>
              <a:t>用例视图</a:t>
            </a:r>
            <a:endParaRPr lang="zh-CN" altLang="en-US" sz="2400" b="1" dirty="0"/>
          </a:p>
        </p:txBody>
      </p:sp>
      <p:sp>
        <p:nvSpPr>
          <p:cNvPr id="5" name="TextBox 4"/>
          <p:cNvSpPr txBox="1"/>
          <p:nvPr/>
        </p:nvSpPr>
        <p:spPr>
          <a:xfrm>
            <a:off x="323528" y="1921396"/>
            <a:ext cx="8568952" cy="923330"/>
          </a:xfrm>
          <a:prstGeom prst="rect">
            <a:avLst/>
          </a:prstGeom>
          <a:noFill/>
        </p:spPr>
        <p:txBody>
          <a:bodyPr wrap="square" rtlCol="0">
            <a:spAutoFit/>
          </a:bodyPr>
          <a:lstStyle/>
          <a:p>
            <a:r>
              <a:rPr lang="zh-CN" altLang="en-US" dirty="0"/>
              <a:t>  用例</a:t>
            </a:r>
            <a:r>
              <a:rPr lang="zh-CN" altLang="en-US" dirty="0" smtClean="0"/>
              <a:t>视图是</a:t>
            </a:r>
            <a:r>
              <a:rPr lang="zh-CN" altLang="en-US" dirty="0"/>
              <a:t>被称为参与者的外部用户所能观察到的系统功能的模型图。用例是系统中的一个功能单元，可以被描述为参与者与系统之间的一次交互作用。用例模型的用途是列出系统中的用例和参与者，并显示哪个参与者参与了哪个用例的执行。</a:t>
            </a:r>
          </a:p>
        </p:txBody>
      </p:sp>
    </p:spTree>
    <p:extLst>
      <p:ext uri="{BB962C8B-B14F-4D97-AF65-F5344CB8AC3E}">
        <p14:creationId xmlns:p14="http://schemas.microsoft.com/office/powerpoint/2010/main" val="2974557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323528" y="1057300"/>
            <a:ext cx="8568952" cy="3600400"/>
          </a:xfrm>
          <a:prstGeom prst="roundRect">
            <a:avLst>
              <a:gd name="adj" fmla="val 5252"/>
            </a:avLst>
          </a:prstGeom>
          <a:solidFill>
            <a:schemeClr val="accent6">
              <a:lumMod val="60000"/>
              <a:lumOff val="40000"/>
              <a:alpha val="25000"/>
            </a:schemeClr>
          </a:solidFill>
          <a:ln w="31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p:cNvSpPr txBox="1"/>
          <p:nvPr/>
        </p:nvSpPr>
        <p:spPr>
          <a:xfrm>
            <a:off x="323528" y="409228"/>
            <a:ext cx="1944216" cy="461665"/>
          </a:xfrm>
          <a:prstGeom prst="rect">
            <a:avLst/>
          </a:prstGeom>
          <a:noFill/>
        </p:spPr>
        <p:txBody>
          <a:bodyPr wrap="square" rtlCol="0">
            <a:spAutoFit/>
          </a:bodyPr>
          <a:lstStyle/>
          <a:p>
            <a:r>
              <a:rPr lang="zh-CN" altLang="en-US" sz="2400" b="1" dirty="0" smtClean="0"/>
              <a:t>用例视图</a:t>
            </a:r>
            <a:endParaRPr lang="zh-CN" altLang="en-US" sz="2400" b="1" dirty="0"/>
          </a:p>
        </p:txBody>
      </p:sp>
      <p:sp>
        <p:nvSpPr>
          <p:cNvPr id="5" name="TextBox 4"/>
          <p:cNvSpPr txBox="1"/>
          <p:nvPr/>
        </p:nvSpPr>
        <p:spPr>
          <a:xfrm>
            <a:off x="323528" y="1921396"/>
            <a:ext cx="8568952" cy="923330"/>
          </a:xfrm>
          <a:prstGeom prst="rect">
            <a:avLst/>
          </a:prstGeom>
          <a:noFill/>
        </p:spPr>
        <p:txBody>
          <a:bodyPr wrap="square" rtlCol="0">
            <a:spAutoFit/>
          </a:bodyPr>
          <a:lstStyle/>
          <a:p>
            <a:r>
              <a:rPr lang="zh-CN" altLang="en-US" dirty="0"/>
              <a:t>  用例</a:t>
            </a:r>
            <a:r>
              <a:rPr lang="zh-CN" altLang="en-US" dirty="0" smtClean="0"/>
              <a:t>视图是</a:t>
            </a:r>
            <a:r>
              <a:rPr lang="zh-CN" altLang="en-US" dirty="0"/>
              <a:t>被称为参与者的外部用户所能观察到的系统功能的模型图。用例是系统中的一个功能单元，可以被描述为参与者与系统之间的一次交互作用。用例模型的用途是列出系统中的用例和参与者，并显示哪个参与者参与了哪个用例的执行。</a:t>
            </a:r>
          </a:p>
        </p:txBody>
      </p:sp>
    </p:spTree>
    <p:extLst>
      <p:ext uri="{BB962C8B-B14F-4D97-AF65-F5344CB8AC3E}">
        <p14:creationId xmlns:p14="http://schemas.microsoft.com/office/powerpoint/2010/main" val="304471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660</Words>
  <Application>Microsoft Office PowerPoint</Application>
  <PresentationFormat>全屏显示(16:10)</PresentationFormat>
  <Paragraphs>55</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高迎春</dc:creator>
  <cp:lastModifiedBy>admin</cp:lastModifiedBy>
  <cp:revision>33</cp:revision>
  <dcterms:created xsi:type="dcterms:W3CDTF">2011-09-06T07:57:01Z</dcterms:created>
  <dcterms:modified xsi:type="dcterms:W3CDTF">2017-12-24T10:01:28Z</dcterms:modified>
</cp:coreProperties>
</file>