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9" r:id="rId2"/>
    <p:sldId id="268" r:id="rId3"/>
    <p:sldId id="257" r:id="rId4"/>
    <p:sldId id="270" r:id="rId5"/>
    <p:sldId id="271" r:id="rId6"/>
    <p:sldId id="272" r:id="rId7"/>
    <p:sldId id="273" r:id="rId8"/>
    <p:sldId id="274" r:id="rId9"/>
    <p:sldId id="275" r:id="rId10"/>
    <p:sldId id="260" r:id="rId11"/>
    <p:sldId id="262" r:id="rId12"/>
    <p:sldId id="266" r:id="rId13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-864" y="-96"/>
      </p:cViewPr>
      <p:guideLst>
        <p:guide orient="horz" pos="2160"/>
        <p:guide pos="3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8C6BA6E-6696-4F1B-91AF-97FEEE1C2C02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1C337F9-7905-42D5-A4A0-CF02EE6392E1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0228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148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2017/10/26</a:t>
            </a:fld>
            <a:endParaRPr lang="zh-CN" altLang="en-US" sz="1200" dirty="0"/>
          </a:p>
        </p:txBody>
      </p:sp>
      <p:sp>
        <p:nvSpPr>
          <p:cNvPr id="6149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8436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2017/10/26</a:t>
            </a:fld>
            <a:endParaRPr lang="zh-CN" altLang="en-US" sz="1200" dirty="0"/>
          </a:p>
        </p:txBody>
      </p:sp>
      <p:sp>
        <p:nvSpPr>
          <p:cNvPr id="1843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11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26628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2017/10/26</a:t>
            </a:fld>
            <a:endParaRPr lang="zh-CN" altLang="en-US" sz="1200" dirty="0"/>
          </a:p>
        </p:txBody>
      </p:sp>
      <p:sp>
        <p:nvSpPr>
          <p:cNvPr id="26629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12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196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2017/10/26</a:t>
            </a:fld>
            <a:endParaRPr lang="zh-CN" altLang="en-US" sz="1200" dirty="0"/>
          </a:p>
        </p:txBody>
      </p:sp>
      <p:sp>
        <p:nvSpPr>
          <p:cNvPr id="819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196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2017/10/26</a:t>
            </a:fld>
            <a:endParaRPr lang="zh-CN" altLang="en-US" sz="1200" dirty="0"/>
          </a:p>
        </p:txBody>
      </p:sp>
      <p:sp>
        <p:nvSpPr>
          <p:cNvPr id="819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196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2017/10/26</a:t>
            </a:fld>
            <a:endParaRPr lang="zh-CN" altLang="en-US" sz="1200" dirty="0"/>
          </a:p>
        </p:txBody>
      </p:sp>
      <p:sp>
        <p:nvSpPr>
          <p:cNvPr id="819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196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2017/10/26</a:t>
            </a:fld>
            <a:endParaRPr lang="zh-CN" altLang="en-US" sz="1200" dirty="0"/>
          </a:p>
        </p:txBody>
      </p:sp>
      <p:sp>
        <p:nvSpPr>
          <p:cNvPr id="819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196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2017/10/26</a:t>
            </a:fld>
            <a:endParaRPr lang="zh-CN" altLang="en-US" sz="1200" dirty="0"/>
          </a:p>
        </p:txBody>
      </p:sp>
      <p:sp>
        <p:nvSpPr>
          <p:cNvPr id="819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196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2017/10/26</a:t>
            </a:fld>
            <a:endParaRPr lang="zh-CN" altLang="en-US" sz="1200" dirty="0"/>
          </a:p>
        </p:txBody>
      </p:sp>
      <p:sp>
        <p:nvSpPr>
          <p:cNvPr id="819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196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2017/10/26</a:t>
            </a:fld>
            <a:endParaRPr lang="zh-CN" altLang="en-US" sz="1200" dirty="0"/>
          </a:p>
        </p:txBody>
      </p:sp>
      <p:sp>
        <p:nvSpPr>
          <p:cNvPr id="819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4340" name="日期占位符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Char char="•"/>
            </a:pPr>
            <a:fld id="{BB962C8B-B14F-4D97-AF65-F5344CB8AC3E}" type="datetime1">
              <a:rPr lang="zh-CN" altLang="en-US" dirty="0"/>
              <a:t>2017/10/26</a:t>
            </a:fld>
            <a:endParaRPr lang="zh-CN" altLang="en-US" sz="1200" dirty="0"/>
          </a:p>
        </p:txBody>
      </p:sp>
      <p:sp>
        <p:nvSpPr>
          <p:cNvPr id="14341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10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F1FF03-69A1-4FF7-A9A6-A9DA86F8D4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fade/>
  </p:transition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4A09-A7BE-4B30-8D3E-ADA3FEF1DDB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2017/10/26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1484" y="2077998"/>
            <a:ext cx="1159691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cap="all" dirty="0" smtClean="0"/>
              <a:t>         </a:t>
            </a:r>
            <a:r>
              <a:rPr lang="zh-CN" altLang="zh-CN" sz="6600" b="1" cap="all" dirty="0" smtClean="0"/>
              <a:t>项目开发计划</a:t>
            </a:r>
            <a:endParaRPr lang="en-US" altLang="zh-CN" sz="6600" b="1" cap="all" dirty="0" smtClean="0"/>
          </a:p>
          <a:p>
            <a:r>
              <a:rPr lang="en-US" altLang="zh-CN" sz="4000" b="1" cap="all" dirty="0"/>
              <a:t> </a:t>
            </a:r>
            <a:r>
              <a:rPr lang="en-US" altLang="zh-CN" sz="4000" b="1" cap="all" dirty="0" smtClean="0"/>
              <a:t>                         ——</a:t>
            </a:r>
            <a:r>
              <a:rPr lang="zh-CN" altLang="zh-CN" sz="4000" dirty="0"/>
              <a:t>软件工程教学学习交流网站</a:t>
            </a:r>
            <a:endParaRPr lang="zh-CN" altLang="zh-CN" sz="4000" b="1" cap="all" dirty="0"/>
          </a:p>
        </p:txBody>
      </p:sp>
      <p:pic>
        <p:nvPicPr>
          <p:cNvPr id="6" name="Picture 2" descr="C:\Users\admin\Desktop\srs\logo透明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315" name="文本框 4"/>
          <p:cNvSpPr/>
          <p:nvPr/>
        </p:nvSpPr>
        <p:spPr>
          <a:xfrm>
            <a:off x="3571875" y="1004888"/>
            <a:ext cx="49911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支持条件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13317" name="六边形 8"/>
          <p:cNvSpPr/>
          <p:nvPr/>
        </p:nvSpPr>
        <p:spPr>
          <a:xfrm>
            <a:off x="7453313" y="2476500"/>
            <a:ext cx="3714750" cy="3203575"/>
          </a:xfrm>
          <a:prstGeom prst="hexagon">
            <a:avLst>
              <a:gd name="adj" fmla="val 24989"/>
              <a:gd name="vf" fmla="val 115470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318" name="六边形 9"/>
          <p:cNvSpPr/>
          <p:nvPr/>
        </p:nvSpPr>
        <p:spPr>
          <a:xfrm>
            <a:off x="1004888" y="2476500"/>
            <a:ext cx="3714750" cy="3203575"/>
          </a:xfrm>
          <a:prstGeom prst="hexagon">
            <a:avLst>
              <a:gd name="adj" fmla="val 24989"/>
              <a:gd name="vf" fmla="val 115470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319" name="文本框 10"/>
          <p:cNvSpPr/>
          <p:nvPr/>
        </p:nvSpPr>
        <p:spPr>
          <a:xfrm>
            <a:off x="1479550" y="2861309"/>
            <a:ext cx="2558596" cy="3416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457200" lvl="1" indent="0">
              <a:buNone/>
            </a:pPr>
            <a:r>
              <a:rPr lang="zh-CN" altLang="zh-CN" sz="1800" b="1" dirty="0">
                <a:solidFill>
                  <a:schemeClr val="bg1"/>
                </a:solidFill>
              </a:rPr>
              <a:t>计算机系统支持</a:t>
            </a:r>
          </a:p>
        </p:txBody>
      </p:sp>
      <p:sp>
        <p:nvSpPr>
          <p:cNvPr id="13320" name="文本框 11"/>
          <p:cNvSpPr/>
          <p:nvPr/>
        </p:nvSpPr>
        <p:spPr>
          <a:xfrm>
            <a:off x="1800792" y="3397249"/>
            <a:ext cx="2237354" cy="20108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indent="0">
              <a:buNone/>
            </a:pPr>
            <a:r>
              <a:rPr lang="zh-CN" altLang="zh-CN" sz="2000" dirty="0">
                <a:solidFill>
                  <a:schemeClr val="bg1"/>
                </a:solidFill>
              </a:rPr>
              <a:t>系统：</a:t>
            </a:r>
            <a:r>
              <a:rPr lang="en-US" altLang="zh-CN" sz="2000" dirty="0">
                <a:solidFill>
                  <a:schemeClr val="bg1"/>
                </a:solidFill>
              </a:rPr>
              <a:t>windows7</a:t>
            </a:r>
            <a:r>
              <a:rPr lang="zh-CN" altLang="zh-CN" sz="2000" dirty="0">
                <a:solidFill>
                  <a:schemeClr val="bg1"/>
                </a:solidFill>
              </a:rPr>
              <a:t>以上的系统</a:t>
            </a:r>
          </a:p>
          <a:p>
            <a:pPr marL="0" indent="0">
              <a:buNone/>
            </a:pPr>
            <a:r>
              <a:rPr lang="zh-CN" altLang="zh-CN" sz="2000" dirty="0" smtClean="0">
                <a:solidFill>
                  <a:schemeClr val="bg1"/>
                </a:solidFill>
              </a:rPr>
              <a:t>浏览器</a:t>
            </a:r>
            <a:r>
              <a:rPr lang="zh-CN" altLang="zh-CN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IE7.0</a:t>
            </a:r>
            <a:r>
              <a:rPr lang="zh-CN" altLang="zh-CN" sz="2000" dirty="0">
                <a:solidFill>
                  <a:schemeClr val="bg1"/>
                </a:solidFill>
              </a:rPr>
              <a:t>以上版本</a:t>
            </a:r>
          </a:p>
          <a:p>
            <a:pPr marL="0" indent="0">
              <a:buNone/>
            </a:pPr>
            <a:r>
              <a:rPr lang="zh-CN" altLang="zh-CN" sz="2000" dirty="0" smtClean="0">
                <a:solidFill>
                  <a:schemeClr val="bg1"/>
                </a:solidFill>
              </a:rPr>
              <a:t>开发</a:t>
            </a:r>
            <a:r>
              <a:rPr lang="zh-CN" altLang="zh-CN" sz="2000" dirty="0">
                <a:solidFill>
                  <a:schemeClr val="bg1"/>
                </a:solidFill>
              </a:rPr>
              <a:t>软件：</a:t>
            </a:r>
            <a:r>
              <a:rPr lang="en-US" altLang="zh-CN" sz="2000" dirty="0" err="1">
                <a:solidFill>
                  <a:schemeClr val="bg1"/>
                </a:solidFill>
              </a:rPr>
              <a:t>webstorm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sp>
        <p:nvSpPr>
          <p:cNvPr id="13321" name="文本框 12"/>
          <p:cNvSpPr/>
          <p:nvPr/>
        </p:nvSpPr>
        <p:spPr>
          <a:xfrm>
            <a:off x="8160884" y="2833609"/>
            <a:ext cx="2492829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1800" b="1" dirty="0">
                <a:solidFill>
                  <a:schemeClr val="bg1"/>
                </a:solidFill>
              </a:rPr>
              <a:t>需由用户承担的</a:t>
            </a:r>
            <a:r>
              <a:rPr lang="zh-CN" altLang="zh-CN" sz="1800" b="1" dirty="0" smtClean="0">
                <a:solidFill>
                  <a:schemeClr val="bg1"/>
                </a:solidFill>
              </a:rPr>
              <a:t>工作</a:t>
            </a:r>
            <a:endParaRPr lang="zh-CN" altLang="zh-CN" sz="1800" b="1" dirty="0">
              <a:solidFill>
                <a:schemeClr val="bg1"/>
              </a:solidFill>
            </a:endParaRPr>
          </a:p>
        </p:txBody>
      </p:sp>
      <p:sp>
        <p:nvSpPr>
          <p:cNvPr id="13322" name="文本框 13"/>
          <p:cNvSpPr/>
          <p:nvPr/>
        </p:nvSpPr>
        <p:spPr>
          <a:xfrm>
            <a:off x="7861527" y="3403145"/>
            <a:ext cx="3091542" cy="160556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indent="0">
              <a:buNone/>
            </a:pPr>
            <a:r>
              <a:rPr lang="zh-CN" altLang="zh-CN" sz="2000" dirty="0">
                <a:solidFill>
                  <a:schemeClr val="bg1"/>
                </a:solidFill>
              </a:rPr>
              <a:t>准确的提供需求：需在《需求开发计划》期间前得到</a:t>
            </a:r>
          </a:p>
          <a:p>
            <a:pPr marL="0" indent="0">
              <a:buNone/>
            </a:pPr>
            <a:r>
              <a:rPr lang="zh-CN" altLang="zh-CN" sz="2000" dirty="0" smtClean="0">
                <a:solidFill>
                  <a:schemeClr val="bg1"/>
                </a:solidFill>
              </a:rPr>
              <a:t>对</a:t>
            </a:r>
            <a:r>
              <a:rPr lang="zh-CN" altLang="zh-CN" sz="2000" dirty="0">
                <a:solidFill>
                  <a:schemeClr val="bg1"/>
                </a:solidFill>
              </a:rPr>
              <a:t>文档的审评：在每份文档完成结束之后</a:t>
            </a:r>
          </a:p>
        </p:txBody>
      </p:sp>
      <p:pic>
        <p:nvPicPr>
          <p:cNvPr id="12" name="Picture 2" descr="C:\Users\admin\Desktop\srs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411" name="文本框 4"/>
          <p:cNvSpPr/>
          <p:nvPr/>
        </p:nvSpPr>
        <p:spPr>
          <a:xfrm>
            <a:off x="3571875" y="1004888"/>
            <a:ext cx="4991100" cy="70788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4000" b="1" dirty="0">
                <a:solidFill>
                  <a:schemeClr val="bg1"/>
                </a:solidFill>
              </a:rPr>
              <a:t>专题计划</a:t>
            </a:r>
            <a:r>
              <a:rPr lang="zh-CN" altLang="zh-CN" sz="4000" b="1" dirty="0" smtClean="0">
                <a:solidFill>
                  <a:schemeClr val="bg1"/>
                </a:solidFill>
              </a:rPr>
              <a:t>要点</a:t>
            </a:r>
            <a:endParaRPr lang="zh-CN" altLang="zh-CN" sz="4000" b="1" dirty="0">
              <a:solidFill>
                <a:schemeClr val="bg1"/>
              </a:solidFill>
            </a:endParaRPr>
          </a:p>
        </p:txBody>
      </p:sp>
      <p:sp>
        <p:nvSpPr>
          <p:cNvPr id="17412" name="圆角矩形 5"/>
          <p:cNvSpPr/>
          <p:nvPr/>
        </p:nvSpPr>
        <p:spPr>
          <a:xfrm>
            <a:off x="654050" y="2212975"/>
            <a:ext cx="10668000" cy="417353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4050" y="3033486"/>
            <a:ext cx="1066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开发人员培训计划：对进行开发的软件有不熟练的地方，进行项目组员进行软件培训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测试计划：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</a:t>
            </a:r>
            <a:r>
              <a:rPr lang="zh-CN" altLang="zh-CN" dirty="0" smtClean="0">
                <a:solidFill>
                  <a:schemeClr val="bg1"/>
                </a:solidFill>
              </a:rPr>
              <a:t>单元测试</a:t>
            </a:r>
            <a:r>
              <a:rPr lang="zh-CN" altLang="zh-CN" dirty="0">
                <a:solidFill>
                  <a:schemeClr val="bg1"/>
                </a:solidFill>
              </a:rPr>
              <a:t>：项目组的测试人员结合详细的计划，对单元模块开始进行测试。通过对设计文档的深入理解，从模块界面开始，对代码进行详细的单元测试。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</a:rPr>
              <a:t>     </a:t>
            </a:r>
            <a:r>
              <a:rPr lang="zh-CN" altLang="zh-CN" dirty="0">
                <a:solidFill>
                  <a:schemeClr val="bg1"/>
                </a:solidFill>
              </a:rPr>
              <a:t>集成测试：系统完成模拟数据环境的试运行后，测试人员将进行细致的集成测试。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</a:rPr>
              <a:t>     </a:t>
            </a:r>
            <a:r>
              <a:rPr lang="zh-CN" altLang="zh-CN" dirty="0">
                <a:solidFill>
                  <a:schemeClr val="bg1"/>
                </a:solidFill>
              </a:rPr>
              <a:t>系统测试：在项目小组完成全部的开发工作后，测试小组将认真细致的集成测试。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用户培训计划：当用户对于产品运行有不理解或不会使用的情况，对用户进行</a:t>
            </a:r>
            <a:r>
              <a:rPr lang="zh-CN" altLang="zh-CN" dirty="0" smtClean="0">
                <a:solidFill>
                  <a:schemeClr val="bg1"/>
                </a:solidFill>
              </a:rPr>
              <a:t>培训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5"/>
          <p:cNvGrpSpPr/>
          <p:nvPr/>
        </p:nvGrpSpPr>
        <p:grpSpPr>
          <a:xfrm>
            <a:off x="3171825" y="1736725"/>
            <a:ext cx="6140450" cy="2617788"/>
            <a:chOff x="0" y="0"/>
            <a:chExt cx="6140925" cy="2618071"/>
          </a:xfrm>
        </p:grpSpPr>
        <p:sp>
          <p:nvSpPr>
            <p:cNvPr id="25605" name="文本框 6"/>
            <p:cNvSpPr/>
            <p:nvPr/>
          </p:nvSpPr>
          <p:spPr>
            <a:xfrm>
              <a:off x="0" y="1510075"/>
              <a:ext cx="4968240" cy="11079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THANKS</a:t>
              </a:r>
            </a:p>
          </p:txBody>
        </p:sp>
        <p:sp>
          <p:nvSpPr>
            <p:cNvPr id="25606" name="Freeform 5"/>
            <p:cNvSpPr/>
            <p:nvPr/>
          </p:nvSpPr>
          <p:spPr>
            <a:xfrm>
              <a:off x="4074000" y="0"/>
              <a:ext cx="2066925" cy="1820863"/>
            </a:xfrm>
            <a:custGeom>
              <a:avLst/>
              <a:gdLst>
                <a:gd name="txL" fmla="*/ 0 w 56"/>
                <a:gd name="txT" fmla="*/ 0 h 49"/>
                <a:gd name="txR" fmla="*/ 56 w 56"/>
                <a:gd name="txB" fmla="*/ 49 h 49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FFF">
                  <a:alpha val="34901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7" name="文本框 8"/>
            <p:cNvSpPr/>
            <p:nvPr/>
          </p:nvSpPr>
          <p:spPr>
            <a:xfrm>
              <a:off x="4194490" y="556488"/>
              <a:ext cx="1825943" cy="7079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项目开发计划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PPT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endParaRPr>
            </a:p>
          </p:txBody>
        </p:sp>
      </p:grpSp>
      <p:sp>
        <p:nvSpPr>
          <p:cNvPr id="25603" name="矩形 9"/>
          <p:cNvSpPr/>
          <p:nvPr/>
        </p:nvSpPr>
        <p:spPr>
          <a:xfrm>
            <a:off x="3557588" y="4354513"/>
            <a:ext cx="4195762" cy="46037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7" name="Picture 2" descr="C:\Users\admin\Desktop\srs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3"/>
          <p:cNvSpPr/>
          <p:nvPr/>
        </p:nvSpPr>
        <p:spPr>
          <a:xfrm>
            <a:off x="2304098" y="3052763"/>
            <a:ext cx="1198880" cy="706755"/>
          </a:xfrm>
          <a:prstGeom prst="rect">
            <a:avLst/>
          </a:prstGeom>
          <a:noFill/>
          <a:ln w="9525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目录</a:t>
            </a:r>
          </a:p>
        </p:txBody>
      </p:sp>
      <p:grpSp>
        <p:nvGrpSpPr>
          <p:cNvPr id="5123" name="组合 16"/>
          <p:cNvGrpSpPr/>
          <p:nvPr/>
        </p:nvGrpSpPr>
        <p:grpSpPr>
          <a:xfrm>
            <a:off x="5559425" y="1047750"/>
            <a:ext cx="4077969" cy="521970"/>
            <a:chOff x="0" y="-29808"/>
            <a:chExt cx="4078804" cy="521317"/>
          </a:xfrm>
        </p:grpSpPr>
        <p:sp>
          <p:nvSpPr>
            <p:cNvPr id="5134" name="六边形 4"/>
            <p:cNvSpPr/>
            <p:nvPr/>
          </p:nvSpPr>
          <p:spPr>
            <a:xfrm>
              <a:off x="0" y="80686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FFFFFF">
                <a:alpha val="36078"/>
              </a:srgb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35" name="文本框 5"/>
            <p:cNvSpPr/>
            <p:nvPr/>
          </p:nvSpPr>
          <p:spPr>
            <a:xfrm>
              <a:off x="290" y="-29808"/>
              <a:ext cx="4078514" cy="5213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1	引言</a:t>
              </a:r>
            </a:p>
          </p:txBody>
        </p:sp>
      </p:grpSp>
      <p:grpSp>
        <p:nvGrpSpPr>
          <p:cNvPr id="5124" name="组合 17"/>
          <p:cNvGrpSpPr/>
          <p:nvPr/>
        </p:nvGrpSpPr>
        <p:grpSpPr>
          <a:xfrm>
            <a:off x="5559425" y="2095184"/>
            <a:ext cx="4425950" cy="521970"/>
            <a:chOff x="0" y="-31170"/>
            <a:chExt cx="4426856" cy="522902"/>
          </a:xfrm>
        </p:grpSpPr>
        <p:sp>
          <p:nvSpPr>
            <p:cNvPr id="5132" name="六边形 18"/>
            <p:cNvSpPr/>
            <p:nvPr/>
          </p:nvSpPr>
          <p:spPr>
            <a:xfrm>
              <a:off x="0" y="80686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FFFFFF">
                <a:alpha val="36078"/>
              </a:srgb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33" name="文本框 19"/>
            <p:cNvSpPr/>
            <p:nvPr/>
          </p:nvSpPr>
          <p:spPr>
            <a:xfrm>
              <a:off x="348342" y="-31170"/>
              <a:ext cx="4078514" cy="52290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2	项目概述</a:t>
              </a:r>
            </a:p>
          </p:txBody>
        </p:sp>
      </p:grpSp>
      <p:grpSp>
        <p:nvGrpSpPr>
          <p:cNvPr id="5125" name="组合 20"/>
          <p:cNvGrpSpPr/>
          <p:nvPr/>
        </p:nvGrpSpPr>
        <p:grpSpPr>
          <a:xfrm>
            <a:off x="5559425" y="3168015"/>
            <a:ext cx="4425950" cy="521970"/>
            <a:chOff x="0" y="0"/>
            <a:chExt cx="4426856" cy="521317"/>
          </a:xfrm>
        </p:grpSpPr>
        <p:sp>
          <p:nvSpPr>
            <p:cNvPr id="5130" name="六边形 21"/>
            <p:cNvSpPr/>
            <p:nvPr/>
          </p:nvSpPr>
          <p:spPr>
            <a:xfrm>
              <a:off x="0" y="80686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FFFFFF">
                <a:alpha val="36078"/>
              </a:srgb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31" name="文本框 22"/>
            <p:cNvSpPr/>
            <p:nvPr/>
          </p:nvSpPr>
          <p:spPr>
            <a:xfrm>
              <a:off x="348342" y="0"/>
              <a:ext cx="4078514" cy="5213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3	实施计划</a:t>
              </a:r>
            </a:p>
          </p:txBody>
        </p:sp>
      </p:grpSp>
      <p:grpSp>
        <p:nvGrpSpPr>
          <p:cNvPr id="5126" name="组合 23"/>
          <p:cNvGrpSpPr/>
          <p:nvPr/>
        </p:nvGrpSpPr>
        <p:grpSpPr>
          <a:xfrm>
            <a:off x="5559425" y="4180839"/>
            <a:ext cx="4425950" cy="521970"/>
            <a:chOff x="0" y="-30535"/>
            <a:chExt cx="4426856" cy="522901"/>
          </a:xfrm>
        </p:grpSpPr>
        <p:sp>
          <p:nvSpPr>
            <p:cNvPr id="5128" name="六边形 24"/>
            <p:cNvSpPr/>
            <p:nvPr/>
          </p:nvSpPr>
          <p:spPr>
            <a:xfrm>
              <a:off x="0" y="80686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FFFFFF">
                <a:alpha val="36078"/>
              </a:srgb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29" name="文本框 25"/>
            <p:cNvSpPr/>
            <p:nvPr/>
          </p:nvSpPr>
          <p:spPr>
            <a:xfrm>
              <a:off x="348342" y="-30535"/>
              <a:ext cx="4078514" cy="52290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4	支持条件</a:t>
              </a:r>
            </a:p>
          </p:txBody>
        </p:sp>
      </p:grpSp>
      <p:grpSp>
        <p:nvGrpSpPr>
          <p:cNvPr id="3" name="组合 23"/>
          <p:cNvGrpSpPr/>
          <p:nvPr/>
        </p:nvGrpSpPr>
        <p:grpSpPr>
          <a:xfrm>
            <a:off x="5559425" y="5197474"/>
            <a:ext cx="4787265" cy="521970"/>
            <a:chOff x="0" y="-30535"/>
            <a:chExt cx="4788245" cy="522901"/>
          </a:xfrm>
        </p:grpSpPr>
        <p:sp>
          <p:nvSpPr>
            <p:cNvPr id="4" name="六边形 24"/>
            <p:cNvSpPr/>
            <p:nvPr/>
          </p:nvSpPr>
          <p:spPr>
            <a:xfrm>
              <a:off x="0" y="80686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FFFFFF">
                <a:alpha val="36078"/>
              </a:srgbClr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" name="文本框 25"/>
            <p:cNvSpPr/>
            <p:nvPr/>
          </p:nvSpPr>
          <p:spPr>
            <a:xfrm>
              <a:off x="709731" y="-30535"/>
              <a:ext cx="4078514" cy="52290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5	专题计划要点</a:t>
              </a:r>
            </a:p>
          </p:txBody>
        </p:sp>
      </p:grpSp>
      <p:pic>
        <p:nvPicPr>
          <p:cNvPr id="19" name="Picture 2" descr="C:\Users\admin\Desktop\srs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1" name="文本框 4"/>
          <p:cNvSpPr/>
          <p:nvPr/>
        </p:nvSpPr>
        <p:spPr>
          <a:xfrm>
            <a:off x="3571875" y="1004888"/>
            <a:ext cx="49911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引言 </a:t>
            </a:r>
          </a:p>
        </p:txBody>
      </p:sp>
      <p:sp>
        <p:nvSpPr>
          <p:cNvPr id="7172" name="圆角矩形 6"/>
          <p:cNvSpPr/>
          <p:nvPr/>
        </p:nvSpPr>
        <p:spPr>
          <a:xfrm>
            <a:off x="1479551" y="1870492"/>
            <a:ext cx="9174162" cy="4521654"/>
          </a:xfrm>
          <a:prstGeom prst="roundRect">
            <a:avLst>
              <a:gd name="adj" fmla="val 6667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3" name="圆角矩形 7"/>
          <p:cNvSpPr/>
          <p:nvPr/>
        </p:nvSpPr>
        <p:spPr>
          <a:xfrm>
            <a:off x="1479551" y="1870492"/>
            <a:ext cx="9174162" cy="1262499"/>
          </a:xfrm>
          <a:prstGeom prst="roundRect">
            <a:avLst>
              <a:gd name="adj" fmla="val 6667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80" name="文本框 17"/>
          <p:cNvSpPr/>
          <p:nvPr/>
        </p:nvSpPr>
        <p:spPr>
          <a:xfrm>
            <a:off x="1861380" y="2326379"/>
            <a:ext cx="808502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编写目的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0344" y="3481333"/>
            <a:ext cx="91741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>
                <a:solidFill>
                  <a:schemeClr val="bg1"/>
                </a:solidFill>
              </a:rPr>
              <a:t>为了</a:t>
            </a:r>
            <a:r>
              <a:rPr lang="zh-CN" altLang="zh-CN" dirty="0">
                <a:solidFill>
                  <a:schemeClr val="bg1"/>
                </a:solidFill>
              </a:rPr>
              <a:t>使这门课上的出色，使学生能够获得最多的资料，使学生及时的了解世界需求工程的最新动态，以及学生和教师的有效地沟通，老师提出了这么一个设想；作为他的学生也需要一个与教师及同学之间相互交流，及获取资料的平台；还有一些同学并没有选这几门课，但是也想了解项目管理，需求工程，统一建模的相关知识，以备到时决定该选不选这门课程。通过这三方提出的需求考虑，我们构思做一个软件工程教学、学习、交流的网站。</a:t>
            </a:r>
          </a:p>
          <a:p>
            <a:endParaRPr lang="zh-CN" altLang="en-US" dirty="0"/>
          </a:p>
        </p:txBody>
      </p:sp>
      <p:pic>
        <p:nvPicPr>
          <p:cNvPr id="20" name="Picture 2" descr="C:\Users\admin\Desktop\srs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 animBg="1"/>
      <p:bldP spid="71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1" name="文本框 4"/>
          <p:cNvSpPr/>
          <p:nvPr/>
        </p:nvSpPr>
        <p:spPr>
          <a:xfrm>
            <a:off x="3571875" y="1004888"/>
            <a:ext cx="49911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引言 </a:t>
            </a:r>
          </a:p>
        </p:txBody>
      </p:sp>
      <p:sp>
        <p:nvSpPr>
          <p:cNvPr id="7172" name="圆角矩形 6"/>
          <p:cNvSpPr/>
          <p:nvPr/>
        </p:nvSpPr>
        <p:spPr>
          <a:xfrm>
            <a:off x="1479551" y="1870492"/>
            <a:ext cx="9174162" cy="4521654"/>
          </a:xfrm>
          <a:prstGeom prst="roundRect">
            <a:avLst>
              <a:gd name="adj" fmla="val 6667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3" name="圆角矩形 7"/>
          <p:cNvSpPr/>
          <p:nvPr/>
        </p:nvSpPr>
        <p:spPr>
          <a:xfrm>
            <a:off x="1479551" y="1870492"/>
            <a:ext cx="9174162" cy="1262499"/>
          </a:xfrm>
          <a:prstGeom prst="roundRect">
            <a:avLst>
              <a:gd name="adj" fmla="val 6667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80" name="文本框 17"/>
          <p:cNvSpPr/>
          <p:nvPr/>
        </p:nvSpPr>
        <p:spPr>
          <a:xfrm>
            <a:off x="1861380" y="2326379"/>
            <a:ext cx="808502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背景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9550" y="3159924"/>
            <a:ext cx="9174162" cy="333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  <a:r>
              <a:rPr lang="en-US" altLang="zh-CN" sz="1750" dirty="0" smtClean="0">
                <a:solidFill>
                  <a:schemeClr val="bg1"/>
                </a:solidFill>
              </a:rPr>
              <a:t>21</a:t>
            </a:r>
            <a:r>
              <a:rPr lang="zh-CN" altLang="zh-CN" sz="1750" dirty="0">
                <a:solidFill>
                  <a:schemeClr val="bg1"/>
                </a:solidFill>
              </a:rPr>
              <a:t>世纪是以网络的全面深入运用为特征的世纪。</a:t>
            </a:r>
            <a:r>
              <a:rPr lang="zh-CN" altLang="zh-CN" sz="1750" dirty="0">
                <a:solidFill>
                  <a:srgbClr val="FF0000"/>
                </a:solidFill>
              </a:rPr>
              <a:t>网络环境下的教育不仅是教育信息化的必然产物，也是教育改革发展的必然走向</a:t>
            </a:r>
            <a:r>
              <a:rPr lang="zh-CN" altLang="zh-CN" sz="1750" dirty="0">
                <a:solidFill>
                  <a:schemeClr val="bg1"/>
                </a:solidFill>
              </a:rPr>
              <a:t>。通过因特网或其他数字化内容进行学习交流与教学的活动即网络化</a:t>
            </a:r>
            <a:r>
              <a:rPr lang="zh-CN" altLang="zh-CN" sz="1750" dirty="0" smtClean="0">
                <a:solidFill>
                  <a:schemeClr val="bg1"/>
                </a:solidFill>
              </a:rPr>
              <a:t>学习，</a:t>
            </a:r>
            <a:r>
              <a:rPr lang="zh-CN" altLang="zh-CN" sz="1750" dirty="0">
                <a:solidFill>
                  <a:schemeClr val="bg1"/>
                </a:solidFill>
              </a:rPr>
              <a:t>可以充分利用现代信息技术所提供的、具有全新沟通机制与丰富资源的学习环境，实现一种全新的学习交流方式；这种学习交流方式将改变传统教学中教师的作用和师生之间的关系，从而根本改变教学结构和教育</a:t>
            </a:r>
            <a:r>
              <a:rPr lang="zh-CN" altLang="zh-CN" sz="1750" dirty="0" smtClean="0">
                <a:solidFill>
                  <a:schemeClr val="bg1"/>
                </a:solidFill>
              </a:rPr>
              <a:t>本质。</a:t>
            </a:r>
            <a:r>
              <a:rPr lang="zh-CN" altLang="zh-CN" sz="1750" dirty="0">
                <a:solidFill>
                  <a:schemeClr val="bg1"/>
                </a:solidFill>
              </a:rPr>
              <a:t>美国教育部</a:t>
            </a:r>
            <a:r>
              <a:rPr lang="en-US" altLang="zh-CN" sz="1750" dirty="0">
                <a:solidFill>
                  <a:schemeClr val="bg1"/>
                </a:solidFill>
              </a:rPr>
              <a:t>2000</a:t>
            </a:r>
            <a:r>
              <a:rPr lang="zh-CN" altLang="zh-CN" sz="1750" dirty="0">
                <a:solidFill>
                  <a:schemeClr val="bg1"/>
                </a:solidFill>
              </a:rPr>
              <a:t>年</a:t>
            </a:r>
            <a:r>
              <a:rPr lang="en-US" altLang="zh-CN" sz="1750" dirty="0">
                <a:solidFill>
                  <a:schemeClr val="bg1"/>
                </a:solidFill>
              </a:rPr>
              <a:t>12</a:t>
            </a:r>
            <a:r>
              <a:rPr lang="zh-CN" altLang="zh-CN" sz="1750" dirty="0">
                <a:solidFill>
                  <a:schemeClr val="bg1"/>
                </a:solidFill>
              </a:rPr>
              <a:t>月向国会递交的</a:t>
            </a:r>
            <a:r>
              <a:rPr lang="en-US" altLang="zh-CN" sz="1750" dirty="0">
                <a:solidFill>
                  <a:schemeClr val="bg1"/>
                </a:solidFill>
              </a:rPr>
              <a:t>"</a:t>
            </a:r>
            <a:r>
              <a:rPr lang="zh-CN" altLang="zh-CN" sz="1750" dirty="0">
                <a:solidFill>
                  <a:schemeClr val="bg1"/>
                </a:solidFill>
              </a:rPr>
              <a:t>国家教育技术计划</a:t>
            </a:r>
            <a:r>
              <a:rPr lang="en-US" altLang="zh-CN" sz="1750" dirty="0">
                <a:solidFill>
                  <a:schemeClr val="bg1"/>
                </a:solidFill>
              </a:rPr>
              <a:t>"</a:t>
            </a:r>
            <a:r>
              <a:rPr lang="zh-CN" altLang="zh-CN" sz="1750" dirty="0">
                <a:solidFill>
                  <a:schemeClr val="bg1"/>
                </a:solidFill>
              </a:rPr>
              <a:t>中打算以网络化学习作为提高年青一代</a:t>
            </a:r>
            <a:r>
              <a:rPr lang="en-US" altLang="zh-CN" sz="1750" dirty="0">
                <a:solidFill>
                  <a:schemeClr val="bg1"/>
                </a:solidFill>
              </a:rPr>
              <a:t>"21</a:t>
            </a:r>
            <a:r>
              <a:rPr lang="zh-CN" altLang="zh-CN" sz="1750" dirty="0">
                <a:solidFill>
                  <a:schemeClr val="bg1"/>
                </a:solidFill>
              </a:rPr>
              <a:t>世纪能力素质</a:t>
            </a:r>
            <a:r>
              <a:rPr lang="en-US" altLang="zh-CN" sz="1750" dirty="0">
                <a:solidFill>
                  <a:schemeClr val="bg1"/>
                </a:solidFill>
              </a:rPr>
              <a:t>"</a:t>
            </a:r>
            <a:r>
              <a:rPr lang="zh-CN" altLang="zh-CN" sz="1750" dirty="0">
                <a:solidFill>
                  <a:schemeClr val="bg1"/>
                </a:solidFill>
              </a:rPr>
              <a:t>的根本措施。技术的教育应用成为教育改革和人才培养的重要途径之一。</a:t>
            </a:r>
          </a:p>
          <a:p>
            <a:r>
              <a:rPr lang="en-US" altLang="zh-CN" sz="1750" dirty="0" smtClean="0">
                <a:solidFill>
                  <a:schemeClr val="bg1"/>
                </a:solidFill>
              </a:rPr>
              <a:t>      </a:t>
            </a:r>
            <a:r>
              <a:rPr lang="zh-CN" altLang="zh-CN" sz="1750" dirty="0" smtClean="0">
                <a:solidFill>
                  <a:schemeClr val="bg1"/>
                </a:solidFill>
              </a:rPr>
              <a:t>在</a:t>
            </a:r>
            <a:r>
              <a:rPr lang="zh-CN" altLang="zh-CN" sz="1750" dirty="0">
                <a:solidFill>
                  <a:schemeClr val="bg1"/>
                </a:solidFill>
              </a:rPr>
              <a:t>这一大背景下教学、学习、交流网站应运而生。超文本特性可实现对教学信息最有效的组织与管理。网络化的学习有利于充分实现交互与共享，有利于激发学生的学习兴趣和充分体现学习主体作用，有利于培养学习者的信息素养和信息能力。另一方面教师利用教学、学习、交流网站可以充分发挥网络特性，对学生，教学进行更为有效的管理，同时也有了更为便利的信息发布手段</a:t>
            </a:r>
            <a:r>
              <a:rPr lang="zh-CN" altLang="zh-CN" sz="1750" dirty="0" smtClean="0">
                <a:solidFill>
                  <a:schemeClr val="bg1"/>
                </a:solidFill>
              </a:rPr>
              <a:t>。</a:t>
            </a:r>
            <a:endParaRPr lang="zh-CN" altLang="zh-CN" sz="1750" dirty="0">
              <a:solidFill>
                <a:schemeClr val="bg1"/>
              </a:solidFill>
            </a:endParaRPr>
          </a:p>
        </p:txBody>
      </p:sp>
      <p:pic>
        <p:nvPicPr>
          <p:cNvPr id="8" name="Picture 2" descr="C:\Users\admin\Desktop\srs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 animBg="1"/>
      <p:bldP spid="71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1" name="文本框 4"/>
          <p:cNvSpPr/>
          <p:nvPr/>
        </p:nvSpPr>
        <p:spPr>
          <a:xfrm>
            <a:off x="3571875" y="1004888"/>
            <a:ext cx="49911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项目概述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7172" name="圆角矩形 6"/>
          <p:cNvSpPr/>
          <p:nvPr/>
        </p:nvSpPr>
        <p:spPr>
          <a:xfrm>
            <a:off x="1479551" y="1870491"/>
            <a:ext cx="9174162" cy="4791565"/>
          </a:xfrm>
          <a:prstGeom prst="roundRect">
            <a:avLst>
              <a:gd name="adj" fmla="val 6667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3" name="圆角矩形 7"/>
          <p:cNvSpPr/>
          <p:nvPr/>
        </p:nvSpPr>
        <p:spPr>
          <a:xfrm>
            <a:off x="1479551" y="1870493"/>
            <a:ext cx="9174162" cy="785622"/>
          </a:xfrm>
          <a:prstGeom prst="roundRect">
            <a:avLst>
              <a:gd name="adj" fmla="val 6667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80" name="文本框 17"/>
          <p:cNvSpPr/>
          <p:nvPr/>
        </p:nvSpPr>
        <p:spPr>
          <a:xfrm>
            <a:off x="1861380" y="2141713"/>
            <a:ext cx="808502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工作内容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1" y="2656116"/>
            <a:ext cx="9174162" cy="400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C:\Users\admin\Desktop\srs\logo透明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 animBg="1"/>
      <p:bldP spid="71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1" name="文本框 4"/>
          <p:cNvSpPr/>
          <p:nvPr/>
        </p:nvSpPr>
        <p:spPr>
          <a:xfrm>
            <a:off x="3571875" y="1004888"/>
            <a:ext cx="49911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项目概述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7172" name="圆角矩形 6"/>
          <p:cNvSpPr/>
          <p:nvPr/>
        </p:nvSpPr>
        <p:spPr>
          <a:xfrm>
            <a:off x="1479551" y="1870491"/>
            <a:ext cx="9174162" cy="4791565"/>
          </a:xfrm>
          <a:prstGeom prst="roundRect">
            <a:avLst>
              <a:gd name="adj" fmla="val 6667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3" name="圆角矩形 7"/>
          <p:cNvSpPr/>
          <p:nvPr/>
        </p:nvSpPr>
        <p:spPr>
          <a:xfrm>
            <a:off x="1479551" y="1870493"/>
            <a:ext cx="9174162" cy="785622"/>
          </a:xfrm>
          <a:prstGeom prst="roundRect">
            <a:avLst>
              <a:gd name="adj" fmla="val 6667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80" name="文本框 17"/>
          <p:cNvSpPr/>
          <p:nvPr/>
        </p:nvSpPr>
        <p:spPr>
          <a:xfrm>
            <a:off x="1861380" y="2141713"/>
            <a:ext cx="808502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工作内容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2604160"/>
            <a:ext cx="9174163" cy="405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admin\Desktop\srs\logo透明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 animBg="1"/>
      <p:bldP spid="71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1" name="文本框 4"/>
          <p:cNvSpPr/>
          <p:nvPr/>
        </p:nvSpPr>
        <p:spPr>
          <a:xfrm>
            <a:off x="3571875" y="1004888"/>
            <a:ext cx="49911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项目概述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7172" name="圆角矩形 6"/>
          <p:cNvSpPr/>
          <p:nvPr/>
        </p:nvSpPr>
        <p:spPr>
          <a:xfrm>
            <a:off x="1479551" y="1870491"/>
            <a:ext cx="9174162" cy="4791565"/>
          </a:xfrm>
          <a:prstGeom prst="roundRect">
            <a:avLst>
              <a:gd name="adj" fmla="val 6667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3" name="圆角矩形 7"/>
          <p:cNvSpPr/>
          <p:nvPr/>
        </p:nvSpPr>
        <p:spPr>
          <a:xfrm>
            <a:off x="1479551" y="1870493"/>
            <a:ext cx="9174162" cy="785622"/>
          </a:xfrm>
          <a:prstGeom prst="roundRect">
            <a:avLst>
              <a:gd name="adj" fmla="val 6667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80" name="文本框 17"/>
          <p:cNvSpPr/>
          <p:nvPr/>
        </p:nvSpPr>
        <p:spPr>
          <a:xfrm>
            <a:off x="1861380" y="2141713"/>
            <a:ext cx="808502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产品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0344" y="2656189"/>
            <a:ext cx="91741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程序名称：</a:t>
            </a:r>
            <a:r>
              <a:rPr lang="zh-CN" altLang="zh-CN" dirty="0" smtClean="0">
                <a:solidFill>
                  <a:schemeClr val="bg1"/>
                </a:solidFill>
              </a:rPr>
              <a:t>“</a:t>
            </a:r>
            <a:r>
              <a:rPr lang="zh-CN" altLang="en-US" dirty="0">
                <a:solidFill>
                  <a:schemeClr val="bg1"/>
                </a:solidFill>
                <a:ea typeface="宋体" charset="-122"/>
              </a:rPr>
              <a:t>软件工程系列课程教学辅助网站</a:t>
            </a:r>
            <a:r>
              <a:rPr lang="zh-CN" altLang="zh-CN" dirty="0" smtClean="0">
                <a:solidFill>
                  <a:schemeClr val="bg1"/>
                </a:solidFill>
              </a:rPr>
              <a:t>”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zh-CN" dirty="0" smtClean="0">
                <a:solidFill>
                  <a:schemeClr val="bg1"/>
                </a:solidFill>
              </a:rPr>
              <a:t>程序</a:t>
            </a:r>
            <a:r>
              <a:rPr lang="zh-CN" altLang="zh-CN" dirty="0">
                <a:solidFill>
                  <a:schemeClr val="bg1"/>
                </a:solidFill>
              </a:rPr>
              <a:t>语言：</a:t>
            </a:r>
            <a:r>
              <a:rPr lang="en-US" altLang="zh-CN" dirty="0">
                <a:solidFill>
                  <a:schemeClr val="bg1"/>
                </a:solidFill>
              </a:rPr>
              <a:t>HTML5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存储方式：服务器硬盘存储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功能</a:t>
            </a:r>
            <a:r>
              <a:rPr lang="zh-CN" altLang="zh-CN" dirty="0" smtClean="0">
                <a:solidFill>
                  <a:schemeClr val="bg1"/>
                </a:solidFill>
              </a:rPr>
              <a:t>：这个</a:t>
            </a:r>
            <a:r>
              <a:rPr lang="zh-CN" altLang="zh-CN" dirty="0">
                <a:solidFill>
                  <a:schemeClr val="bg1"/>
                </a:solidFill>
              </a:rPr>
              <a:t>网站的主要目的就是为教师和学生提供交流的平台，方便教师，方便学生。这个网站还为一些对这门课程感兴趣的人士提供一个了解的机会。</a:t>
            </a:r>
          </a:p>
          <a:p>
            <a:r>
              <a:rPr lang="zh-CN" altLang="zh-CN" dirty="0" smtClean="0">
                <a:solidFill>
                  <a:schemeClr val="bg1"/>
                </a:solidFill>
              </a:rPr>
              <a:t>•教师</a:t>
            </a:r>
            <a:r>
              <a:rPr lang="zh-CN" altLang="zh-CN" dirty="0">
                <a:solidFill>
                  <a:schemeClr val="bg1"/>
                </a:solidFill>
              </a:rPr>
              <a:t>能够更好，更容易地得到学生的反馈，调整自己的进度或方法</a:t>
            </a:r>
          </a:p>
          <a:p>
            <a:r>
              <a:rPr lang="zh-CN" altLang="zh-CN" dirty="0" smtClean="0">
                <a:solidFill>
                  <a:schemeClr val="bg1"/>
                </a:solidFill>
              </a:rPr>
              <a:t>•教师</a:t>
            </a:r>
            <a:r>
              <a:rPr lang="zh-CN" altLang="zh-CN" dirty="0">
                <a:solidFill>
                  <a:schemeClr val="bg1"/>
                </a:solidFill>
              </a:rPr>
              <a:t>可以方便地点评学生作业</a:t>
            </a:r>
          </a:p>
          <a:p>
            <a:r>
              <a:rPr lang="zh-CN" altLang="zh-CN" dirty="0" smtClean="0">
                <a:solidFill>
                  <a:schemeClr val="bg1"/>
                </a:solidFill>
              </a:rPr>
              <a:t>•有助于</a:t>
            </a:r>
            <a:r>
              <a:rPr lang="zh-CN" altLang="zh-CN" dirty="0">
                <a:solidFill>
                  <a:schemeClr val="bg1"/>
                </a:solidFill>
              </a:rPr>
              <a:t>提高教师知名度和影响力，方便同学了解教师</a:t>
            </a:r>
          </a:p>
          <a:p>
            <a:r>
              <a:rPr lang="zh-CN" altLang="zh-CN" dirty="0" smtClean="0">
                <a:solidFill>
                  <a:schemeClr val="bg1"/>
                </a:solidFill>
              </a:rPr>
              <a:t>•学生</a:t>
            </a:r>
            <a:r>
              <a:rPr lang="zh-CN" altLang="zh-CN" dirty="0">
                <a:solidFill>
                  <a:schemeClr val="bg1"/>
                </a:solidFill>
              </a:rPr>
              <a:t>的获得资料更加容易，更加丰富</a:t>
            </a:r>
          </a:p>
          <a:p>
            <a:r>
              <a:rPr lang="zh-CN" altLang="zh-CN" dirty="0" smtClean="0">
                <a:solidFill>
                  <a:schemeClr val="bg1"/>
                </a:solidFill>
              </a:rPr>
              <a:t>•学生</a:t>
            </a:r>
            <a:r>
              <a:rPr lang="zh-CN" altLang="zh-CN" dirty="0">
                <a:solidFill>
                  <a:schemeClr val="bg1"/>
                </a:solidFill>
              </a:rPr>
              <a:t>能够有针对性地进行补课，如果有缺课的话</a:t>
            </a:r>
          </a:p>
          <a:p>
            <a:r>
              <a:rPr lang="zh-CN" altLang="zh-CN" dirty="0" smtClean="0">
                <a:solidFill>
                  <a:schemeClr val="bg1"/>
                </a:solidFill>
              </a:rPr>
              <a:t>•学生</a:t>
            </a:r>
            <a:r>
              <a:rPr lang="zh-CN" altLang="zh-CN" dirty="0">
                <a:solidFill>
                  <a:schemeClr val="bg1"/>
                </a:solidFill>
              </a:rPr>
              <a:t>可以方便地向老师提出疑问 并且可以迅速的得到解答</a:t>
            </a:r>
          </a:p>
          <a:p>
            <a:r>
              <a:rPr lang="zh-CN" altLang="zh-CN" dirty="0" smtClean="0">
                <a:solidFill>
                  <a:schemeClr val="bg1"/>
                </a:solidFill>
              </a:rPr>
              <a:t>•游客</a:t>
            </a:r>
            <a:r>
              <a:rPr lang="zh-CN" altLang="zh-CN" dirty="0">
                <a:solidFill>
                  <a:schemeClr val="bg1"/>
                </a:solidFill>
              </a:rPr>
              <a:t>可以有机会了解这门课的情况，教师的情况</a:t>
            </a:r>
          </a:p>
        </p:txBody>
      </p:sp>
      <p:pic>
        <p:nvPicPr>
          <p:cNvPr id="9" name="Picture 2" descr="C:\Users\admin\Desktop\srs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 animBg="1"/>
      <p:bldP spid="71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1" name="文本框 4"/>
          <p:cNvSpPr/>
          <p:nvPr/>
        </p:nvSpPr>
        <p:spPr>
          <a:xfrm>
            <a:off x="3571875" y="1004888"/>
            <a:ext cx="49911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实施计划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7172" name="圆角矩形 6"/>
          <p:cNvSpPr/>
          <p:nvPr/>
        </p:nvSpPr>
        <p:spPr>
          <a:xfrm>
            <a:off x="1479551" y="1870491"/>
            <a:ext cx="9174162" cy="4791565"/>
          </a:xfrm>
          <a:prstGeom prst="roundRect">
            <a:avLst>
              <a:gd name="adj" fmla="val 6667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3" name="圆角矩形 7"/>
          <p:cNvSpPr/>
          <p:nvPr/>
        </p:nvSpPr>
        <p:spPr>
          <a:xfrm>
            <a:off x="1479551" y="1870493"/>
            <a:ext cx="9174162" cy="785622"/>
          </a:xfrm>
          <a:prstGeom prst="roundRect">
            <a:avLst>
              <a:gd name="adj" fmla="val 6667"/>
            </a:avLst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80" name="文本框 17"/>
          <p:cNvSpPr/>
          <p:nvPr/>
        </p:nvSpPr>
        <p:spPr>
          <a:xfrm>
            <a:off x="1861380" y="2141713"/>
            <a:ext cx="808502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产品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0344" y="2656189"/>
            <a:ext cx="9174162" cy="36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  <a:r>
              <a:rPr lang="zh-CN" altLang="zh-CN" dirty="0" smtClean="0">
                <a:solidFill>
                  <a:schemeClr val="bg1"/>
                </a:solidFill>
              </a:rPr>
              <a:t>对于</a:t>
            </a:r>
            <a:r>
              <a:rPr lang="zh-CN" altLang="zh-CN" dirty="0">
                <a:solidFill>
                  <a:schemeClr val="bg1"/>
                </a:solidFill>
              </a:rPr>
              <a:t>项目开发中需要完成的各项工作，从需求分析、设计、实现、测试直到维护，包括文件的编制、审批、打印、分发工作，用户培训工作，软件安装工作等，按层次进行分解，指明每项任务的负责人和参加人员。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zh-CN" dirty="0" smtClean="0">
                <a:solidFill>
                  <a:schemeClr val="bg1"/>
                </a:solidFill>
              </a:rPr>
              <a:t>杨</a:t>
            </a:r>
            <a:r>
              <a:rPr lang="zh-CN" altLang="zh-CN" dirty="0">
                <a:solidFill>
                  <a:schemeClr val="bg1"/>
                </a:solidFill>
              </a:rPr>
              <a:t>枨、侯宏仑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zh-CN" dirty="0">
                <a:solidFill>
                  <a:schemeClr val="bg1"/>
                </a:solidFill>
              </a:rPr>
              <a:t>：提供需求、文件审批</a:t>
            </a:r>
          </a:p>
          <a:p>
            <a:r>
              <a:rPr lang="zh-CN" altLang="zh-CN" dirty="0" smtClean="0">
                <a:solidFill>
                  <a:schemeClr val="bg1"/>
                </a:solidFill>
              </a:rPr>
              <a:t>陈</a:t>
            </a:r>
            <a:r>
              <a:rPr lang="zh-CN" altLang="zh-CN" dirty="0">
                <a:solidFill>
                  <a:schemeClr val="bg1"/>
                </a:solidFill>
              </a:rPr>
              <a:t>启强：文档编写、产品开发</a:t>
            </a:r>
            <a:r>
              <a:rPr lang="en-US" altLang="zh-CN" dirty="0">
                <a:solidFill>
                  <a:schemeClr val="bg1"/>
                </a:solidFill>
              </a:rPr>
              <a:t>(9</a:t>
            </a:r>
            <a:r>
              <a:rPr lang="zh-CN" altLang="en-US" dirty="0">
                <a:solidFill>
                  <a:schemeClr val="bg1"/>
                </a:solidFill>
              </a:rPr>
              <a:t>分）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赵伟：文档编写、产品开发（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en-US" dirty="0">
                <a:solidFill>
                  <a:schemeClr val="bg1"/>
                </a:solidFill>
              </a:rPr>
              <a:t>分</a:t>
            </a:r>
            <a:r>
              <a:rPr lang="zh-CN" altLang="zh-CN" dirty="0">
                <a:solidFill>
                  <a:schemeClr val="bg1"/>
                </a:solidFill>
              </a:rPr>
              <a:t>）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余泽伟：文档编写、产品开发（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en-US" dirty="0">
                <a:solidFill>
                  <a:schemeClr val="bg1"/>
                </a:solidFill>
              </a:rPr>
              <a:t>分）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李文杰：文档编写、产品开发（</a:t>
            </a:r>
            <a:r>
              <a:rPr lang="en-US" altLang="zh-CN" dirty="0">
                <a:solidFill>
                  <a:schemeClr val="bg1"/>
                </a:solidFill>
              </a:rPr>
              <a:t>9</a:t>
            </a:r>
            <a:r>
              <a:rPr lang="zh-CN" altLang="en-US" dirty="0">
                <a:solidFill>
                  <a:schemeClr val="bg1"/>
                </a:solidFill>
              </a:rPr>
              <a:t>分）</a:t>
            </a:r>
          </a:p>
        </p:txBody>
      </p:sp>
      <p:pic>
        <p:nvPicPr>
          <p:cNvPr id="8" name="Picture 2" descr="C:\Users\admin\Desktop\srs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 animBg="1"/>
      <p:bldP spid="71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圆角矩形 3"/>
          <p:cNvSpPr/>
          <p:nvPr/>
        </p:nvSpPr>
        <p:spPr>
          <a:xfrm>
            <a:off x="1479550" y="869950"/>
            <a:ext cx="9174163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>
                <a:alpha val="38823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1" name="文本框 4"/>
          <p:cNvSpPr/>
          <p:nvPr/>
        </p:nvSpPr>
        <p:spPr>
          <a:xfrm>
            <a:off x="3571875" y="1004888"/>
            <a:ext cx="49911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实施计划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7172" name="圆角矩形 6"/>
          <p:cNvSpPr/>
          <p:nvPr/>
        </p:nvSpPr>
        <p:spPr>
          <a:xfrm>
            <a:off x="1479551" y="1870491"/>
            <a:ext cx="9174162" cy="4791565"/>
          </a:xfrm>
          <a:prstGeom prst="roundRect">
            <a:avLst>
              <a:gd name="adj" fmla="val 6667"/>
            </a:avLst>
          </a:prstGeom>
          <a:noFill/>
          <a:ln w="12700" cap="flat" cmpd="sng">
            <a:solidFill>
              <a:srgbClr val="FFFFFF">
                <a:alpha val="34901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0343" y="1885005"/>
            <a:ext cx="9174163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zh-CN" sz="2800" b="1" dirty="0" smtClean="0">
                <a:solidFill>
                  <a:schemeClr val="bg1"/>
                </a:solidFill>
              </a:rPr>
              <a:t>预算</a:t>
            </a:r>
            <a:r>
              <a:rPr lang="zh-CN" altLang="en-US" sz="2800" b="1" dirty="0">
                <a:solidFill>
                  <a:schemeClr val="bg1"/>
                </a:solidFill>
              </a:rPr>
              <a:t>：</a:t>
            </a:r>
            <a:r>
              <a:rPr lang="zh-CN" altLang="zh-CN" sz="2400" dirty="0" smtClean="0">
                <a:solidFill>
                  <a:schemeClr val="bg1"/>
                </a:solidFill>
              </a:rPr>
              <a:t>本</a:t>
            </a:r>
            <a:r>
              <a:rPr lang="zh-CN" altLang="zh-CN" sz="2400" dirty="0">
                <a:solidFill>
                  <a:schemeClr val="bg1"/>
                </a:solidFill>
              </a:rPr>
              <a:t>小组共</a:t>
            </a:r>
            <a:r>
              <a:rPr lang="en-US" altLang="zh-CN" sz="2400" dirty="0">
                <a:solidFill>
                  <a:schemeClr val="bg1"/>
                </a:solidFill>
              </a:rPr>
              <a:t>5</a:t>
            </a:r>
            <a:r>
              <a:rPr lang="zh-CN" altLang="zh-CN" sz="2400" dirty="0">
                <a:solidFill>
                  <a:schemeClr val="bg1"/>
                </a:solidFill>
              </a:rPr>
              <a:t>位人员，由于是制作静态网页，可用开发软件可选开源软件，没有成本，小组人员每人日费用</a:t>
            </a:r>
            <a:r>
              <a:rPr lang="en-US" altLang="zh-CN" sz="2400" dirty="0">
                <a:solidFill>
                  <a:schemeClr val="bg1"/>
                </a:solidFill>
              </a:rPr>
              <a:t>25</a:t>
            </a:r>
            <a:r>
              <a:rPr lang="zh-CN" altLang="zh-CN" sz="2400" dirty="0">
                <a:solidFill>
                  <a:schemeClr val="bg1"/>
                </a:solidFill>
              </a:rPr>
              <a:t>元，共开发软件</a:t>
            </a:r>
            <a:r>
              <a:rPr lang="en-US" altLang="zh-CN" sz="2400" dirty="0">
                <a:solidFill>
                  <a:schemeClr val="bg1"/>
                </a:solidFill>
              </a:rPr>
              <a:t>15</a:t>
            </a:r>
            <a:r>
              <a:rPr lang="zh-CN" altLang="zh-CN" sz="2400" dirty="0">
                <a:solidFill>
                  <a:schemeClr val="bg1"/>
                </a:solidFill>
              </a:rPr>
              <a:t>周，算出所需费用为</a:t>
            </a:r>
            <a:r>
              <a:rPr lang="en-US" altLang="zh-CN" sz="2400" dirty="0">
                <a:solidFill>
                  <a:schemeClr val="bg1"/>
                </a:solidFill>
              </a:rPr>
              <a:t>13125</a:t>
            </a:r>
            <a:r>
              <a:rPr lang="zh-CN" altLang="zh-CN" sz="2400" dirty="0">
                <a:solidFill>
                  <a:schemeClr val="bg1"/>
                </a:solidFill>
              </a:rPr>
              <a:t>元</a:t>
            </a:r>
            <a:r>
              <a:rPr lang="zh-CN" altLang="zh-CN" sz="2400" dirty="0" smtClean="0">
                <a:solidFill>
                  <a:schemeClr val="bg1"/>
                </a:solidFill>
              </a:rPr>
              <a:t>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zh-CN" sz="2800" b="1" dirty="0" smtClean="0">
                <a:solidFill>
                  <a:schemeClr val="bg1"/>
                </a:solidFill>
              </a:rPr>
              <a:t>关键问题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：</a:t>
            </a:r>
            <a:r>
              <a:rPr lang="zh-CN" altLang="zh-CN" sz="2400" dirty="0" smtClean="0">
                <a:solidFill>
                  <a:schemeClr val="bg1"/>
                </a:solidFill>
              </a:rPr>
              <a:t>技术</a:t>
            </a:r>
            <a:r>
              <a:rPr lang="zh-CN" altLang="zh-CN" sz="2400" dirty="0">
                <a:solidFill>
                  <a:schemeClr val="bg1"/>
                </a:solidFill>
              </a:rPr>
              <a:t>难点：对软件的不熟练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           </a:t>
            </a:r>
            <a:r>
              <a:rPr lang="zh-CN" altLang="zh-CN" sz="2400" dirty="0" smtClean="0">
                <a:solidFill>
                  <a:schemeClr val="bg1"/>
                </a:solidFill>
              </a:rPr>
              <a:t>风险</a:t>
            </a:r>
            <a:r>
              <a:rPr lang="zh-CN" altLang="zh-CN" sz="2400" dirty="0">
                <a:solidFill>
                  <a:schemeClr val="bg1"/>
                </a:solidFill>
              </a:rPr>
              <a:t>：需求的更改：需要重新设计项目的内容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                   </a:t>
            </a:r>
            <a:r>
              <a:rPr lang="zh-CN" altLang="zh-CN" sz="2400" dirty="0" smtClean="0">
                <a:solidFill>
                  <a:schemeClr val="bg1"/>
                </a:solidFill>
              </a:rPr>
              <a:t>人员</a:t>
            </a:r>
            <a:r>
              <a:rPr lang="zh-CN" altLang="zh-CN" sz="2400" dirty="0">
                <a:solidFill>
                  <a:schemeClr val="bg1"/>
                </a:solidFill>
              </a:rPr>
              <a:t>的事故：如某队友生病等原因造成预期任务为</a:t>
            </a:r>
            <a:r>
              <a:rPr lang="zh-CN" altLang="zh-CN" sz="2400" dirty="0" smtClean="0">
                <a:solidFill>
                  <a:schemeClr val="bg1"/>
                </a:solidFill>
              </a:rPr>
              <a:t>完成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marL="0" lvl="1"/>
            <a:endParaRPr lang="zh-CN" altLang="zh-CN" b="1" dirty="0">
              <a:solidFill>
                <a:schemeClr val="bg1"/>
              </a:solidFill>
            </a:endParaRPr>
          </a:p>
          <a:p>
            <a:pPr marL="0" lvl="1"/>
            <a:endParaRPr lang="en-US" altLang="zh-CN" dirty="0" smtClean="0">
              <a:solidFill>
                <a:schemeClr val="bg1"/>
              </a:solidFill>
            </a:endParaRPr>
          </a:p>
          <a:p>
            <a:pPr marL="0" lvl="1"/>
            <a:endParaRPr lang="en-US" altLang="zh-CN" dirty="0">
              <a:solidFill>
                <a:schemeClr val="bg1"/>
              </a:solidFill>
            </a:endParaRPr>
          </a:p>
          <a:p>
            <a:pPr marL="0" lvl="1"/>
            <a:endParaRPr lang="en-US" altLang="zh-CN" dirty="0" smtClean="0">
              <a:solidFill>
                <a:schemeClr val="bg1"/>
              </a:solidFill>
            </a:endParaRPr>
          </a:p>
          <a:p>
            <a:pPr marL="0" lvl="1"/>
            <a:endParaRPr lang="en-US" altLang="zh-CN" dirty="0">
              <a:solidFill>
                <a:schemeClr val="bg1"/>
              </a:solidFill>
            </a:endParaRPr>
          </a:p>
          <a:p>
            <a:pPr marL="0" lvl="1"/>
            <a:endParaRPr lang="en-US" altLang="zh-CN" dirty="0" smtClean="0">
              <a:solidFill>
                <a:schemeClr val="bg1"/>
              </a:solidFill>
            </a:endParaRPr>
          </a:p>
          <a:p>
            <a:pPr marL="0" lvl="1"/>
            <a:endParaRPr lang="en-US" altLang="zh-CN" dirty="0">
              <a:solidFill>
                <a:schemeClr val="bg1"/>
              </a:solidFill>
            </a:endParaRPr>
          </a:p>
          <a:p>
            <a:pPr marL="0" lvl="1"/>
            <a:endParaRPr lang="en-US" altLang="zh-CN" dirty="0" smtClean="0">
              <a:solidFill>
                <a:schemeClr val="bg1"/>
              </a:solidFill>
            </a:endParaRPr>
          </a:p>
          <a:p>
            <a:pPr marL="0" lvl="1"/>
            <a:endParaRPr lang="en-US" altLang="zh-CN" dirty="0">
              <a:solidFill>
                <a:schemeClr val="bg1"/>
              </a:solidFill>
            </a:endParaRPr>
          </a:p>
          <a:p>
            <a:pPr marL="0" lvl="1"/>
            <a:endParaRPr lang="en-US" altLang="zh-CN" dirty="0" smtClean="0">
              <a:solidFill>
                <a:schemeClr val="bg1"/>
              </a:solidFill>
            </a:endParaRPr>
          </a:p>
          <a:p>
            <a:pPr marL="0" lvl="1"/>
            <a:endParaRPr lang="zh-CN" altLang="zh-CN" dirty="0">
              <a:solidFill>
                <a:schemeClr val="bg1"/>
              </a:solidFill>
            </a:endParaRPr>
          </a:p>
          <a:p>
            <a:pPr marL="0" lvl="1"/>
            <a:endParaRPr lang="zh-CN" altLang="zh-CN" b="1" dirty="0"/>
          </a:p>
          <a:p>
            <a:endParaRPr lang="zh-CN" altLang="en-US" dirty="0"/>
          </a:p>
        </p:txBody>
      </p:sp>
      <p:pic>
        <p:nvPicPr>
          <p:cNvPr id="4098" name="Picture 2" descr="C:\Users\admin\Desktop\srs\logo透明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34" y="-802604"/>
            <a:ext cx="3063441" cy="30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847</Words>
  <Application>Microsoft Office PowerPoint</Application>
  <PresentationFormat>自定义</PresentationFormat>
  <Paragraphs>104</Paragraphs>
  <Slides>12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黎石林</dc:creator>
  <cp:lastModifiedBy>admin</cp:lastModifiedBy>
  <cp:revision>32</cp:revision>
  <dcterms:created xsi:type="dcterms:W3CDTF">2014-07-22T14:15:00Z</dcterms:created>
  <dcterms:modified xsi:type="dcterms:W3CDTF">2017-10-26T05:45:45Z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