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9" r:id="rId2"/>
    <p:sldId id="269" r:id="rId3"/>
    <p:sldId id="294" r:id="rId4"/>
    <p:sldId id="283" r:id="rId5"/>
    <p:sldId id="282" r:id="rId6"/>
    <p:sldId id="291" r:id="rId7"/>
    <p:sldId id="297" r:id="rId8"/>
    <p:sldId id="298" r:id="rId9"/>
    <p:sldId id="299" r:id="rId10"/>
    <p:sldId id="284" r:id="rId11"/>
    <p:sldId id="300" r:id="rId12"/>
    <p:sldId id="301" r:id="rId13"/>
    <p:sldId id="30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2093"/>
    <a:srgbClr val="7421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655" autoAdjust="0"/>
    <p:restoredTop sz="78849"/>
  </p:normalViewPr>
  <p:slideViewPr>
    <p:cSldViewPr snapToGrid="0" snapToObjects="1">
      <p:cViewPr varScale="1">
        <p:scale>
          <a:sx n="67" d="100"/>
          <a:sy n="67" d="100"/>
        </p:scale>
        <p:origin x="487" y="-2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D43F1-2F61-7B46-8C02-8865D5D7885A}" type="datetimeFigureOut">
              <a:rPr kumimoji="1" lang="zh-CN" altLang="en-US" smtClean="0"/>
              <a:t>2022/4/12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8C417-BB17-9149-B76A-4511BB8769DB}" type="slidenum">
              <a:rPr kumimoji="1" lang="zh-CN" altLang="en-US" smtClean="0"/>
              <a:t>‹#›</a:t>
            </a:fld>
            <a:endParaRPr kumimoji="1" lang="zh-CN" altLang="en-US"/>
          </a:p>
        </p:txBody>
      </p:sp>
    </p:spTree>
    <p:extLst>
      <p:ext uri="{BB962C8B-B14F-4D97-AF65-F5344CB8AC3E}">
        <p14:creationId xmlns:p14="http://schemas.microsoft.com/office/powerpoint/2010/main" val="1531510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Firstly, I’ll give a brief introduction of the consensus algorithm we are going to talk about.</a:t>
            </a:r>
            <a:r>
              <a:rPr lang="zh-CN" altLang="zh-CN" dirty="0">
                <a:effectLst/>
              </a:rPr>
              <a:t> </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8378C417-BB17-9149-B76A-4511BB8769DB}" type="slidenum">
              <a:rPr kumimoji="1" lang="zh-CN" altLang="en-US" smtClean="0"/>
              <a:t>1</a:t>
            </a:fld>
            <a:endParaRPr kumimoji="1" lang="zh-CN" altLang="en-US"/>
          </a:p>
        </p:txBody>
      </p:sp>
    </p:spTree>
    <p:extLst>
      <p:ext uri="{BB962C8B-B14F-4D97-AF65-F5344CB8AC3E}">
        <p14:creationId xmlns:p14="http://schemas.microsoft.com/office/powerpoint/2010/main" val="3636895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comparison emphasized the importance of Clique’s verification. However, some clique-based protocols used by commercial blockchains may underestimate it, including High Performance Blockchain (HPB) as our case study. We found their verification on step 1 and 3 are not effective. Therefore, with only a single node, we can successfully keep possessing the priority in block</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confirmation and take over accounting right of the following chain.</a:t>
            </a:r>
            <a:endParaRPr kumimoji="1" lang="zh-CN" altLang="en-US" dirty="0"/>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For this code-level logic error appears in implementation, fixing the error may plug into the loophole, and a fully evaluation of security guarantees may avoid similar problems. With an example of a commercial blockchain, we strongly recommend future projects to pay more attention on algorithm logic which may be neglected in practice. Notably, we now have reported our recommendation fixes to their official team and got their approval.</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378C417-BB17-9149-B76A-4511BB8769DB}" type="slidenum">
              <a:rPr kumimoji="1" lang="zh-CN" altLang="en-US" smtClean="0"/>
              <a:t>10</a:t>
            </a:fld>
            <a:endParaRPr kumimoji="1" lang="zh-CN" altLang="en-US"/>
          </a:p>
        </p:txBody>
      </p:sp>
    </p:spTree>
    <p:extLst>
      <p:ext uri="{BB962C8B-B14F-4D97-AF65-F5344CB8AC3E}">
        <p14:creationId xmlns:p14="http://schemas.microsoft.com/office/powerpoint/2010/main" val="4058775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Firstly, I’ll give a brief introduction of the consensus algorithm we are going to talk about.</a:t>
            </a:r>
            <a:r>
              <a:rPr lang="zh-CN" altLang="zh-CN" dirty="0">
                <a:effectLst/>
              </a:rPr>
              <a:t> </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8378C417-BB17-9149-B76A-4511BB8769DB}" type="slidenum">
              <a:rPr kumimoji="1" lang="zh-CN" altLang="en-US" smtClean="0"/>
              <a:t>13</a:t>
            </a:fld>
            <a:endParaRPr kumimoji="1" lang="zh-CN" altLang="en-US"/>
          </a:p>
        </p:txBody>
      </p:sp>
    </p:spTree>
    <p:extLst>
      <p:ext uri="{BB962C8B-B14F-4D97-AF65-F5344CB8AC3E}">
        <p14:creationId xmlns:p14="http://schemas.microsoft.com/office/powerpoint/2010/main" val="2942915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PoA which stands for Proof-of-Authority is one of the main-stream ways to achieve consensus in blockchain </a:t>
            </a:r>
            <a:r>
              <a:rPr lang="en-US" altLang="zh-CN" sz="1200" kern="1200" dirty="0" err="1">
                <a:solidFill>
                  <a:schemeClr val="tx1"/>
                </a:solidFill>
                <a:effectLst/>
                <a:latin typeface="+mn-lt"/>
                <a:ea typeface="+mn-ea"/>
                <a:cs typeface="+mn-cs"/>
              </a:rPr>
              <a:t>networks.This</a:t>
            </a:r>
            <a:r>
              <a:rPr lang="en-US" altLang="zh-CN" sz="1200" kern="1200" dirty="0">
                <a:solidFill>
                  <a:schemeClr val="tx1"/>
                </a:solidFill>
                <a:effectLst/>
                <a:latin typeface="+mn-lt"/>
                <a:ea typeface="+mn-ea"/>
                <a:cs typeface="+mn-cs"/>
              </a:rPr>
              <a:t> figure shows the general idea of how PoA works. Among all nodes in the entire network, certain nodes are granted with the authority to seal blocks. We call them sealers.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Theoretically, blockchain’s safety can be guaranteed as long as most nodes are honest. </a:t>
            </a: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However, in practice, there are some loopholes left open for single point attack.</a:t>
            </a:r>
            <a:r>
              <a:rPr lang="zh-CN" altLang="zh-CN" dirty="0">
                <a:effectLst/>
              </a:rPr>
              <a:t> </a:t>
            </a:r>
            <a:r>
              <a:rPr lang="en-US" altLang="zh-CN" sz="1200" kern="1200" dirty="0">
                <a:solidFill>
                  <a:schemeClr val="tx1"/>
                </a:solidFill>
                <a:effectLst/>
                <a:latin typeface="+mn-lt"/>
                <a:ea typeface="+mn-ea"/>
                <a:cs typeface="+mn-cs"/>
              </a:rPr>
              <a:t>Especially, we are talking about Clique protocol in this work.</a:t>
            </a:r>
            <a:r>
              <a:rPr lang="zh-CN" altLang="zh-CN" dirty="0">
                <a:effectLst/>
              </a:rPr>
              <a:t> </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dirty="0"/>
              <a:t>Due to its better performance, Clique are  widely adopted by many projects like </a:t>
            </a:r>
            <a:r>
              <a:rPr kumimoji="1" lang="en-US" altLang="zh-CN" sz="1200" dirty="0">
                <a:latin typeface="Avenir Medium" panose="02000503020000020003" pitchFamily="2" charset="0"/>
              </a:rPr>
              <a:t>Ethereum’s Geth client, </a:t>
            </a:r>
            <a:r>
              <a:rPr kumimoji="1" lang="en" altLang="zh-CN" dirty="0" err="1"/>
              <a:t>GoChain</a:t>
            </a:r>
            <a:r>
              <a:rPr kumimoji="1" lang="en" altLang="zh-CN" dirty="0"/>
              <a:t>, </a:t>
            </a:r>
            <a:r>
              <a:rPr kumimoji="1" lang="en" altLang="zh-CN" dirty="0" err="1"/>
              <a:t>Binance</a:t>
            </a:r>
            <a:r>
              <a:rPr kumimoji="1" lang="en" altLang="zh-CN" dirty="0"/>
              <a:t> chain, POA network and </a:t>
            </a:r>
            <a:r>
              <a:rPr kumimoji="1" lang="en" altLang="zh-CN" dirty="0" err="1"/>
              <a:t>ConsenSys</a:t>
            </a:r>
            <a:r>
              <a:rPr kumimoji="1" lang="en" altLang="zh-CN" dirty="0"/>
              <a:t>, which means its vulnerability may have a great impact on cryptocurrency market.</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8378C417-BB17-9149-B76A-4511BB8769DB}" type="slidenum">
              <a:rPr kumimoji="1" lang="zh-CN" altLang="en-US" smtClean="0"/>
              <a:t>2</a:t>
            </a:fld>
            <a:endParaRPr kumimoji="1" lang="zh-CN" altLang="en-US"/>
          </a:p>
        </p:txBody>
      </p:sp>
    </p:spTree>
    <p:extLst>
      <p:ext uri="{BB962C8B-B14F-4D97-AF65-F5344CB8AC3E}">
        <p14:creationId xmlns:p14="http://schemas.microsoft.com/office/powerpoint/2010/main" val="50857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We performed our attack by falsifying related codes and imitate sealing leader’s priority in consecutive epochs. Due to the failure of verifications, we can successfully take the leader’s position continuously with a single node, which makes it possible to perform frontrunning block attack, and holding the priority during block confirmation.</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Our target blockchain High Performance Blockchain has a market cap of $10,128,116, as of January. The underestimation may damage the fairness of target blockchains and therefore causes considerable financial loss to both traders and honest miners. We believe this work can act as, at least, a warning case for Clique variants to avoid repeating such design mistakes.</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8378C417-BB17-9149-B76A-4511BB8769DB}" type="slidenum">
              <a:rPr kumimoji="1" lang="zh-CN" altLang="en-US" smtClean="0"/>
              <a:t>3</a:t>
            </a:fld>
            <a:endParaRPr kumimoji="1" lang="zh-CN" altLang="en-US"/>
          </a:p>
        </p:txBody>
      </p:sp>
    </p:spTree>
    <p:extLst>
      <p:ext uri="{BB962C8B-B14F-4D97-AF65-F5344CB8AC3E}">
        <p14:creationId xmlns:p14="http://schemas.microsoft.com/office/powerpoint/2010/main" val="3815147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Here’s how Clique achieves consensus. The largest minority of sealers are elected to seal blocks in each epoch. As Angelis et al. depicts in this figure, sealers follow the rotation schema. A portion of them can seal a block in each epoch, but only one, the “leader”, possesses the highest priority.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dirty="0"/>
              <a:t>There are mainly 2 parameters determines the conformation priority, “difficulty” and “delay”. </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8378C417-BB17-9149-B76A-4511BB8769DB}" type="slidenum">
              <a:rPr kumimoji="1" lang="zh-CN" altLang="en-US" smtClean="0"/>
              <a:t>4</a:t>
            </a:fld>
            <a:endParaRPr kumimoji="1" lang="zh-CN" altLang="en-US"/>
          </a:p>
        </p:txBody>
      </p:sp>
    </p:spTree>
    <p:extLst>
      <p:ext uri="{BB962C8B-B14F-4D97-AF65-F5344CB8AC3E}">
        <p14:creationId xmlns:p14="http://schemas.microsoft.com/office/powerpoint/2010/main" val="3306855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Following the rotation schema, sealers that have recently signed a block are excluded from sealing during certain epochs. </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 our experiment, we established a HPB local private blockchain with 5 authority nodes. All honest nodes execute the original program, and the one malicious node executes the program compiled from tampered source code.</a:t>
            </a:r>
          </a:p>
          <a:p>
            <a:r>
              <a:rPr lang="en-US" altLang="zh-CN" sz="1200" kern="1200" dirty="0">
                <a:solidFill>
                  <a:schemeClr val="tx1"/>
                </a:solidFill>
                <a:effectLst/>
                <a:latin typeface="+mn-lt"/>
                <a:ea typeface="+mn-ea"/>
                <a:cs typeface="+mn-cs"/>
              </a:rPr>
              <a:t>This table distinctly shows the way that sealers and difficulty priorities rotate.</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8378C417-BB17-9149-B76A-4511BB8769DB}" type="slidenum">
              <a:rPr kumimoji="1" lang="zh-CN" altLang="en-US" smtClean="0"/>
              <a:t>5</a:t>
            </a:fld>
            <a:endParaRPr kumimoji="1" lang="zh-CN" altLang="en-US"/>
          </a:p>
        </p:txBody>
      </p:sp>
    </p:spTree>
    <p:extLst>
      <p:ext uri="{BB962C8B-B14F-4D97-AF65-F5344CB8AC3E}">
        <p14:creationId xmlns:p14="http://schemas.microsoft.com/office/powerpoint/2010/main" val="2569993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An ideal single point attack may look like this figure, a malicious node can ignore the rotation rule and keep sealing blocks with the highest priority.</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8378C417-BB17-9149-B76A-4511BB8769DB}" type="slidenum">
              <a:rPr kumimoji="1" lang="zh-CN" altLang="en-US" smtClean="0"/>
              <a:t>6</a:t>
            </a:fld>
            <a:endParaRPr kumimoji="1" lang="zh-CN" altLang="en-US"/>
          </a:p>
        </p:txBody>
      </p:sp>
    </p:spTree>
    <p:extLst>
      <p:ext uri="{BB962C8B-B14F-4D97-AF65-F5344CB8AC3E}">
        <p14:creationId xmlns:p14="http://schemas.microsoft.com/office/powerpoint/2010/main" val="3024150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Clique itself has a verification procedure on the block receivers’ side. Ideally, They would check whether the block’s sealer has recently signed another block, and whether the block difficulty is restricted to 1 or 2, if so, whether it’s valid to issue a block with difficulty 1 or 2.</a:t>
            </a:r>
            <a:r>
              <a:rPr lang="zh-CN" altLang="zh-CN" dirty="0">
                <a:effectLst/>
              </a:rPr>
              <a:t> </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Here’s an example of the relationship between an ideal attack and the verification procedure. </a:t>
            </a:r>
            <a:endParaRPr kumimoji="1" lang="zh-CN" altLang="en-US" dirty="0"/>
          </a:p>
          <a:p>
            <a:r>
              <a:rPr lang="en-US" altLang="zh-CN" sz="1200" kern="1200" dirty="0">
                <a:solidFill>
                  <a:schemeClr val="tx1"/>
                </a:solidFill>
                <a:effectLst/>
                <a:latin typeface="+mn-lt"/>
                <a:ea typeface="+mn-ea"/>
                <a:cs typeface="+mn-cs"/>
              </a:rPr>
              <a:t>If the first verification is properly deployed, the evil node cannot seal a block when it has signed recently. But it can still issue a block with invalid difficulty.</a:t>
            </a:r>
            <a:r>
              <a:rPr lang="zh-CN" altLang="zh-CN" dirty="0">
                <a:effectLst/>
              </a:rPr>
              <a:t>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8378C417-BB17-9149-B76A-4511BB8769DB}" type="slidenum">
              <a:rPr kumimoji="1" lang="zh-CN" altLang="en-US" smtClean="0"/>
              <a:t>7</a:t>
            </a:fld>
            <a:endParaRPr kumimoji="1" lang="zh-CN" altLang="en-US"/>
          </a:p>
        </p:txBody>
      </p:sp>
    </p:spTree>
    <p:extLst>
      <p:ext uri="{BB962C8B-B14F-4D97-AF65-F5344CB8AC3E}">
        <p14:creationId xmlns:p14="http://schemas.microsoft.com/office/powerpoint/2010/main" val="73075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If the second verification is deployed, the highest difficulty a block can have would be restricted to 2.</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8378C417-BB17-9149-B76A-4511BB8769DB}" type="slidenum">
              <a:rPr kumimoji="1" lang="zh-CN" altLang="en-US" smtClean="0"/>
              <a:t>8</a:t>
            </a:fld>
            <a:endParaRPr kumimoji="1" lang="zh-CN" altLang="en-US"/>
          </a:p>
        </p:txBody>
      </p:sp>
    </p:spTree>
    <p:extLst>
      <p:ext uri="{BB962C8B-B14F-4D97-AF65-F5344CB8AC3E}">
        <p14:creationId xmlns:p14="http://schemas.microsoft.com/office/powerpoint/2010/main" val="1548295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If all 3 verifications are effective, in this case, the evil node could hardly perform the single point attack.</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8378C417-BB17-9149-B76A-4511BB8769DB}" type="slidenum">
              <a:rPr kumimoji="1" lang="zh-CN" altLang="en-US" smtClean="0"/>
              <a:t>9</a:t>
            </a:fld>
            <a:endParaRPr kumimoji="1" lang="zh-CN" altLang="en-US"/>
          </a:p>
        </p:txBody>
      </p:sp>
    </p:spTree>
    <p:extLst>
      <p:ext uri="{BB962C8B-B14F-4D97-AF65-F5344CB8AC3E}">
        <p14:creationId xmlns:p14="http://schemas.microsoft.com/office/powerpoint/2010/main" val="4141462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AC3BB-1A7A-584E-A05F-F908EB8FCBE9}"/>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9685A7B-31D1-3B46-B54E-A513264E2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26C94A7-2909-0D43-9721-D1C0D9F84E28}"/>
              </a:ext>
            </a:extLst>
          </p:cNvPr>
          <p:cNvSpPr>
            <a:spLocks noGrp="1"/>
          </p:cNvSpPr>
          <p:nvPr>
            <p:ph type="dt" sz="half" idx="10"/>
          </p:nvPr>
        </p:nvSpPr>
        <p:spPr/>
        <p:txBody>
          <a:bodyPr/>
          <a:lstStyle/>
          <a:p>
            <a:fld id="{2AF8A712-EE1D-0E42-ABCC-FE04AE579AA4}" type="datetime1">
              <a:rPr kumimoji="1" lang="zh-CN" altLang="en-US" smtClean="0"/>
              <a:t>2022/4/12</a:t>
            </a:fld>
            <a:endParaRPr kumimoji="1" lang="zh-CN" altLang="en-US"/>
          </a:p>
        </p:txBody>
      </p:sp>
      <p:sp>
        <p:nvSpPr>
          <p:cNvPr id="5" name="页脚占位符 4">
            <a:extLst>
              <a:ext uri="{FF2B5EF4-FFF2-40B4-BE49-F238E27FC236}">
                <a16:creationId xmlns:a16="http://schemas.microsoft.com/office/drawing/2014/main" id="{65E94F60-EE13-2B4C-9BEB-35C32CF33C3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C331619-F049-3343-864D-77BCDE566859}"/>
              </a:ext>
            </a:extLst>
          </p:cNvPr>
          <p:cNvSpPr>
            <a:spLocks noGrp="1"/>
          </p:cNvSpPr>
          <p:nvPr>
            <p:ph type="sldNum" sz="quarter" idx="12"/>
          </p:nvPr>
        </p:nvSpPr>
        <p:spPr/>
        <p:txBody>
          <a:bodyPr/>
          <a:lstStyle/>
          <a:p>
            <a:fld id="{15C6A054-14D7-C04F-A1A1-53A981006C70}" type="slidenum">
              <a:rPr kumimoji="1" lang="zh-CN" altLang="en-US" smtClean="0"/>
              <a:t>‹#›</a:t>
            </a:fld>
            <a:endParaRPr kumimoji="1" lang="zh-CN" altLang="en-US"/>
          </a:p>
        </p:txBody>
      </p:sp>
    </p:spTree>
    <p:extLst>
      <p:ext uri="{BB962C8B-B14F-4D97-AF65-F5344CB8AC3E}">
        <p14:creationId xmlns:p14="http://schemas.microsoft.com/office/powerpoint/2010/main" val="356487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EA06F-5CDC-9A41-B8A9-3F5800AA351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6338EC6-91C5-F642-A516-9C5488DCE1A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6A924FC-9C35-4542-8A06-29BED5947381}"/>
              </a:ext>
            </a:extLst>
          </p:cNvPr>
          <p:cNvSpPr>
            <a:spLocks noGrp="1"/>
          </p:cNvSpPr>
          <p:nvPr>
            <p:ph type="dt" sz="half" idx="10"/>
          </p:nvPr>
        </p:nvSpPr>
        <p:spPr/>
        <p:txBody>
          <a:bodyPr/>
          <a:lstStyle/>
          <a:p>
            <a:fld id="{F47F6A33-50B0-E94B-A1F6-6AA78C894FDF}" type="datetime1">
              <a:rPr kumimoji="1" lang="zh-CN" altLang="en-US" smtClean="0"/>
              <a:t>2022/4/12</a:t>
            </a:fld>
            <a:endParaRPr kumimoji="1" lang="zh-CN" altLang="en-US"/>
          </a:p>
        </p:txBody>
      </p:sp>
      <p:sp>
        <p:nvSpPr>
          <p:cNvPr id="5" name="页脚占位符 4">
            <a:extLst>
              <a:ext uri="{FF2B5EF4-FFF2-40B4-BE49-F238E27FC236}">
                <a16:creationId xmlns:a16="http://schemas.microsoft.com/office/drawing/2014/main" id="{017FBC1D-2FC8-494A-A80F-71D53543360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63207CB-CC99-7743-ADA7-74228A679988}"/>
              </a:ext>
            </a:extLst>
          </p:cNvPr>
          <p:cNvSpPr>
            <a:spLocks noGrp="1"/>
          </p:cNvSpPr>
          <p:nvPr>
            <p:ph type="sldNum" sz="quarter" idx="12"/>
          </p:nvPr>
        </p:nvSpPr>
        <p:spPr/>
        <p:txBody>
          <a:bodyPr/>
          <a:lstStyle/>
          <a:p>
            <a:fld id="{15C6A054-14D7-C04F-A1A1-53A981006C70}" type="slidenum">
              <a:rPr kumimoji="1" lang="zh-CN" altLang="en-US" smtClean="0"/>
              <a:t>‹#›</a:t>
            </a:fld>
            <a:endParaRPr kumimoji="1" lang="zh-CN" altLang="en-US"/>
          </a:p>
        </p:txBody>
      </p:sp>
    </p:spTree>
    <p:extLst>
      <p:ext uri="{BB962C8B-B14F-4D97-AF65-F5344CB8AC3E}">
        <p14:creationId xmlns:p14="http://schemas.microsoft.com/office/powerpoint/2010/main" val="155969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54648FF-870F-BD42-9094-F255FCF399B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360FEED-E70E-E84E-9DC7-97912131514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B3C59AC-0735-CE4E-B89E-0683174E73FB}"/>
              </a:ext>
            </a:extLst>
          </p:cNvPr>
          <p:cNvSpPr>
            <a:spLocks noGrp="1"/>
          </p:cNvSpPr>
          <p:nvPr>
            <p:ph type="dt" sz="half" idx="10"/>
          </p:nvPr>
        </p:nvSpPr>
        <p:spPr/>
        <p:txBody>
          <a:bodyPr/>
          <a:lstStyle/>
          <a:p>
            <a:fld id="{00885079-326A-0546-ACCA-1BC660025119}" type="datetime1">
              <a:rPr kumimoji="1" lang="zh-CN" altLang="en-US" smtClean="0"/>
              <a:t>2022/4/12</a:t>
            </a:fld>
            <a:endParaRPr kumimoji="1" lang="zh-CN" altLang="en-US"/>
          </a:p>
        </p:txBody>
      </p:sp>
      <p:sp>
        <p:nvSpPr>
          <p:cNvPr id="5" name="页脚占位符 4">
            <a:extLst>
              <a:ext uri="{FF2B5EF4-FFF2-40B4-BE49-F238E27FC236}">
                <a16:creationId xmlns:a16="http://schemas.microsoft.com/office/drawing/2014/main" id="{88A445F6-5AAA-5847-8624-FB7835E4F2D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144BF2E-D347-CF41-869B-AF1A505D5499}"/>
              </a:ext>
            </a:extLst>
          </p:cNvPr>
          <p:cNvSpPr>
            <a:spLocks noGrp="1"/>
          </p:cNvSpPr>
          <p:nvPr>
            <p:ph type="sldNum" sz="quarter" idx="12"/>
          </p:nvPr>
        </p:nvSpPr>
        <p:spPr/>
        <p:txBody>
          <a:bodyPr/>
          <a:lstStyle/>
          <a:p>
            <a:fld id="{15C6A054-14D7-C04F-A1A1-53A981006C70}" type="slidenum">
              <a:rPr kumimoji="1" lang="zh-CN" altLang="en-US" smtClean="0"/>
              <a:t>‹#›</a:t>
            </a:fld>
            <a:endParaRPr kumimoji="1" lang="zh-CN" altLang="en-US"/>
          </a:p>
        </p:txBody>
      </p:sp>
    </p:spTree>
    <p:extLst>
      <p:ext uri="{BB962C8B-B14F-4D97-AF65-F5344CB8AC3E}">
        <p14:creationId xmlns:p14="http://schemas.microsoft.com/office/powerpoint/2010/main" val="23007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CCDAF4-BE1A-4947-AD9D-E6E3DAEFBED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33C5566-0EA0-9C4E-8DF3-6D2F0D65435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853B665-A57E-9840-82E7-C6ABA397520B}"/>
              </a:ext>
            </a:extLst>
          </p:cNvPr>
          <p:cNvSpPr>
            <a:spLocks noGrp="1"/>
          </p:cNvSpPr>
          <p:nvPr>
            <p:ph type="dt" sz="half" idx="10"/>
          </p:nvPr>
        </p:nvSpPr>
        <p:spPr/>
        <p:txBody>
          <a:bodyPr/>
          <a:lstStyle/>
          <a:p>
            <a:fld id="{0CB0D39A-2822-DE4C-B161-CE98A78D4430}" type="datetime1">
              <a:rPr kumimoji="1" lang="zh-CN" altLang="en-US" smtClean="0"/>
              <a:t>2022/4/12</a:t>
            </a:fld>
            <a:endParaRPr kumimoji="1" lang="zh-CN" altLang="en-US"/>
          </a:p>
        </p:txBody>
      </p:sp>
      <p:sp>
        <p:nvSpPr>
          <p:cNvPr id="5" name="页脚占位符 4">
            <a:extLst>
              <a:ext uri="{FF2B5EF4-FFF2-40B4-BE49-F238E27FC236}">
                <a16:creationId xmlns:a16="http://schemas.microsoft.com/office/drawing/2014/main" id="{C907795E-27E6-5E4B-990A-14DEBE162FB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0A66CF1-A91C-AF4D-89C2-45CCB80BC040}"/>
              </a:ext>
            </a:extLst>
          </p:cNvPr>
          <p:cNvSpPr>
            <a:spLocks noGrp="1"/>
          </p:cNvSpPr>
          <p:nvPr>
            <p:ph type="sldNum" sz="quarter" idx="12"/>
          </p:nvPr>
        </p:nvSpPr>
        <p:spPr/>
        <p:txBody>
          <a:bodyPr/>
          <a:lstStyle/>
          <a:p>
            <a:fld id="{15C6A054-14D7-C04F-A1A1-53A981006C70}" type="slidenum">
              <a:rPr kumimoji="1" lang="zh-CN" altLang="en-US" smtClean="0"/>
              <a:t>‹#›</a:t>
            </a:fld>
            <a:endParaRPr kumimoji="1" lang="zh-CN" altLang="en-US"/>
          </a:p>
        </p:txBody>
      </p:sp>
    </p:spTree>
    <p:extLst>
      <p:ext uri="{BB962C8B-B14F-4D97-AF65-F5344CB8AC3E}">
        <p14:creationId xmlns:p14="http://schemas.microsoft.com/office/powerpoint/2010/main" val="3829065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1D39CE-7857-A643-8288-9DB6427C700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00D759FE-6112-0642-A700-D7CE0990A1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C9E95CF-F649-474C-A970-A83CA35C568C}"/>
              </a:ext>
            </a:extLst>
          </p:cNvPr>
          <p:cNvSpPr>
            <a:spLocks noGrp="1"/>
          </p:cNvSpPr>
          <p:nvPr>
            <p:ph type="dt" sz="half" idx="10"/>
          </p:nvPr>
        </p:nvSpPr>
        <p:spPr/>
        <p:txBody>
          <a:bodyPr/>
          <a:lstStyle/>
          <a:p>
            <a:fld id="{58BAF63F-4855-E94C-BCE0-DAF77ED37D10}" type="datetime1">
              <a:rPr kumimoji="1" lang="zh-CN" altLang="en-US" smtClean="0"/>
              <a:t>2022/4/12</a:t>
            </a:fld>
            <a:endParaRPr kumimoji="1" lang="zh-CN" altLang="en-US"/>
          </a:p>
        </p:txBody>
      </p:sp>
      <p:sp>
        <p:nvSpPr>
          <p:cNvPr id="5" name="页脚占位符 4">
            <a:extLst>
              <a:ext uri="{FF2B5EF4-FFF2-40B4-BE49-F238E27FC236}">
                <a16:creationId xmlns:a16="http://schemas.microsoft.com/office/drawing/2014/main" id="{FF98F4E0-E7AD-024B-9274-492EC44EB67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3FA5417-229F-E54B-9CED-19CB6C43A7D7}"/>
              </a:ext>
            </a:extLst>
          </p:cNvPr>
          <p:cNvSpPr>
            <a:spLocks noGrp="1"/>
          </p:cNvSpPr>
          <p:nvPr>
            <p:ph type="sldNum" sz="quarter" idx="12"/>
          </p:nvPr>
        </p:nvSpPr>
        <p:spPr/>
        <p:txBody>
          <a:bodyPr/>
          <a:lstStyle/>
          <a:p>
            <a:fld id="{15C6A054-14D7-C04F-A1A1-53A981006C70}" type="slidenum">
              <a:rPr kumimoji="1" lang="zh-CN" altLang="en-US" smtClean="0"/>
              <a:t>‹#›</a:t>
            </a:fld>
            <a:endParaRPr kumimoji="1" lang="zh-CN" altLang="en-US"/>
          </a:p>
        </p:txBody>
      </p:sp>
    </p:spTree>
    <p:extLst>
      <p:ext uri="{BB962C8B-B14F-4D97-AF65-F5344CB8AC3E}">
        <p14:creationId xmlns:p14="http://schemas.microsoft.com/office/powerpoint/2010/main" val="152767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173CC-9E15-064A-8B50-B268AFE31BB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F78FEE7-21D7-704F-9391-A96581A98E5F}"/>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9E95842A-8826-5644-9CA0-042F4C202A6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389D13A7-3C32-FC49-AE72-7F9F4E7ADA7C}"/>
              </a:ext>
            </a:extLst>
          </p:cNvPr>
          <p:cNvSpPr>
            <a:spLocks noGrp="1"/>
          </p:cNvSpPr>
          <p:nvPr>
            <p:ph type="dt" sz="half" idx="10"/>
          </p:nvPr>
        </p:nvSpPr>
        <p:spPr/>
        <p:txBody>
          <a:bodyPr/>
          <a:lstStyle/>
          <a:p>
            <a:fld id="{4474756E-94A5-ED46-AA5E-1F2F4B9AFE9F}" type="datetime1">
              <a:rPr kumimoji="1" lang="zh-CN" altLang="en-US" smtClean="0"/>
              <a:t>2022/4/12</a:t>
            </a:fld>
            <a:endParaRPr kumimoji="1" lang="zh-CN" altLang="en-US"/>
          </a:p>
        </p:txBody>
      </p:sp>
      <p:sp>
        <p:nvSpPr>
          <p:cNvPr id="6" name="页脚占位符 5">
            <a:extLst>
              <a:ext uri="{FF2B5EF4-FFF2-40B4-BE49-F238E27FC236}">
                <a16:creationId xmlns:a16="http://schemas.microsoft.com/office/drawing/2014/main" id="{E29E2CB9-285A-C74C-8E8F-0E746E3402B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BD62B05-DD4C-A54D-8533-9B7641B3FD75}"/>
              </a:ext>
            </a:extLst>
          </p:cNvPr>
          <p:cNvSpPr>
            <a:spLocks noGrp="1"/>
          </p:cNvSpPr>
          <p:nvPr>
            <p:ph type="sldNum" sz="quarter" idx="12"/>
          </p:nvPr>
        </p:nvSpPr>
        <p:spPr/>
        <p:txBody>
          <a:bodyPr/>
          <a:lstStyle/>
          <a:p>
            <a:fld id="{15C6A054-14D7-C04F-A1A1-53A981006C70}" type="slidenum">
              <a:rPr kumimoji="1" lang="zh-CN" altLang="en-US" smtClean="0"/>
              <a:t>‹#›</a:t>
            </a:fld>
            <a:endParaRPr kumimoji="1" lang="zh-CN" altLang="en-US"/>
          </a:p>
        </p:txBody>
      </p:sp>
    </p:spTree>
    <p:extLst>
      <p:ext uri="{BB962C8B-B14F-4D97-AF65-F5344CB8AC3E}">
        <p14:creationId xmlns:p14="http://schemas.microsoft.com/office/powerpoint/2010/main" val="410108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1361B2-7896-0C46-9067-95FD79ED0647}"/>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2FF72D4-EE80-1445-B091-E7DA86C4A5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D8503DB8-26BA-5047-8F68-99289B31D8F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E056AA15-7BD1-E940-85F5-C2758F29FB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E7951F24-1962-ED4C-9F63-551043FD6C3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CB9E2E8-FD65-3C47-882C-98985A4E4C75}"/>
              </a:ext>
            </a:extLst>
          </p:cNvPr>
          <p:cNvSpPr>
            <a:spLocks noGrp="1"/>
          </p:cNvSpPr>
          <p:nvPr>
            <p:ph type="dt" sz="half" idx="10"/>
          </p:nvPr>
        </p:nvSpPr>
        <p:spPr/>
        <p:txBody>
          <a:bodyPr/>
          <a:lstStyle/>
          <a:p>
            <a:fld id="{8EA65972-C6BA-AE48-8656-71C9E44C1848}" type="datetime1">
              <a:rPr kumimoji="1" lang="zh-CN" altLang="en-US" smtClean="0"/>
              <a:t>2022/4/12</a:t>
            </a:fld>
            <a:endParaRPr kumimoji="1" lang="zh-CN" altLang="en-US"/>
          </a:p>
        </p:txBody>
      </p:sp>
      <p:sp>
        <p:nvSpPr>
          <p:cNvPr id="8" name="页脚占位符 7">
            <a:extLst>
              <a:ext uri="{FF2B5EF4-FFF2-40B4-BE49-F238E27FC236}">
                <a16:creationId xmlns:a16="http://schemas.microsoft.com/office/drawing/2014/main" id="{5D4FDCEE-B358-0649-84B9-AAD187D5DBB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3DF7BAE6-952E-E943-9B83-0C42C5F3CDCC}"/>
              </a:ext>
            </a:extLst>
          </p:cNvPr>
          <p:cNvSpPr>
            <a:spLocks noGrp="1"/>
          </p:cNvSpPr>
          <p:nvPr>
            <p:ph type="sldNum" sz="quarter" idx="12"/>
          </p:nvPr>
        </p:nvSpPr>
        <p:spPr/>
        <p:txBody>
          <a:bodyPr/>
          <a:lstStyle/>
          <a:p>
            <a:fld id="{15C6A054-14D7-C04F-A1A1-53A981006C70}" type="slidenum">
              <a:rPr kumimoji="1" lang="zh-CN" altLang="en-US" smtClean="0"/>
              <a:t>‹#›</a:t>
            </a:fld>
            <a:endParaRPr kumimoji="1" lang="zh-CN" altLang="en-US"/>
          </a:p>
        </p:txBody>
      </p:sp>
    </p:spTree>
    <p:extLst>
      <p:ext uri="{BB962C8B-B14F-4D97-AF65-F5344CB8AC3E}">
        <p14:creationId xmlns:p14="http://schemas.microsoft.com/office/powerpoint/2010/main" val="1617798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71964-89FE-604F-BA5E-AEE82E57FDF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ACB7BD2-1F42-714C-88EE-6C1D889A1218}"/>
              </a:ext>
            </a:extLst>
          </p:cNvPr>
          <p:cNvSpPr>
            <a:spLocks noGrp="1"/>
          </p:cNvSpPr>
          <p:nvPr>
            <p:ph type="dt" sz="half" idx="10"/>
          </p:nvPr>
        </p:nvSpPr>
        <p:spPr/>
        <p:txBody>
          <a:bodyPr/>
          <a:lstStyle/>
          <a:p>
            <a:fld id="{2DFBF1ED-3A21-454C-BE82-CAAB1DB69BC6}" type="datetime1">
              <a:rPr kumimoji="1" lang="zh-CN" altLang="en-US" smtClean="0"/>
              <a:t>2022/4/12</a:t>
            </a:fld>
            <a:endParaRPr kumimoji="1" lang="zh-CN" altLang="en-US"/>
          </a:p>
        </p:txBody>
      </p:sp>
      <p:sp>
        <p:nvSpPr>
          <p:cNvPr id="4" name="页脚占位符 3">
            <a:extLst>
              <a:ext uri="{FF2B5EF4-FFF2-40B4-BE49-F238E27FC236}">
                <a16:creationId xmlns:a16="http://schemas.microsoft.com/office/drawing/2014/main" id="{BEE9B1BD-B050-8146-8ABF-5DE35530AE92}"/>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F4E0B95-92DB-5547-B5A2-4C50C6D34A99}"/>
              </a:ext>
            </a:extLst>
          </p:cNvPr>
          <p:cNvSpPr>
            <a:spLocks noGrp="1"/>
          </p:cNvSpPr>
          <p:nvPr>
            <p:ph type="sldNum" sz="quarter" idx="12"/>
          </p:nvPr>
        </p:nvSpPr>
        <p:spPr/>
        <p:txBody>
          <a:bodyPr/>
          <a:lstStyle/>
          <a:p>
            <a:fld id="{15C6A054-14D7-C04F-A1A1-53A981006C70}" type="slidenum">
              <a:rPr kumimoji="1" lang="zh-CN" altLang="en-US" smtClean="0"/>
              <a:t>‹#›</a:t>
            </a:fld>
            <a:endParaRPr kumimoji="1" lang="zh-CN" altLang="en-US"/>
          </a:p>
        </p:txBody>
      </p:sp>
    </p:spTree>
    <p:extLst>
      <p:ext uri="{BB962C8B-B14F-4D97-AF65-F5344CB8AC3E}">
        <p14:creationId xmlns:p14="http://schemas.microsoft.com/office/powerpoint/2010/main" val="2016068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7644101-EFBF-EE40-8996-0CD3F3E9A589}"/>
              </a:ext>
            </a:extLst>
          </p:cNvPr>
          <p:cNvSpPr>
            <a:spLocks noGrp="1"/>
          </p:cNvSpPr>
          <p:nvPr>
            <p:ph type="dt" sz="half" idx="10"/>
          </p:nvPr>
        </p:nvSpPr>
        <p:spPr/>
        <p:txBody>
          <a:bodyPr/>
          <a:lstStyle/>
          <a:p>
            <a:fld id="{25F04EFC-C89C-3747-86AE-A40A2E30F1B7}" type="datetime1">
              <a:rPr kumimoji="1" lang="zh-CN" altLang="en-US" smtClean="0"/>
              <a:t>2022/4/12</a:t>
            </a:fld>
            <a:endParaRPr kumimoji="1" lang="zh-CN" altLang="en-US"/>
          </a:p>
        </p:txBody>
      </p:sp>
      <p:sp>
        <p:nvSpPr>
          <p:cNvPr id="3" name="页脚占位符 2">
            <a:extLst>
              <a:ext uri="{FF2B5EF4-FFF2-40B4-BE49-F238E27FC236}">
                <a16:creationId xmlns:a16="http://schemas.microsoft.com/office/drawing/2014/main" id="{A3BD1F90-907F-8C4F-9F80-9125E74FB41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1E46260-3976-7F4F-B72E-5C7EAC8BCC50}"/>
              </a:ext>
            </a:extLst>
          </p:cNvPr>
          <p:cNvSpPr>
            <a:spLocks noGrp="1"/>
          </p:cNvSpPr>
          <p:nvPr>
            <p:ph type="sldNum" sz="quarter" idx="12"/>
          </p:nvPr>
        </p:nvSpPr>
        <p:spPr/>
        <p:txBody>
          <a:bodyPr/>
          <a:lstStyle/>
          <a:p>
            <a:fld id="{15C6A054-14D7-C04F-A1A1-53A981006C70}" type="slidenum">
              <a:rPr kumimoji="1" lang="zh-CN" altLang="en-US" smtClean="0"/>
              <a:t>‹#›</a:t>
            </a:fld>
            <a:endParaRPr kumimoji="1" lang="zh-CN" altLang="en-US"/>
          </a:p>
        </p:txBody>
      </p:sp>
    </p:spTree>
    <p:extLst>
      <p:ext uri="{BB962C8B-B14F-4D97-AF65-F5344CB8AC3E}">
        <p14:creationId xmlns:p14="http://schemas.microsoft.com/office/powerpoint/2010/main" val="1001950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B32FC-AE7B-3941-881B-F62B3231291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56DA06B-FD70-DE40-BD92-A485D5742D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BEE91B4-1001-7B47-AF9F-F64CB52227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849AE4C-E8F0-E24F-B0DC-E40CDECB1B9B}"/>
              </a:ext>
            </a:extLst>
          </p:cNvPr>
          <p:cNvSpPr>
            <a:spLocks noGrp="1"/>
          </p:cNvSpPr>
          <p:nvPr>
            <p:ph type="dt" sz="half" idx="10"/>
          </p:nvPr>
        </p:nvSpPr>
        <p:spPr/>
        <p:txBody>
          <a:bodyPr/>
          <a:lstStyle/>
          <a:p>
            <a:fld id="{D9353283-B18A-C84B-A422-725AAC2A7E30}" type="datetime1">
              <a:rPr kumimoji="1" lang="zh-CN" altLang="en-US" smtClean="0"/>
              <a:t>2022/4/12</a:t>
            </a:fld>
            <a:endParaRPr kumimoji="1" lang="zh-CN" altLang="en-US"/>
          </a:p>
        </p:txBody>
      </p:sp>
      <p:sp>
        <p:nvSpPr>
          <p:cNvPr id="6" name="页脚占位符 5">
            <a:extLst>
              <a:ext uri="{FF2B5EF4-FFF2-40B4-BE49-F238E27FC236}">
                <a16:creationId xmlns:a16="http://schemas.microsoft.com/office/drawing/2014/main" id="{4774CDF3-AA17-3F4E-90F1-100C1997326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4E46A8B-2239-D848-B951-1E2F4B708C99}"/>
              </a:ext>
            </a:extLst>
          </p:cNvPr>
          <p:cNvSpPr>
            <a:spLocks noGrp="1"/>
          </p:cNvSpPr>
          <p:nvPr>
            <p:ph type="sldNum" sz="quarter" idx="12"/>
          </p:nvPr>
        </p:nvSpPr>
        <p:spPr/>
        <p:txBody>
          <a:bodyPr/>
          <a:lstStyle/>
          <a:p>
            <a:fld id="{15C6A054-14D7-C04F-A1A1-53A981006C70}" type="slidenum">
              <a:rPr kumimoji="1" lang="zh-CN" altLang="en-US" smtClean="0"/>
              <a:t>‹#›</a:t>
            </a:fld>
            <a:endParaRPr kumimoji="1" lang="zh-CN" altLang="en-US"/>
          </a:p>
        </p:txBody>
      </p:sp>
    </p:spTree>
    <p:extLst>
      <p:ext uri="{BB962C8B-B14F-4D97-AF65-F5344CB8AC3E}">
        <p14:creationId xmlns:p14="http://schemas.microsoft.com/office/powerpoint/2010/main" val="379215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E96F2-609F-404A-869F-31F4DCDC13E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3F106D56-9CC9-4048-BA2D-D9CE81625F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EC426E3-0CE0-6541-9681-C36AAE912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C0838E8-BE79-D640-BE1E-1F2A0ABB4DAD}"/>
              </a:ext>
            </a:extLst>
          </p:cNvPr>
          <p:cNvSpPr>
            <a:spLocks noGrp="1"/>
          </p:cNvSpPr>
          <p:nvPr>
            <p:ph type="dt" sz="half" idx="10"/>
          </p:nvPr>
        </p:nvSpPr>
        <p:spPr/>
        <p:txBody>
          <a:bodyPr/>
          <a:lstStyle/>
          <a:p>
            <a:fld id="{C448C3EB-6D7C-634A-9B14-6EA1512D1C74}" type="datetime1">
              <a:rPr kumimoji="1" lang="zh-CN" altLang="en-US" smtClean="0"/>
              <a:t>2022/4/12</a:t>
            </a:fld>
            <a:endParaRPr kumimoji="1" lang="zh-CN" altLang="en-US"/>
          </a:p>
        </p:txBody>
      </p:sp>
      <p:sp>
        <p:nvSpPr>
          <p:cNvPr id="6" name="页脚占位符 5">
            <a:extLst>
              <a:ext uri="{FF2B5EF4-FFF2-40B4-BE49-F238E27FC236}">
                <a16:creationId xmlns:a16="http://schemas.microsoft.com/office/drawing/2014/main" id="{A7D9FE3A-A98E-DC46-B4EA-DB955643C39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94BFE8A-B0B4-2148-84BE-46E4EAD7A2C3}"/>
              </a:ext>
            </a:extLst>
          </p:cNvPr>
          <p:cNvSpPr>
            <a:spLocks noGrp="1"/>
          </p:cNvSpPr>
          <p:nvPr>
            <p:ph type="sldNum" sz="quarter" idx="12"/>
          </p:nvPr>
        </p:nvSpPr>
        <p:spPr/>
        <p:txBody>
          <a:bodyPr/>
          <a:lstStyle/>
          <a:p>
            <a:fld id="{15C6A054-14D7-C04F-A1A1-53A981006C70}" type="slidenum">
              <a:rPr kumimoji="1" lang="zh-CN" altLang="en-US" smtClean="0"/>
              <a:t>‹#›</a:t>
            </a:fld>
            <a:endParaRPr kumimoji="1" lang="zh-CN" altLang="en-US"/>
          </a:p>
        </p:txBody>
      </p:sp>
    </p:spTree>
    <p:extLst>
      <p:ext uri="{BB962C8B-B14F-4D97-AF65-F5344CB8AC3E}">
        <p14:creationId xmlns:p14="http://schemas.microsoft.com/office/powerpoint/2010/main" val="180953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2B4C21C-3B21-3148-A7E5-82CC3112F6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4FE3766-5C71-704E-86B3-EECB14D3A6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277EB4D-4D7C-7549-AD1B-64BABE8F5C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417C2C-206F-444D-9C46-FB76B1CCDA0C}" type="datetime1">
              <a:rPr kumimoji="1" lang="zh-CN" altLang="en-US" smtClean="0"/>
              <a:t>2022/4/12</a:t>
            </a:fld>
            <a:endParaRPr kumimoji="1" lang="zh-CN" altLang="en-US"/>
          </a:p>
        </p:txBody>
      </p:sp>
      <p:sp>
        <p:nvSpPr>
          <p:cNvPr id="5" name="页脚占位符 4">
            <a:extLst>
              <a:ext uri="{FF2B5EF4-FFF2-40B4-BE49-F238E27FC236}">
                <a16:creationId xmlns:a16="http://schemas.microsoft.com/office/drawing/2014/main" id="{F477D68C-9A8E-7549-B771-6CC1D7FA1F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0FB00BA-D842-614A-9E5C-511F635F62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6A054-14D7-C04F-A1A1-53A981006C70}" type="slidenum">
              <a:rPr kumimoji="1" lang="zh-CN" altLang="en-US" smtClean="0"/>
              <a:t>‹#›</a:t>
            </a:fld>
            <a:endParaRPr kumimoji="1" lang="zh-CN" altLang="en-US"/>
          </a:p>
        </p:txBody>
      </p:sp>
    </p:spTree>
    <p:extLst>
      <p:ext uri="{BB962C8B-B14F-4D97-AF65-F5344CB8AC3E}">
        <p14:creationId xmlns:p14="http://schemas.microsoft.com/office/powerpoint/2010/main" val="486796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4.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ConsenSys/quorum/blob/master/consensus/clique/clique.go" TargetMode="External"/><Relationship Id="rId3" Type="http://schemas.openxmlformats.org/officeDocument/2006/relationships/hyperlink" Target="https://eips.ethereum.org/EIPS/eip-225" TargetMode="External"/><Relationship Id="rId7" Type="http://schemas.openxmlformats.org/officeDocument/2006/relationships/hyperlink" Target="https://github.com/poanetwork/openethereum" TargetMode="External"/><Relationship Id="rId2" Type="http://schemas.openxmlformats.org/officeDocument/2006/relationships/hyperlink" Target="https://github.com/ethereum/guide/blob/master/poa.md" TargetMode="External"/><Relationship Id="rId1" Type="http://schemas.openxmlformats.org/officeDocument/2006/relationships/slideLayout" Target="../slideLayouts/slideLayout1.xml"/><Relationship Id="rId6" Type="http://schemas.openxmlformats.org/officeDocument/2006/relationships/hyperlink" Target="https://github.com/binance-chain/whitepaper/blob/master/WHITEPAPER.md" TargetMode="External"/><Relationship Id="rId5" Type="http://schemas.openxmlformats.org/officeDocument/2006/relationships/hyperlink" Target="https://gochain.io/" TargetMode="External"/><Relationship Id="rId4" Type="http://schemas.openxmlformats.org/officeDocument/2006/relationships/hyperlink" Target="https://github.com/openethereum/parity-ethereum" TargetMode="External"/><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www.hpb.io/" TargetMode="External"/><Relationship Id="rId2" Type="http://schemas.openxmlformats.org/officeDocument/2006/relationships/hyperlink" Target="http://arxiv.org/abs/2203.03008"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ithub.com/hpb-project/go-hpb/blob/master/consensus/prometheus/chain_generation.go" TargetMode="External"/><Relationship Id="rId4" Type="http://schemas.openxmlformats.org/officeDocument/2006/relationships/hyperlink" Target="https://geth.ethereum.org/docs/getting-started/private-ne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1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5.png"/><Relationship Id="rId4" Type="http://schemas.openxmlformats.org/officeDocument/2006/relationships/image" Target="../media/image110.png"/><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0.png"/><Relationship Id="rId9" Type="http://schemas.openxmlformats.org/officeDocument/2006/relationships/image" Target="../media/image12.png"/><Relationship Id="rId1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9.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57405B-C0B8-3D41-8F63-84F5688D7D38}"/>
              </a:ext>
            </a:extLst>
          </p:cNvPr>
          <p:cNvSpPr>
            <a:spLocks noGrp="1"/>
          </p:cNvSpPr>
          <p:nvPr>
            <p:ph type="ctrTitle"/>
          </p:nvPr>
        </p:nvSpPr>
        <p:spPr>
          <a:xfrm>
            <a:off x="1466335" y="1013046"/>
            <a:ext cx="9259330" cy="1966826"/>
          </a:xfrm>
        </p:spPr>
        <p:txBody>
          <a:bodyPr anchor="ctr">
            <a:normAutofit/>
          </a:bodyPr>
          <a:lstStyle/>
          <a:p>
            <a:r>
              <a:rPr kumimoji="1" lang="en-US" altLang="zh-CN" sz="5200" b="1" dirty="0">
                <a:latin typeface="Times New Roman" panose="02020603050405020304" pitchFamily="18" charset="0"/>
                <a:ea typeface="SimSun" panose="02010600030101010101" pitchFamily="2" charset="-122"/>
              </a:rPr>
              <a:t> Frontrunning Block Attack in PoA: A Case Study</a:t>
            </a:r>
            <a:endParaRPr kumimoji="1" lang="zh-CN" altLang="en-US" sz="5200" b="1" dirty="0">
              <a:latin typeface="Times New Roman" panose="02020603050405020304" pitchFamily="18" charset="0"/>
              <a:ea typeface="SimSun" panose="02010600030101010101" pitchFamily="2" charset="-122"/>
            </a:endParaRPr>
          </a:p>
        </p:txBody>
      </p:sp>
      <p:sp>
        <p:nvSpPr>
          <p:cNvPr id="5" name="副标题 2">
            <a:extLst>
              <a:ext uri="{FF2B5EF4-FFF2-40B4-BE49-F238E27FC236}">
                <a16:creationId xmlns:a16="http://schemas.microsoft.com/office/drawing/2014/main" id="{47F8E971-A6EC-AE46-ABEE-D064F7223403}"/>
              </a:ext>
            </a:extLst>
          </p:cNvPr>
          <p:cNvSpPr>
            <a:spLocks noGrp="1"/>
          </p:cNvSpPr>
          <p:nvPr>
            <p:ph type="subTitle" idx="1"/>
          </p:nvPr>
        </p:nvSpPr>
        <p:spPr>
          <a:xfrm>
            <a:off x="1524000" y="3547061"/>
            <a:ext cx="9144000" cy="1747837"/>
          </a:xfrm>
        </p:spPr>
        <p:txBody>
          <a:bodyPr>
            <a:normAutofit lnSpcReduction="10000"/>
          </a:bodyPr>
          <a:lstStyle/>
          <a:p>
            <a:r>
              <a:rPr kumimoji="1" lang="en-US" altLang="zh-CN" b="1" dirty="0">
                <a:latin typeface="Times New Roman" panose="02020603050405020304" pitchFamily="18" charset="0"/>
                <a:ea typeface="宋体" panose="02010600030101010101" pitchFamily="2" charset="-122"/>
              </a:rPr>
              <a:t>Xinrui</a:t>
            </a:r>
            <a:r>
              <a:rPr kumimoji="1" lang="zh-CN" altLang="en-US" b="1" dirty="0">
                <a:latin typeface="Times New Roman" panose="02020603050405020304" pitchFamily="18" charset="0"/>
                <a:ea typeface="宋体" panose="02010600030101010101" pitchFamily="2" charset="-122"/>
              </a:rPr>
              <a:t> </a:t>
            </a:r>
            <a:r>
              <a:rPr kumimoji="1" lang="en-US" altLang="zh-CN" b="1" dirty="0">
                <a:latin typeface="Times New Roman" panose="02020603050405020304" pitchFamily="18" charset="0"/>
                <a:ea typeface="宋体" panose="02010600030101010101" pitchFamily="2" charset="-122"/>
              </a:rPr>
              <a:t>Zhang</a:t>
            </a:r>
            <a:r>
              <a:rPr kumimoji="1" lang="en-US" altLang="zh-CN" b="1" baseline="30000" dirty="0">
                <a:latin typeface="Times New Roman" panose="02020603050405020304" pitchFamily="18" charset="0"/>
                <a:ea typeface="宋体" panose="02010600030101010101" pitchFamily="2" charset="-122"/>
              </a:rPr>
              <a:t>1</a:t>
            </a:r>
            <a:r>
              <a:rPr kumimoji="1" lang="en-US" altLang="zh-CN" dirty="0">
                <a:latin typeface="Times New Roman" panose="02020603050405020304" pitchFamily="18" charset="0"/>
                <a:ea typeface="宋体" panose="02010600030101010101" pitchFamily="2" charset="-122"/>
              </a:rPr>
              <a:t>, Qin Wang</a:t>
            </a:r>
            <a:r>
              <a:rPr kumimoji="1" lang="en-US" altLang="zh-CN" baseline="30000" dirty="0">
                <a:latin typeface="Times New Roman" panose="02020603050405020304" pitchFamily="18" charset="0"/>
                <a:ea typeface="宋体" panose="02010600030101010101" pitchFamily="2" charset="-122"/>
              </a:rPr>
              <a:t>2</a:t>
            </a:r>
            <a:r>
              <a:rPr kumimoji="1" lang="en-US" altLang="zh-CN" dirty="0">
                <a:latin typeface="Times New Roman" panose="02020603050405020304" pitchFamily="18" charset="0"/>
                <a:ea typeface="宋体" panose="02010600030101010101" pitchFamily="2" charset="-122"/>
              </a:rPr>
              <a:t>, </a:t>
            </a:r>
            <a:r>
              <a:rPr kumimoji="1" lang="en-US" altLang="zh-CN" dirty="0" err="1">
                <a:latin typeface="Times New Roman" panose="02020603050405020304" pitchFamily="18" charset="0"/>
                <a:ea typeface="宋体" panose="02010600030101010101" pitchFamily="2" charset="-122"/>
              </a:rPr>
              <a:t>Rujia</a:t>
            </a:r>
            <a:r>
              <a:rPr kumimoji="1" lang="en-US" altLang="zh-CN" dirty="0">
                <a:latin typeface="Times New Roman" panose="02020603050405020304" pitchFamily="18" charset="0"/>
                <a:ea typeface="宋体" panose="02010600030101010101" pitchFamily="2" charset="-122"/>
              </a:rPr>
              <a:t> Li</a:t>
            </a:r>
            <a:r>
              <a:rPr kumimoji="1" lang="en-US" altLang="zh-CN" baseline="30000" dirty="0">
                <a:latin typeface="Times New Roman" panose="02020603050405020304" pitchFamily="18" charset="0"/>
                <a:ea typeface="宋体" panose="02010600030101010101" pitchFamily="2" charset="-122"/>
              </a:rPr>
              <a:t>1,3</a:t>
            </a:r>
            <a:r>
              <a:rPr kumimoji="1" lang="en-US" altLang="zh-CN" dirty="0">
                <a:latin typeface="Times New Roman" panose="02020603050405020304" pitchFamily="18" charset="0"/>
                <a:ea typeface="宋体" panose="02010600030101010101" pitchFamily="2" charset="-122"/>
              </a:rPr>
              <a:t>, Qi Wang</a:t>
            </a:r>
            <a:r>
              <a:rPr kumimoji="1" lang="en-US" altLang="zh-CN" baseline="30000" dirty="0">
                <a:latin typeface="Times New Roman" panose="02020603050405020304" pitchFamily="18" charset="0"/>
                <a:ea typeface="宋体" panose="02010600030101010101" pitchFamily="2" charset="-122"/>
              </a:rPr>
              <a:t>1</a:t>
            </a:r>
          </a:p>
          <a:p>
            <a:r>
              <a:rPr kumimoji="1" lang="en-US" altLang="zh-CN" baseline="30000" dirty="0">
                <a:latin typeface="Times New Roman" panose="02020603050405020304" pitchFamily="18" charset="0"/>
                <a:ea typeface="宋体" panose="02010600030101010101" pitchFamily="2" charset="-122"/>
              </a:rPr>
              <a:t>1 </a:t>
            </a:r>
            <a:r>
              <a:rPr kumimoji="1" lang="en-US" altLang="zh-CN" dirty="0">
                <a:latin typeface="Times New Roman" panose="02020603050405020304" pitchFamily="18" charset="0"/>
                <a:ea typeface="宋体" panose="02010600030101010101" pitchFamily="2" charset="-122"/>
              </a:rPr>
              <a:t>Southern University of Science and Technology</a:t>
            </a:r>
          </a:p>
          <a:p>
            <a:r>
              <a:rPr kumimoji="1" lang="en-US" altLang="zh-CN" baseline="30000" dirty="0">
                <a:latin typeface="Times New Roman" panose="02020603050405020304" pitchFamily="18" charset="0"/>
                <a:ea typeface="宋体" panose="02010600030101010101" pitchFamily="2" charset="-122"/>
              </a:rPr>
              <a:t>2</a:t>
            </a:r>
            <a:r>
              <a:rPr kumimoji="1" lang="en-US" altLang="zh-CN" dirty="0">
                <a:latin typeface="Times New Roman" panose="02020603050405020304" pitchFamily="18" charset="0"/>
                <a:ea typeface="宋体" panose="02010600030101010101" pitchFamily="2" charset="-122"/>
              </a:rPr>
              <a:t> CSIRO Data61</a:t>
            </a:r>
          </a:p>
          <a:p>
            <a:r>
              <a:rPr kumimoji="1" lang="en-US" altLang="zh-CN" baseline="30000" dirty="0">
                <a:latin typeface="Times New Roman" panose="02020603050405020304" pitchFamily="18" charset="0"/>
                <a:ea typeface="宋体" panose="02010600030101010101" pitchFamily="2" charset="-122"/>
              </a:rPr>
              <a:t>3 </a:t>
            </a:r>
            <a:r>
              <a:rPr kumimoji="1" lang="en-US" altLang="zh-CN" dirty="0">
                <a:latin typeface="Times New Roman" panose="02020603050405020304" pitchFamily="18" charset="0"/>
                <a:ea typeface="宋体" panose="02010600030101010101" pitchFamily="2" charset="-122"/>
              </a:rPr>
              <a:t>University of Birmingham</a:t>
            </a:r>
          </a:p>
        </p:txBody>
      </p:sp>
      <p:sp>
        <p:nvSpPr>
          <p:cNvPr id="3" name="灯片编号占位符 2">
            <a:extLst>
              <a:ext uri="{FF2B5EF4-FFF2-40B4-BE49-F238E27FC236}">
                <a16:creationId xmlns:a16="http://schemas.microsoft.com/office/drawing/2014/main" id="{EE0DF53B-1A1D-DE43-AF01-63AE1475C496}"/>
              </a:ext>
            </a:extLst>
          </p:cNvPr>
          <p:cNvSpPr>
            <a:spLocks noGrp="1"/>
          </p:cNvSpPr>
          <p:nvPr>
            <p:ph type="sldNum" sz="quarter" idx="12"/>
          </p:nvPr>
        </p:nvSpPr>
        <p:spPr/>
        <p:txBody>
          <a:bodyPr/>
          <a:lstStyle/>
          <a:p>
            <a:fld id="{15C6A054-14D7-C04F-A1A1-53A981006C70}" type="slidenum">
              <a:rPr kumimoji="1" lang="zh-CN" altLang="en-US" smtClean="0"/>
              <a:t>1</a:t>
            </a:fld>
            <a:endParaRPr kumimoji="1" lang="zh-CN" altLang="en-US"/>
          </a:p>
        </p:txBody>
      </p:sp>
      <p:pic>
        <p:nvPicPr>
          <p:cNvPr id="6" name="图片 5">
            <a:extLst>
              <a:ext uri="{FF2B5EF4-FFF2-40B4-BE49-F238E27FC236}">
                <a16:creationId xmlns:a16="http://schemas.microsoft.com/office/drawing/2014/main" id="{A52807D0-3E4F-6348-A4B2-2DABD83AC58E}"/>
              </a:ext>
            </a:extLst>
          </p:cNvPr>
          <p:cNvPicPr>
            <a:picLocks noChangeAspect="1"/>
          </p:cNvPicPr>
          <p:nvPr/>
        </p:nvPicPr>
        <p:blipFill>
          <a:blip r:embed="rId3"/>
          <a:stretch>
            <a:fillRect/>
          </a:stretch>
        </p:blipFill>
        <p:spPr>
          <a:xfrm>
            <a:off x="1935227" y="4717910"/>
            <a:ext cx="4002278" cy="2823460"/>
          </a:xfrm>
          <a:prstGeom prst="rect">
            <a:avLst/>
          </a:prstGeom>
        </p:spPr>
      </p:pic>
      <p:pic>
        <p:nvPicPr>
          <p:cNvPr id="1026" name="Picture 2" descr="CSIRO | Jade Jiang">
            <a:extLst>
              <a:ext uri="{FF2B5EF4-FFF2-40B4-BE49-F238E27FC236}">
                <a16:creationId xmlns:a16="http://schemas.microsoft.com/office/drawing/2014/main" id="{B7583763-95DE-6740-8342-EC14C315F1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860" y="5422363"/>
            <a:ext cx="2423412" cy="11413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iversity of Birmingham – Wikipedia">
            <a:extLst>
              <a:ext uri="{FF2B5EF4-FFF2-40B4-BE49-F238E27FC236}">
                <a16:creationId xmlns:a16="http://schemas.microsoft.com/office/drawing/2014/main" id="{A8D30BBF-13F4-F749-9FB8-37526C544E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4539" y="5421118"/>
            <a:ext cx="952122" cy="1142546"/>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B633C01E-98F6-8344-873A-9522E2119D53}"/>
              </a:ext>
            </a:extLst>
          </p:cNvPr>
          <p:cNvPicPr>
            <a:picLocks noChangeAspect="1"/>
          </p:cNvPicPr>
          <p:nvPr/>
        </p:nvPicPr>
        <p:blipFill>
          <a:blip r:embed="rId6"/>
          <a:stretch>
            <a:fillRect/>
          </a:stretch>
        </p:blipFill>
        <p:spPr>
          <a:xfrm>
            <a:off x="304166" y="138706"/>
            <a:ext cx="1853818" cy="1179702"/>
          </a:xfrm>
          <a:prstGeom prst="rect">
            <a:avLst/>
          </a:prstGeom>
        </p:spPr>
      </p:pic>
      <p:sp>
        <p:nvSpPr>
          <p:cNvPr id="7" name="文本框 6">
            <a:extLst>
              <a:ext uri="{FF2B5EF4-FFF2-40B4-BE49-F238E27FC236}">
                <a16:creationId xmlns:a16="http://schemas.microsoft.com/office/drawing/2014/main" id="{7D0F5C30-04CC-A74F-BC72-9A5A9D67A6BB}"/>
              </a:ext>
            </a:extLst>
          </p:cNvPr>
          <p:cNvSpPr txBox="1"/>
          <p:nvPr/>
        </p:nvSpPr>
        <p:spPr>
          <a:xfrm>
            <a:off x="2426208" y="485471"/>
            <a:ext cx="7339584" cy="400110"/>
          </a:xfrm>
          <a:prstGeom prst="rect">
            <a:avLst/>
          </a:prstGeom>
          <a:noFill/>
        </p:spPr>
        <p:txBody>
          <a:bodyPr wrap="square" rtlCol="0">
            <a:spAutoFit/>
          </a:bodyPr>
          <a:lstStyle/>
          <a:p>
            <a:pPr algn="ctr"/>
            <a:r>
              <a:rPr lang="en" altLang="zh-CN" sz="2000" dirty="0">
                <a:solidFill>
                  <a:schemeClr val="tx1">
                    <a:lumMod val="50000"/>
                    <a:lumOff val="50000"/>
                  </a:schemeClr>
                </a:solidFill>
                <a:latin typeface="Narkisim" panose="020E0502050101010101" pitchFamily="34" charset="-79"/>
                <a:cs typeface="Narkisim" panose="020E0502050101010101" pitchFamily="34" charset="-79"/>
              </a:rPr>
              <a:t>2022 IEEE International Conference on Blockchain and Cryptocurrency</a:t>
            </a:r>
            <a:endParaRPr kumimoji="1" lang="zh-CN" altLang="en-US" sz="2000" dirty="0">
              <a:solidFill>
                <a:schemeClr val="tx1">
                  <a:lumMod val="50000"/>
                  <a:lumOff val="50000"/>
                </a:schemeClr>
              </a:solidFill>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150499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4B795D31-CDC3-B04B-9F95-0D50A72E39FF}"/>
              </a:ext>
            </a:extLst>
          </p:cNvPr>
          <p:cNvSpPr/>
          <p:nvPr/>
        </p:nvSpPr>
        <p:spPr>
          <a:xfrm>
            <a:off x="2240325" y="2321092"/>
            <a:ext cx="2709964" cy="79524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灯片编号占位符 1">
            <a:extLst>
              <a:ext uri="{FF2B5EF4-FFF2-40B4-BE49-F238E27FC236}">
                <a16:creationId xmlns:a16="http://schemas.microsoft.com/office/drawing/2014/main" id="{385A2CA3-5E2A-0244-B304-4999FED65DBD}"/>
              </a:ext>
            </a:extLst>
          </p:cNvPr>
          <p:cNvSpPr>
            <a:spLocks noGrp="1"/>
          </p:cNvSpPr>
          <p:nvPr>
            <p:ph type="sldNum" sz="quarter" idx="12"/>
          </p:nvPr>
        </p:nvSpPr>
        <p:spPr>
          <a:xfrm>
            <a:off x="8862848" y="6131270"/>
            <a:ext cx="2743200" cy="365125"/>
          </a:xfrm>
        </p:spPr>
        <p:txBody>
          <a:bodyPr/>
          <a:lstStyle/>
          <a:p>
            <a:fld id="{15C6A054-14D7-C04F-A1A1-53A981006C70}" type="slidenum">
              <a:rPr kumimoji="1" lang="zh-CN" altLang="en-US" smtClean="0"/>
              <a:t>10</a:t>
            </a:fld>
            <a:endParaRPr kumimoji="1" lang="zh-CN" altLang="en-US"/>
          </a:p>
        </p:txBody>
      </p:sp>
      <p:sp>
        <p:nvSpPr>
          <p:cNvPr id="8" name="矩形 7">
            <a:extLst>
              <a:ext uri="{FF2B5EF4-FFF2-40B4-BE49-F238E27FC236}">
                <a16:creationId xmlns:a16="http://schemas.microsoft.com/office/drawing/2014/main" id="{593BAA80-6596-6B48-B248-49706698572E}"/>
              </a:ext>
            </a:extLst>
          </p:cNvPr>
          <p:cNvSpPr/>
          <p:nvPr/>
        </p:nvSpPr>
        <p:spPr>
          <a:xfrm>
            <a:off x="11007810" y="6081698"/>
            <a:ext cx="345989" cy="446786"/>
          </a:xfrm>
          <a:prstGeom prst="rect">
            <a:avLst/>
          </a:prstGeom>
          <a:solidFill>
            <a:srgbClr val="74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9" name="直线连接符 8">
            <a:extLst>
              <a:ext uri="{FF2B5EF4-FFF2-40B4-BE49-F238E27FC236}">
                <a16:creationId xmlns:a16="http://schemas.microsoft.com/office/drawing/2014/main" id="{C8655579-BCFB-8043-9C48-97E8A47328E8}"/>
              </a:ext>
            </a:extLst>
          </p:cNvPr>
          <p:cNvCxnSpPr>
            <a:cxnSpLocks/>
          </p:cNvCxnSpPr>
          <p:nvPr/>
        </p:nvCxnSpPr>
        <p:spPr>
          <a:xfrm flipV="1">
            <a:off x="1184188" y="6313833"/>
            <a:ext cx="9823622" cy="17483"/>
          </a:xfrm>
          <a:prstGeom prst="line">
            <a:avLst/>
          </a:prstGeom>
        </p:spPr>
        <p:style>
          <a:lnRef idx="2">
            <a:schemeClr val="accent3"/>
          </a:lnRef>
          <a:fillRef idx="0">
            <a:schemeClr val="accent3"/>
          </a:fillRef>
          <a:effectRef idx="1">
            <a:schemeClr val="accent3"/>
          </a:effectRef>
          <a:fontRef idx="minor">
            <a:schemeClr val="tx1"/>
          </a:fontRef>
        </p:style>
      </p:cxnSp>
      <p:sp>
        <p:nvSpPr>
          <p:cNvPr id="11" name="矩形 10">
            <a:extLst>
              <a:ext uri="{FF2B5EF4-FFF2-40B4-BE49-F238E27FC236}">
                <a16:creationId xmlns:a16="http://schemas.microsoft.com/office/drawing/2014/main" id="{3DD7B548-FC64-EF46-8683-9E007DCAF5B0}"/>
              </a:ext>
            </a:extLst>
          </p:cNvPr>
          <p:cNvSpPr/>
          <p:nvPr/>
        </p:nvSpPr>
        <p:spPr>
          <a:xfrm>
            <a:off x="838200" y="589240"/>
            <a:ext cx="345989" cy="997511"/>
          </a:xfrm>
          <a:prstGeom prst="rect">
            <a:avLst/>
          </a:prstGeom>
          <a:solidFill>
            <a:srgbClr val="74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12" name="直线连接符 11">
            <a:extLst>
              <a:ext uri="{FF2B5EF4-FFF2-40B4-BE49-F238E27FC236}">
                <a16:creationId xmlns:a16="http://schemas.microsoft.com/office/drawing/2014/main" id="{10D2A84E-7233-8E44-812F-09CB1AB2E128}"/>
              </a:ext>
            </a:extLst>
          </p:cNvPr>
          <p:cNvCxnSpPr>
            <a:cxnSpLocks/>
          </p:cNvCxnSpPr>
          <p:nvPr/>
        </p:nvCxnSpPr>
        <p:spPr>
          <a:xfrm>
            <a:off x="1268446" y="1027906"/>
            <a:ext cx="10085354" cy="1"/>
          </a:xfrm>
          <a:prstGeom prst="line">
            <a:avLst/>
          </a:prstGeom>
        </p:spPr>
        <p:style>
          <a:lnRef idx="2">
            <a:schemeClr val="accent3"/>
          </a:lnRef>
          <a:fillRef idx="0">
            <a:schemeClr val="accent3"/>
          </a:fillRef>
          <a:effectRef idx="1">
            <a:schemeClr val="accent3"/>
          </a:effectRef>
          <a:fontRef idx="minor">
            <a:schemeClr val="tx1"/>
          </a:fontRef>
        </p:style>
      </p:cxnSp>
      <p:sp>
        <p:nvSpPr>
          <p:cNvPr id="10" name="文本框 9">
            <a:extLst>
              <a:ext uri="{FF2B5EF4-FFF2-40B4-BE49-F238E27FC236}">
                <a16:creationId xmlns:a16="http://schemas.microsoft.com/office/drawing/2014/main" id="{D8BF3FEE-9F01-F741-921E-1FC6EF8ED866}"/>
              </a:ext>
            </a:extLst>
          </p:cNvPr>
          <p:cNvSpPr txBox="1"/>
          <p:nvPr/>
        </p:nvSpPr>
        <p:spPr>
          <a:xfrm>
            <a:off x="1184187" y="499641"/>
            <a:ext cx="9462041" cy="523220"/>
          </a:xfrm>
          <a:prstGeom prst="rect">
            <a:avLst/>
          </a:prstGeom>
          <a:noFill/>
        </p:spPr>
        <p:txBody>
          <a:bodyPr wrap="square" rtlCol="0">
            <a:spAutoFit/>
          </a:bodyPr>
          <a:lstStyle/>
          <a:p>
            <a:r>
              <a:rPr kumimoji="1" lang="en-US" altLang="zh-CN" sz="2800" dirty="0">
                <a:solidFill>
                  <a:schemeClr val="bg2">
                    <a:lumMod val="50000"/>
                  </a:schemeClr>
                </a:solidFill>
                <a:latin typeface="Avenir Medium" panose="02000503020000020003" pitchFamily="2" charset="0"/>
                <a:ea typeface="SimSun" panose="02010600030101010101" pitchFamily="2" charset="-122"/>
              </a:rPr>
              <a:t>Attacks on Target Blockchain (HPB)</a:t>
            </a:r>
            <a:endParaRPr kumimoji="1" lang="zh-CN" altLang="en-US" sz="2800" dirty="0">
              <a:solidFill>
                <a:schemeClr val="bg2">
                  <a:lumMod val="50000"/>
                </a:schemeClr>
              </a:solidFill>
              <a:latin typeface="Avenir Medium" panose="02000503020000020003" pitchFamily="2" charset="0"/>
              <a:ea typeface="SimSun" panose="02010600030101010101" pitchFamily="2" charset="-122"/>
            </a:endParaRPr>
          </a:p>
        </p:txBody>
      </p:sp>
      <p:sp>
        <p:nvSpPr>
          <p:cNvPr id="14" name="文本框 13">
            <a:extLst>
              <a:ext uri="{FF2B5EF4-FFF2-40B4-BE49-F238E27FC236}">
                <a16:creationId xmlns:a16="http://schemas.microsoft.com/office/drawing/2014/main" id="{1B66CE6B-9782-CE43-BD82-2952D5E7693B}"/>
              </a:ext>
            </a:extLst>
          </p:cNvPr>
          <p:cNvSpPr txBox="1"/>
          <p:nvPr/>
        </p:nvSpPr>
        <p:spPr>
          <a:xfrm>
            <a:off x="435928" y="3300391"/>
            <a:ext cx="1657228" cy="830997"/>
          </a:xfrm>
          <a:prstGeom prst="rect">
            <a:avLst/>
          </a:prstGeom>
          <a:noFill/>
        </p:spPr>
        <p:txBody>
          <a:bodyPr wrap="square" rtlCol="0">
            <a:spAutoFit/>
          </a:bodyPr>
          <a:lstStyle/>
          <a:p>
            <a:r>
              <a:rPr kumimoji="1" lang="en-US" altLang="zh-CN" sz="2400" b="0" dirty="0">
                <a:latin typeface="Avenir Medium" panose="02000503020000020003" pitchFamily="2" charset="0"/>
              </a:rPr>
              <a:t>Proced</a:t>
            </a:r>
            <a:r>
              <a:rPr kumimoji="1" lang="en-US" altLang="zh-CN" sz="2400" dirty="0">
                <a:latin typeface="Avenir Medium" panose="02000503020000020003" pitchFamily="2" charset="0"/>
              </a:rPr>
              <a:t>ure Verify</a:t>
            </a:r>
            <a:endParaRPr kumimoji="1" lang="en-US" altLang="zh-CN" sz="2400" b="0" dirty="0"/>
          </a:p>
        </p:txBody>
      </p:sp>
      <p:sp>
        <p:nvSpPr>
          <p:cNvPr id="15" name="文本框 14">
            <a:extLst>
              <a:ext uri="{FF2B5EF4-FFF2-40B4-BE49-F238E27FC236}">
                <a16:creationId xmlns:a16="http://schemas.microsoft.com/office/drawing/2014/main" id="{D1BC8240-1DDC-C947-8E8A-50AFB55F7564}"/>
              </a:ext>
            </a:extLst>
          </p:cNvPr>
          <p:cNvSpPr txBox="1"/>
          <p:nvPr/>
        </p:nvSpPr>
        <p:spPr>
          <a:xfrm>
            <a:off x="2240325" y="2285342"/>
            <a:ext cx="3349995" cy="830997"/>
          </a:xfrm>
          <a:prstGeom prst="rect">
            <a:avLst/>
          </a:prstGeom>
          <a:noFill/>
        </p:spPr>
        <p:txBody>
          <a:bodyPr wrap="square" rtlCol="0">
            <a:spAutoFit/>
          </a:bodyPr>
          <a:lstStyle/>
          <a:p>
            <a:r>
              <a:rPr kumimoji="1" lang="en-US" altLang="zh-CN" sz="2400" b="0" dirty="0">
                <a:latin typeface="Avenir Medium" panose="02000503020000020003" pitchFamily="2" charset="0"/>
              </a:rPr>
              <a:t>1. Recently signed (rotation schema) </a:t>
            </a:r>
            <a:endParaRPr kumimoji="1" lang="en-US" altLang="zh-CN" sz="2400" b="0" dirty="0"/>
          </a:p>
        </p:txBody>
      </p:sp>
      <p:sp>
        <p:nvSpPr>
          <p:cNvPr id="16" name="左大括号 15">
            <a:extLst>
              <a:ext uri="{FF2B5EF4-FFF2-40B4-BE49-F238E27FC236}">
                <a16:creationId xmlns:a16="http://schemas.microsoft.com/office/drawing/2014/main" id="{D540ED81-24D0-D14A-9D0F-60211C461199}"/>
              </a:ext>
            </a:extLst>
          </p:cNvPr>
          <p:cNvSpPr/>
          <p:nvPr/>
        </p:nvSpPr>
        <p:spPr>
          <a:xfrm>
            <a:off x="2039318" y="2619817"/>
            <a:ext cx="203473" cy="2445745"/>
          </a:xfrm>
          <a:prstGeom prst="leftBrace">
            <a:avLst>
              <a:gd name="adj1" fmla="val 138325"/>
              <a:gd name="adj2" fmla="val 5000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3337CC4-7F1B-FC4D-A068-574427F1865E}"/>
                  </a:ext>
                </a:extLst>
              </p:cNvPr>
              <p:cNvSpPr txBox="1"/>
              <p:nvPr/>
            </p:nvSpPr>
            <p:spPr>
              <a:xfrm>
                <a:off x="2240326" y="3529824"/>
                <a:ext cx="3286214" cy="461665"/>
              </a:xfrm>
              <a:prstGeom prst="rect">
                <a:avLst/>
              </a:prstGeom>
              <a:noFill/>
            </p:spPr>
            <p:txBody>
              <a:bodyPr wrap="square" rtlCol="0">
                <a:spAutoFit/>
              </a:bodyPr>
              <a:lstStyle/>
              <a:p>
                <a:r>
                  <a:rPr kumimoji="1" lang="en-US" altLang="zh-CN" sz="2400" dirty="0">
                    <a:solidFill>
                      <a:prstClr val="black"/>
                    </a:solidFill>
                    <a:latin typeface="Avenir Medium" panose="02000503020000020003" pitchFamily="2" charset="0"/>
                  </a:rPr>
                  <a:t>2. </a:t>
                </a:r>
                <a14:m>
                  <m:oMath xmlns:m="http://schemas.openxmlformats.org/officeDocument/2006/math">
                    <m:r>
                      <a:rPr kumimoji="1" lang="en-US" altLang="zh-CN" sz="2400" i="1">
                        <a:latin typeface="Cambria Math" panose="02040503050406030204" pitchFamily="18" charset="0"/>
                      </a:rPr>
                      <m:t>𝑏𝑙𝑜𝑐𝑘</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𝑑𝑖𝑓𝑓</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2</m:t>
                    </m:r>
                    <m:r>
                      <a:rPr kumimoji="1" lang="en-US" altLang="zh-CN" sz="2400" i="1">
                        <a:latin typeface="Cambria Math" panose="02040503050406030204" pitchFamily="18" charset="0"/>
                      </a:rPr>
                      <m:t> </m:t>
                    </m:r>
                    <m:r>
                      <a:rPr kumimoji="1" lang="en-US" altLang="zh-CN" sz="2400" i="1">
                        <a:latin typeface="Cambria Math" panose="02040503050406030204" pitchFamily="18" charset="0"/>
                      </a:rPr>
                      <m:t>𝑜𝑟</m:t>
                    </m:r>
                    <m:r>
                      <a:rPr kumimoji="1" lang="en-US" altLang="zh-CN" sz="2400" i="1">
                        <a:latin typeface="Cambria Math" panose="02040503050406030204" pitchFamily="18" charset="0"/>
                      </a:rPr>
                      <m:t> </m:t>
                    </m:r>
                    <m:r>
                      <a:rPr kumimoji="1" lang="en-US" altLang="zh-CN" sz="2400" i="1">
                        <a:latin typeface="Cambria Math" panose="02040503050406030204" pitchFamily="18" charset="0"/>
                      </a:rPr>
                      <m:t>1</m:t>
                    </m:r>
                  </m:oMath>
                </a14:m>
                <a:endParaRPr kumimoji="1" lang="en-US" altLang="zh-CN" sz="2400" dirty="0">
                  <a:latin typeface="Avenir Medium" panose="02000503020000020003" pitchFamily="2" charset="0"/>
                </a:endParaRPr>
              </a:p>
            </p:txBody>
          </p:sp>
        </mc:Choice>
        <mc:Fallback xmlns="">
          <p:sp>
            <p:nvSpPr>
              <p:cNvPr id="18" name="文本框 17">
                <a:extLst>
                  <a:ext uri="{FF2B5EF4-FFF2-40B4-BE49-F238E27FC236}">
                    <a16:creationId xmlns:a16="http://schemas.microsoft.com/office/drawing/2014/main" id="{73337CC4-7F1B-FC4D-A068-574427F1865E}"/>
                  </a:ext>
                </a:extLst>
              </p:cNvPr>
              <p:cNvSpPr txBox="1">
                <a:spLocks noRot="1" noChangeAspect="1" noMove="1" noResize="1" noEditPoints="1" noAdjustHandles="1" noChangeArrowheads="1" noChangeShapeType="1" noTextEdit="1"/>
              </p:cNvSpPr>
              <p:nvPr/>
            </p:nvSpPr>
            <p:spPr>
              <a:xfrm>
                <a:off x="2240326" y="3529824"/>
                <a:ext cx="3286214" cy="461665"/>
              </a:xfrm>
              <a:prstGeom prst="rect">
                <a:avLst/>
              </a:prstGeom>
              <a:blipFill>
                <a:blip r:embed="rId3"/>
                <a:stretch>
                  <a:fillRect l="-3077" t="-7895"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ACC37BC7-07F2-904D-89CD-04BF5C1555E4}"/>
                  </a:ext>
                </a:extLst>
              </p:cNvPr>
              <p:cNvSpPr txBox="1"/>
              <p:nvPr/>
            </p:nvSpPr>
            <p:spPr>
              <a:xfrm>
                <a:off x="2240325" y="4503674"/>
                <a:ext cx="2709964" cy="830997"/>
              </a:xfrm>
              <a:prstGeom prst="rect">
                <a:avLst/>
              </a:prstGeom>
              <a:noFill/>
            </p:spPr>
            <p:txBody>
              <a:bodyPr wrap="square" rtlCol="0">
                <a:spAutoFit/>
              </a:bodyPr>
              <a:lstStyle/>
              <a:p>
                <a:r>
                  <a:rPr kumimoji="1" lang="en-US" altLang="zh-CN" sz="2400" dirty="0">
                    <a:solidFill>
                      <a:prstClr val="black"/>
                    </a:solidFill>
                    <a:latin typeface="Avenir Medium" panose="02000503020000020003" pitchFamily="2" charset="0"/>
                  </a:rPr>
                  <a:t>3. validity of </a:t>
                </a:r>
                <a14:m>
                  <m:oMath xmlns:m="http://schemas.openxmlformats.org/officeDocument/2006/math">
                    <m:r>
                      <a:rPr kumimoji="1" lang="en-US" altLang="zh-CN" sz="2400" i="1">
                        <a:latin typeface="Cambria Math" panose="02040503050406030204" pitchFamily="18" charset="0"/>
                      </a:rPr>
                      <m:t>𝑏𝑙𝑜𝑐𝑘</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𝑑𝑖𝑓𝑓</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2</m:t>
                    </m:r>
                  </m:oMath>
                </a14:m>
                <a:endParaRPr kumimoji="1" lang="en-US" altLang="zh-CN" sz="2400" dirty="0">
                  <a:latin typeface="Avenir Medium" panose="02000503020000020003" pitchFamily="2" charset="0"/>
                </a:endParaRPr>
              </a:p>
            </p:txBody>
          </p:sp>
        </mc:Choice>
        <mc:Fallback xmlns="">
          <p:sp>
            <p:nvSpPr>
              <p:cNvPr id="19" name="文本框 18">
                <a:extLst>
                  <a:ext uri="{FF2B5EF4-FFF2-40B4-BE49-F238E27FC236}">
                    <a16:creationId xmlns:a16="http://schemas.microsoft.com/office/drawing/2014/main" id="{ACC37BC7-07F2-904D-89CD-04BF5C1555E4}"/>
                  </a:ext>
                </a:extLst>
              </p:cNvPr>
              <p:cNvSpPr txBox="1">
                <a:spLocks noRot="1" noChangeAspect="1" noMove="1" noResize="1" noEditPoints="1" noAdjustHandles="1" noChangeArrowheads="1" noChangeShapeType="1" noTextEdit="1"/>
              </p:cNvSpPr>
              <p:nvPr/>
            </p:nvSpPr>
            <p:spPr>
              <a:xfrm>
                <a:off x="2240325" y="4503674"/>
                <a:ext cx="2709964" cy="830997"/>
              </a:xfrm>
              <a:prstGeom prst="rect">
                <a:avLst/>
              </a:prstGeom>
              <a:blipFill>
                <a:blip r:embed="rId4"/>
                <a:stretch>
                  <a:fillRect l="-3738" t="-5970" b="-7463"/>
                </a:stretch>
              </a:blipFill>
            </p:spPr>
            <p:txBody>
              <a:bodyPr/>
              <a:lstStyle/>
              <a:p>
                <a:r>
                  <a:rPr lang="zh-CN" altLang="en-US">
                    <a:noFill/>
                  </a:rPr>
                  <a:t> </a:t>
                </a:r>
              </a:p>
            </p:txBody>
          </p:sp>
        </mc:Fallback>
      </mc:AlternateContent>
      <p:sp>
        <p:nvSpPr>
          <p:cNvPr id="22" name="矩形 21">
            <a:extLst>
              <a:ext uri="{FF2B5EF4-FFF2-40B4-BE49-F238E27FC236}">
                <a16:creationId xmlns:a16="http://schemas.microsoft.com/office/drawing/2014/main" id="{D7C9F882-DA60-AF4F-839D-1FD6FD1774A7}"/>
              </a:ext>
            </a:extLst>
          </p:cNvPr>
          <p:cNvSpPr/>
          <p:nvPr/>
        </p:nvSpPr>
        <p:spPr>
          <a:xfrm>
            <a:off x="2240325" y="3527894"/>
            <a:ext cx="3136580" cy="461665"/>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8162D7C5-3103-0843-8E11-0917722D1479}"/>
              </a:ext>
            </a:extLst>
          </p:cNvPr>
          <p:cNvSpPr/>
          <p:nvPr/>
        </p:nvSpPr>
        <p:spPr>
          <a:xfrm>
            <a:off x="2240325" y="4503673"/>
            <a:ext cx="2232523" cy="86061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4" name="图片 23">
            <a:extLst>
              <a:ext uri="{FF2B5EF4-FFF2-40B4-BE49-F238E27FC236}">
                <a16:creationId xmlns:a16="http://schemas.microsoft.com/office/drawing/2014/main" id="{ADCD5A02-1D5B-9945-8EAF-4D3289E1BDC5}"/>
              </a:ext>
            </a:extLst>
          </p:cNvPr>
          <p:cNvPicPr>
            <a:picLocks noChangeAspect="1"/>
          </p:cNvPicPr>
          <p:nvPr/>
        </p:nvPicPr>
        <p:blipFill>
          <a:blip r:embed="rId5"/>
          <a:stretch>
            <a:fillRect/>
          </a:stretch>
        </p:blipFill>
        <p:spPr>
          <a:xfrm>
            <a:off x="5886233" y="1857394"/>
            <a:ext cx="4759996" cy="3628250"/>
          </a:xfrm>
          <a:prstGeom prst="rect">
            <a:avLst/>
          </a:prstGeom>
        </p:spPr>
      </p:pic>
      <p:sp>
        <p:nvSpPr>
          <p:cNvPr id="5" name="上箭头标注 4">
            <a:extLst>
              <a:ext uri="{FF2B5EF4-FFF2-40B4-BE49-F238E27FC236}">
                <a16:creationId xmlns:a16="http://schemas.microsoft.com/office/drawing/2014/main" id="{F356F171-FDBA-A344-B650-D4C8EB08E03C}"/>
              </a:ext>
            </a:extLst>
          </p:cNvPr>
          <p:cNvSpPr/>
          <p:nvPr/>
        </p:nvSpPr>
        <p:spPr>
          <a:xfrm>
            <a:off x="2240324" y="5485644"/>
            <a:ext cx="4197052" cy="749903"/>
          </a:xfrm>
          <a:prstGeom prst="upArrowCallout">
            <a:avLst>
              <a:gd name="adj1" fmla="val 22062"/>
              <a:gd name="adj2" fmla="val 25000"/>
              <a:gd name="adj3" fmla="val 25000"/>
              <a:gd name="adj4" fmla="val 6135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2000" b="1" dirty="0">
                <a:solidFill>
                  <a:srgbClr val="C00000"/>
                </a:solidFill>
                <a:latin typeface="Avenir" panose="02000503020000020003" pitchFamily="2" charset="0"/>
              </a:rPr>
              <a:t>Problem reported and got fixed</a:t>
            </a:r>
            <a:r>
              <a:rPr kumimoji="1" lang="zh-CN" altLang="en-US" sz="2000" dirty="0">
                <a:latin typeface="Avenir Medium" panose="02000503020000020003" pitchFamily="2" charset="0"/>
              </a:rPr>
              <a:t> ✔️</a:t>
            </a:r>
            <a:endParaRPr kumimoji="1" lang="zh-CN" altLang="en-US" sz="2000" b="1" dirty="0">
              <a:solidFill>
                <a:srgbClr val="C00000"/>
              </a:solidFill>
              <a:latin typeface="Avenir" panose="02000503020000020003" pitchFamily="2" charset="0"/>
            </a:endParaRPr>
          </a:p>
        </p:txBody>
      </p:sp>
      <p:sp>
        <p:nvSpPr>
          <p:cNvPr id="4" name="下箭头标注 3">
            <a:extLst>
              <a:ext uri="{FF2B5EF4-FFF2-40B4-BE49-F238E27FC236}">
                <a16:creationId xmlns:a16="http://schemas.microsoft.com/office/drawing/2014/main" id="{76739D16-EF8A-1A4F-9F69-0427C1823055}"/>
              </a:ext>
            </a:extLst>
          </p:cNvPr>
          <p:cNvSpPr/>
          <p:nvPr/>
        </p:nvSpPr>
        <p:spPr>
          <a:xfrm>
            <a:off x="2240324" y="1469571"/>
            <a:ext cx="2709964" cy="815771"/>
          </a:xfrm>
          <a:prstGeom prst="downArrow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2000" dirty="0">
                <a:solidFill>
                  <a:srgbClr val="C00000"/>
                </a:solidFill>
                <a:latin typeface="Avenir Medium" panose="02000503020000020003" pitchFamily="2" charset="0"/>
              </a:rPr>
              <a:t>Code-level logic error</a:t>
            </a:r>
            <a:endParaRPr kumimoji="1" lang="zh-CN" altLang="en-US" sz="2000" dirty="0">
              <a:solidFill>
                <a:srgbClr val="C00000"/>
              </a:solidFill>
              <a:latin typeface="Avenir Medium" panose="02000503020000020003" pitchFamily="2" charset="0"/>
            </a:endParaRPr>
          </a:p>
        </p:txBody>
      </p:sp>
      <p:pic>
        <p:nvPicPr>
          <p:cNvPr id="20" name="图片 19">
            <a:extLst>
              <a:ext uri="{FF2B5EF4-FFF2-40B4-BE49-F238E27FC236}">
                <a16:creationId xmlns:a16="http://schemas.microsoft.com/office/drawing/2014/main" id="{8BC35C31-DF7D-C543-A049-E8D4F38FF59D}"/>
              </a:ext>
            </a:extLst>
          </p:cNvPr>
          <p:cNvPicPr>
            <a:picLocks noChangeAspect="1"/>
          </p:cNvPicPr>
          <p:nvPr/>
        </p:nvPicPr>
        <p:blipFill>
          <a:blip r:embed="rId6"/>
          <a:stretch>
            <a:fillRect/>
          </a:stretch>
        </p:blipFill>
        <p:spPr>
          <a:xfrm>
            <a:off x="10025518" y="69656"/>
            <a:ext cx="1431111" cy="910707"/>
          </a:xfrm>
          <a:prstGeom prst="rect">
            <a:avLst/>
          </a:prstGeom>
        </p:spPr>
      </p:pic>
    </p:spTree>
    <p:extLst>
      <p:ext uri="{BB962C8B-B14F-4D97-AF65-F5344CB8AC3E}">
        <p14:creationId xmlns:p14="http://schemas.microsoft.com/office/powerpoint/2010/main" val="3071863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2B5CEC9-1F0E-0648-8031-E21B3D783752}"/>
              </a:ext>
            </a:extLst>
          </p:cNvPr>
          <p:cNvSpPr>
            <a:spLocks noGrp="1"/>
          </p:cNvSpPr>
          <p:nvPr>
            <p:ph type="sldNum" sz="quarter" idx="12"/>
          </p:nvPr>
        </p:nvSpPr>
        <p:spPr/>
        <p:txBody>
          <a:bodyPr/>
          <a:lstStyle/>
          <a:p>
            <a:fld id="{15C6A054-14D7-C04F-A1A1-53A981006C70}" type="slidenum">
              <a:rPr kumimoji="1" lang="zh-CN" altLang="en-US" smtClean="0"/>
              <a:t>11</a:t>
            </a:fld>
            <a:endParaRPr kumimoji="1" lang="zh-CN" altLang="en-US"/>
          </a:p>
        </p:txBody>
      </p:sp>
      <p:sp>
        <p:nvSpPr>
          <p:cNvPr id="4" name="矩形 3">
            <a:extLst>
              <a:ext uri="{FF2B5EF4-FFF2-40B4-BE49-F238E27FC236}">
                <a16:creationId xmlns:a16="http://schemas.microsoft.com/office/drawing/2014/main" id="{25D52231-6C12-E64A-9F76-3351F52522E6}"/>
              </a:ext>
            </a:extLst>
          </p:cNvPr>
          <p:cNvSpPr/>
          <p:nvPr/>
        </p:nvSpPr>
        <p:spPr>
          <a:xfrm>
            <a:off x="11007810" y="6081698"/>
            <a:ext cx="345989" cy="446786"/>
          </a:xfrm>
          <a:prstGeom prst="rect">
            <a:avLst/>
          </a:prstGeom>
          <a:solidFill>
            <a:srgbClr val="74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5" name="直线连接符 4">
            <a:extLst>
              <a:ext uri="{FF2B5EF4-FFF2-40B4-BE49-F238E27FC236}">
                <a16:creationId xmlns:a16="http://schemas.microsoft.com/office/drawing/2014/main" id="{63B221EA-5CFC-8647-BC18-F22D60984949}"/>
              </a:ext>
            </a:extLst>
          </p:cNvPr>
          <p:cNvCxnSpPr>
            <a:cxnSpLocks/>
          </p:cNvCxnSpPr>
          <p:nvPr/>
        </p:nvCxnSpPr>
        <p:spPr>
          <a:xfrm flipV="1">
            <a:off x="1184188" y="6313833"/>
            <a:ext cx="9823622" cy="17483"/>
          </a:xfrm>
          <a:prstGeom prst="line">
            <a:avLst/>
          </a:prstGeom>
        </p:spPr>
        <p:style>
          <a:lnRef idx="2">
            <a:schemeClr val="accent3"/>
          </a:lnRef>
          <a:fillRef idx="0">
            <a:schemeClr val="accent3"/>
          </a:fillRef>
          <a:effectRef idx="1">
            <a:schemeClr val="accent3"/>
          </a:effectRef>
          <a:fontRef idx="minor">
            <a:schemeClr val="tx1"/>
          </a:fontRef>
        </p:style>
      </p:cxnSp>
      <p:sp>
        <p:nvSpPr>
          <p:cNvPr id="7" name="矩形 6">
            <a:extLst>
              <a:ext uri="{FF2B5EF4-FFF2-40B4-BE49-F238E27FC236}">
                <a16:creationId xmlns:a16="http://schemas.microsoft.com/office/drawing/2014/main" id="{56C3AD9E-AFA7-8D47-A435-6EE42E1E157E}"/>
              </a:ext>
            </a:extLst>
          </p:cNvPr>
          <p:cNvSpPr/>
          <p:nvPr/>
        </p:nvSpPr>
        <p:spPr>
          <a:xfrm>
            <a:off x="838200" y="589240"/>
            <a:ext cx="345989" cy="997511"/>
          </a:xfrm>
          <a:prstGeom prst="rect">
            <a:avLst/>
          </a:prstGeom>
          <a:solidFill>
            <a:srgbClr val="74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8" name="直线连接符 7">
            <a:extLst>
              <a:ext uri="{FF2B5EF4-FFF2-40B4-BE49-F238E27FC236}">
                <a16:creationId xmlns:a16="http://schemas.microsoft.com/office/drawing/2014/main" id="{A6A2DD50-148A-CF42-A992-3E950199EAC9}"/>
              </a:ext>
            </a:extLst>
          </p:cNvPr>
          <p:cNvCxnSpPr>
            <a:cxnSpLocks/>
          </p:cNvCxnSpPr>
          <p:nvPr/>
        </p:nvCxnSpPr>
        <p:spPr>
          <a:xfrm>
            <a:off x="1268446" y="1027906"/>
            <a:ext cx="10085354" cy="1"/>
          </a:xfrm>
          <a:prstGeom prst="line">
            <a:avLst/>
          </a:prstGeom>
        </p:spPr>
        <p:style>
          <a:lnRef idx="2">
            <a:schemeClr val="accent3"/>
          </a:lnRef>
          <a:fillRef idx="0">
            <a:schemeClr val="accent3"/>
          </a:fillRef>
          <a:effectRef idx="1">
            <a:schemeClr val="accent3"/>
          </a:effectRef>
          <a:fontRef idx="minor">
            <a:schemeClr val="tx1"/>
          </a:fontRef>
        </p:style>
      </p:cxnSp>
      <p:sp>
        <p:nvSpPr>
          <p:cNvPr id="10" name="文本框 9">
            <a:extLst>
              <a:ext uri="{FF2B5EF4-FFF2-40B4-BE49-F238E27FC236}">
                <a16:creationId xmlns:a16="http://schemas.microsoft.com/office/drawing/2014/main" id="{8357B71F-6154-D34D-A311-C9B0A0EB650D}"/>
              </a:ext>
            </a:extLst>
          </p:cNvPr>
          <p:cNvSpPr txBox="1"/>
          <p:nvPr/>
        </p:nvSpPr>
        <p:spPr>
          <a:xfrm>
            <a:off x="1184187" y="499641"/>
            <a:ext cx="9462041" cy="523220"/>
          </a:xfrm>
          <a:prstGeom prst="rect">
            <a:avLst/>
          </a:prstGeom>
          <a:noFill/>
        </p:spPr>
        <p:txBody>
          <a:bodyPr wrap="square" rtlCol="0">
            <a:spAutoFit/>
          </a:bodyPr>
          <a:lstStyle/>
          <a:p>
            <a:r>
              <a:rPr kumimoji="1" lang="en-US" altLang="zh-CN" sz="2800" dirty="0">
                <a:solidFill>
                  <a:schemeClr val="bg2">
                    <a:lumMod val="50000"/>
                  </a:schemeClr>
                </a:solidFill>
                <a:latin typeface="Avenir Medium" panose="02000503020000020003" pitchFamily="2" charset="0"/>
                <a:ea typeface="SimSun" panose="02010600030101010101" pitchFamily="2" charset="-122"/>
              </a:rPr>
              <a:t>References</a:t>
            </a:r>
            <a:endParaRPr kumimoji="1" lang="zh-CN" altLang="en-US" sz="2800" dirty="0">
              <a:solidFill>
                <a:schemeClr val="bg2">
                  <a:lumMod val="50000"/>
                </a:schemeClr>
              </a:solidFill>
              <a:latin typeface="Avenir Medium" panose="02000503020000020003" pitchFamily="2" charset="0"/>
              <a:ea typeface="SimSun" panose="02010600030101010101" pitchFamily="2" charset="-122"/>
            </a:endParaRPr>
          </a:p>
        </p:txBody>
      </p:sp>
      <p:sp>
        <p:nvSpPr>
          <p:cNvPr id="11" name="文本框 10">
            <a:extLst>
              <a:ext uri="{FF2B5EF4-FFF2-40B4-BE49-F238E27FC236}">
                <a16:creationId xmlns:a16="http://schemas.microsoft.com/office/drawing/2014/main" id="{29B66BCC-6BEC-E348-B90D-4418C8611CBB}"/>
              </a:ext>
            </a:extLst>
          </p:cNvPr>
          <p:cNvSpPr txBox="1"/>
          <p:nvPr/>
        </p:nvSpPr>
        <p:spPr>
          <a:xfrm>
            <a:off x="1184187" y="1564924"/>
            <a:ext cx="10422597" cy="5078313"/>
          </a:xfrm>
          <a:prstGeom prst="rect">
            <a:avLst/>
          </a:prstGeom>
          <a:noFill/>
        </p:spPr>
        <p:txBody>
          <a:bodyPr wrap="square" rtlCol="0">
            <a:spAutoFit/>
          </a:bodyPr>
          <a:lstStyle/>
          <a:p>
            <a:pPr lvl="0" fontAlgn="base"/>
            <a:r>
              <a:rPr kumimoji="1" lang="en-US" altLang="zh-CN" dirty="0">
                <a:latin typeface="Avenir" panose="02000503020000020003" pitchFamily="2" charset="0"/>
              </a:rPr>
              <a:t>[1]</a:t>
            </a:r>
            <a:r>
              <a:rPr kumimoji="1" lang="zh-CN" altLang="en-US" dirty="0">
                <a:latin typeface="Avenir" panose="02000503020000020003" pitchFamily="2" charset="0"/>
              </a:rPr>
              <a:t> </a:t>
            </a:r>
            <a:r>
              <a:rPr lang="en-US" altLang="zh-CN" dirty="0"/>
              <a:t>G. Wood, “Poa private chains,” </a:t>
            </a:r>
            <a:r>
              <a:rPr lang="en-US" altLang="zh-CN" dirty="0">
                <a:hlinkClick r:id="rId2"/>
              </a:rPr>
              <a:t>https://github.com/ethereum/guide/blob /master/poa.md,</a:t>
            </a:r>
            <a:r>
              <a:rPr lang="en-US" altLang="zh-CN" dirty="0"/>
              <a:t> Nov. 2015, accessed: Dec., 2021.</a:t>
            </a:r>
            <a:endParaRPr lang="zh-CN" altLang="zh-CN" dirty="0"/>
          </a:p>
          <a:p>
            <a:pPr lvl="0" fontAlgn="base"/>
            <a:r>
              <a:rPr lang="en-US" altLang="zh-CN" dirty="0"/>
              <a:t>[2] P. </a:t>
            </a:r>
            <a:r>
              <a:rPr lang="en-US" altLang="zh-CN" dirty="0" err="1"/>
              <a:t>Szilágyi</a:t>
            </a:r>
            <a:r>
              <a:rPr lang="en-US" altLang="zh-CN" dirty="0"/>
              <a:t>, “Eip-225: Clique proof of authority consensus protocol,” 2017, </a:t>
            </a:r>
            <a:r>
              <a:rPr lang="en-US" altLang="zh-CN" dirty="0" err="1"/>
              <a:t>ethereum</a:t>
            </a:r>
            <a:r>
              <a:rPr lang="en-US" altLang="zh-CN" dirty="0"/>
              <a:t> Improvement Proposals, accessed: Dec.,2021. [Online]. Available: </a:t>
            </a:r>
            <a:r>
              <a:rPr lang="en-US" altLang="zh-CN" dirty="0">
                <a:hlinkClick r:id="rId3"/>
              </a:rPr>
              <a:t>https://eips.ethereum.org/EIPS/eip-225</a:t>
            </a:r>
            <a:endParaRPr lang="zh-CN" altLang="zh-CN" dirty="0"/>
          </a:p>
          <a:p>
            <a:pPr lvl="0" fontAlgn="base"/>
            <a:r>
              <a:rPr lang="en-US" altLang="zh-CN" dirty="0"/>
              <a:t>[3] A. </a:t>
            </a:r>
            <a:r>
              <a:rPr lang="en-US" altLang="zh-CN" dirty="0" err="1"/>
              <a:t>Ordian</a:t>
            </a:r>
            <a:r>
              <a:rPr lang="en-US" altLang="zh-CN" dirty="0"/>
              <a:t>, “</a:t>
            </a:r>
            <a:r>
              <a:rPr lang="en-US" altLang="zh-CN" dirty="0" err="1"/>
              <a:t>pairty-ethereum</a:t>
            </a:r>
            <a:r>
              <a:rPr lang="en-US" altLang="zh-CN" dirty="0"/>
              <a:t>,” </a:t>
            </a:r>
            <a:r>
              <a:rPr lang="en-US" altLang="zh-CN" dirty="0">
                <a:hlinkClick r:id="rId4"/>
              </a:rPr>
              <a:t>https://github.com/openethereum/parity-e thereum,</a:t>
            </a:r>
            <a:r>
              <a:rPr lang="en-US" altLang="zh-CN" dirty="0"/>
              <a:t> Feb. 2020, accessed: Dec., 2021.</a:t>
            </a:r>
            <a:endParaRPr lang="zh-CN" altLang="zh-CN" dirty="0"/>
          </a:p>
          <a:p>
            <a:pPr lvl="0" fontAlgn="base"/>
            <a:r>
              <a:rPr lang="en-US" altLang="zh-CN" dirty="0"/>
              <a:t>[4] C. N. Samuel, S. Glock, F. </a:t>
            </a:r>
            <a:r>
              <a:rPr lang="en-US" altLang="zh-CN" dirty="0" err="1"/>
              <a:t>Verdier</a:t>
            </a:r>
            <a:r>
              <a:rPr lang="en-US" altLang="zh-CN" dirty="0"/>
              <a:t>, and P. </a:t>
            </a:r>
            <a:r>
              <a:rPr lang="en-US" altLang="zh-CN" dirty="0" err="1"/>
              <a:t>Guitton-Ouhamou</a:t>
            </a:r>
            <a:r>
              <a:rPr lang="en-US" altLang="zh-CN" dirty="0"/>
              <a:t>, “Choice of </a:t>
            </a:r>
            <a:r>
              <a:rPr lang="en-US" altLang="zh-CN" dirty="0" err="1"/>
              <a:t>ethereum</a:t>
            </a:r>
            <a:r>
              <a:rPr lang="en-US" altLang="zh-CN" dirty="0"/>
              <a:t> clients for private blockchain: Assessment from proof of authority perspective,” in </a:t>
            </a:r>
            <a:r>
              <a:rPr lang="en-US" altLang="zh-CN" i="1" dirty="0"/>
              <a:t>Proceedings of the 2021 IEEE International Conference on Blockchain and Cryptocurrency (ICBC)</a:t>
            </a:r>
            <a:r>
              <a:rPr lang="en-US" altLang="zh-CN" dirty="0"/>
              <a:t>. IEEE, 2021, pp. 1–5.</a:t>
            </a:r>
            <a:endParaRPr lang="zh-CN" altLang="zh-CN" dirty="0"/>
          </a:p>
          <a:p>
            <a:pPr lvl="0" fontAlgn="base"/>
            <a:r>
              <a:rPr lang="en-US" altLang="zh-CN" dirty="0"/>
              <a:t>“</a:t>
            </a:r>
            <a:r>
              <a:rPr lang="en-US" altLang="zh-CN" dirty="0" err="1"/>
              <a:t>Gochain</a:t>
            </a:r>
            <a:r>
              <a:rPr lang="en-US" altLang="zh-CN" dirty="0"/>
              <a:t>,” </a:t>
            </a:r>
            <a:r>
              <a:rPr lang="en-US" altLang="zh-CN" dirty="0">
                <a:hlinkClick r:id="rId5"/>
              </a:rPr>
              <a:t>https://gochain.io/,</a:t>
            </a:r>
            <a:r>
              <a:rPr lang="en-US" altLang="zh-CN" dirty="0"/>
              <a:t> 2021, accessed: Dec., 2021.</a:t>
            </a:r>
            <a:endParaRPr lang="zh-CN" altLang="zh-CN" dirty="0"/>
          </a:p>
          <a:p>
            <a:pPr lvl="0" fontAlgn="base"/>
            <a:r>
              <a:rPr lang="en-US" altLang="zh-CN" dirty="0"/>
              <a:t>[5]“</a:t>
            </a:r>
            <a:r>
              <a:rPr lang="en-US" altLang="zh-CN" dirty="0" err="1"/>
              <a:t>Posa</a:t>
            </a:r>
            <a:r>
              <a:rPr lang="en-US" altLang="zh-CN" dirty="0"/>
              <a:t> in </a:t>
            </a:r>
            <a:r>
              <a:rPr lang="en-US" altLang="zh-CN" dirty="0" err="1"/>
              <a:t>binance</a:t>
            </a:r>
            <a:r>
              <a:rPr lang="en-US" altLang="zh-CN" dirty="0"/>
              <a:t> smart chain,” </a:t>
            </a:r>
            <a:r>
              <a:rPr lang="en-US" altLang="zh-CN" dirty="0">
                <a:hlinkClick r:id="rId6"/>
              </a:rPr>
              <a:t>https://github.com/binance-chain/white paper/blob/master/WHITEPAPER.md,</a:t>
            </a:r>
            <a:r>
              <a:rPr lang="en-US" altLang="zh-CN" dirty="0"/>
              <a:t> 2021, accessed: Dec., 2021.</a:t>
            </a:r>
            <a:endParaRPr lang="zh-CN" altLang="zh-CN" dirty="0"/>
          </a:p>
          <a:p>
            <a:pPr lvl="0" fontAlgn="base"/>
            <a:r>
              <a:rPr lang="en-US" altLang="zh-CN" dirty="0"/>
              <a:t>Parity Technologies (UK) Ltd, “Poa network,” </a:t>
            </a:r>
            <a:r>
              <a:rPr lang="en-US" altLang="zh-CN" dirty="0">
                <a:hlinkClick r:id="rId7"/>
              </a:rPr>
              <a:t>https://github.com/poane twork/openethereum,</a:t>
            </a:r>
            <a:r>
              <a:rPr lang="en-US" altLang="zh-CN" dirty="0"/>
              <a:t> 2021, accessed: Dec., 2021.</a:t>
            </a:r>
          </a:p>
          <a:p>
            <a:pPr lvl="0" fontAlgn="base"/>
            <a:r>
              <a:rPr lang="en-US" altLang="zh-CN" dirty="0"/>
              <a:t>[6] “</a:t>
            </a:r>
            <a:r>
              <a:rPr lang="en-US" altLang="zh-CN" dirty="0" err="1"/>
              <a:t>Consensys</a:t>
            </a:r>
            <a:r>
              <a:rPr lang="en-US" altLang="zh-CN" dirty="0"/>
              <a:t> quorum,” </a:t>
            </a:r>
            <a:r>
              <a:rPr lang="en-US" altLang="zh-CN" dirty="0">
                <a:hlinkClick r:id="rId8"/>
              </a:rPr>
              <a:t>https://github.com/ConsenSys/quorum/blob/maste r/consensus/clique/clique.go,</a:t>
            </a:r>
            <a:r>
              <a:rPr lang="en-US" altLang="zh-CN" dirty="0"/>
              <a:t> 2021, accessed: Dec., 2021.</a:t>
            </a:r>
            <a:endParaRPr lang="zh-CN" altLang="zh-CN" dirty="0"/>
          </a:p>
          <a:p>
            <a:pPr lvl="0" fontAlgn="base"/>
            <a:endParaRPr lang="zh-CN" altLang="zh-CN" dirty="0"/>
          </a:p>
          <a:p>
            <a:r>
              <a:rPr kumimoji="1" lang="en-US" altLang="zh-CN" dirty="0">
                <a:latin typeface="Avenir" panose="02000503020000020003" pitchFamily="2" charset="0"/>
              </a:rPr>
              <a:t> </a:t>
            </a:r>
            <a:endParaRPr kumimoji="1" lang="zh-CN" altLang="en-US" dirty="0">
              <a:latin typeface="Avenir" panose="02000503020000020003" pitchFamily="2" charset="0"/>
            </a:endParaRPr>
          </a:p>
        </p:txBody>
      </p:sp>
      <p:pic>
        <p:nvPicPr>
          <p:cNvPr id="13" name="图片 12">
            <a:extLst>
              <a:ext uri="{FF2B5EF4-FFF2-40B4-BE49-F238E27FC236}">
                <a16:creationId xmlns:a16="http://schemas.microsoft.com/office/drawing/2014/main" id="{A04B5F6E-82F8-AC4F-ADD2-9A36826EA1C0}"/>
              </a:ext>
            </a:extLst>
          </p:cNvPr>
          <p:cNvPicPr>
            <a:picLocks noChangeAspect="1"/>
          </p:cNvPicPr>
          <p:nvPr/>
        </p:nvPicPr>
        <p:blipFill>
          <a:blip r:embed="rId9"/>
          <a:stretch>
            <a:fillRect/>
          </a:stretch>
        </p:blipFill>
        <p:spPr>
          <a:xfrm>
            <a:off x="10025518" y="69656"/>
            <a:ext cx="1431111" cy="910707"/>
          </a:xfrm>
          <a:prstGeom prst="rect">
            <a:avLst/>
          </a:prstGeom>
        </p:spPr>
      </p:pic>
    </p:spTree>
    <p:extLst>
      <p:ext uri="{BB962C8B-B14F-4D97-AF65-F5344CB8AC3E}">
        <p14:creationId xmlns:p14="http://schemas.microsoft.com/office/powerpoint/2010/main" val="377754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2B5CEC9-1F0E-0648-8031-E21B3D783752}"/>
              </a:ext>
            </a:extLst>
          </p:cNvPr>
          <p:cNvSpPr>
            <a:spLocks noGrp="1"/>
          </p:cNvSpPr>
          <p:nvPr>
            <p:ph type="sldNum" sz="quarter" idx="12"/>
          </p:nvPr>
        </p:nvSpPr>
        <p:spPr/>
        <p:txBody>
          <a:bodyPr/>
          <a:lstStyle/>
          <a:p>
            <a:fld id="{15C6A054-14D7-C04F-A1A1-53A981006C70}" type="slidenum">
              <a:rPr kumimoji="1" lang="zh-CN" altLang="en-US" smtClean="0"/>
              <a:t>12</a:t>
            </a:fld>
            <a:endParaRPr kumimoji="1" lang="zh-CN" altLang="en-US"/>
          </a:p>
        </p:txBody>
      </p:sp>
      <p:sp>
        <p:nvSpPr>
          <p:cNvPr id="4" name="矩形 3">
            <a:extLst>
              <a:ext uri="{FF2B5EF4-FFF2-40B4-BE49-F238E27FC236}">
                <a16:creationId xmlns:a16="http://schemas.microsoft.com/office/drawing/2014/main" id="{25D52231-6C12-E64A-9F76-3351F52522E6}"/>
              </a:ext>
            </a:extLst>
          </p:cNvPr>
          <p:cNvSpPr/>
          <p:nvPr/>
        </p:nvSpPr>
        <p:spPr>
          <a:xfrm>
            <a:off x="11007810" y="6081698"/>
            <a:ext cx="345989" cy="446786"/>
          </a:xfrm>
          <a:prstGeom prst="rect">
            <a:avLst/>
          </a:prstGeom>
          <a:solidFill>
            <a:srgbClr val="74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5" name="直线连接符 4">
            <a:extLst>
              <a:ext uri="{FF2B5EF4-FFF2-40B4-BE49-F238E27FC236}">
                <a16:creationId xmlns:a16="http://schemas.microsoft.com/office/drawing/2014/main" id="{63B221EA-5CFC-8647-BC18-F22D60984949}"/>
              </a:ext>
            </a:extLst>
          </p:cNvPr>
          <p:cNvCxnSpPr>
            <a:cxnSpLocks/>
          </p:cNvCxnSpPr>
          <p:nvPr/>
        </p:nvCxnSpPr>
        <p:spPr>
          <a:xfrm flipV="1">
            <a:off x="1184188" y="6313833"/>
            <a:ext cx="9823622" cy="17483"/>
          </a:xfrm>
          <a:prstGeom prst="line">
            <a:avLst/>
          </a:prstGeom>
        </p:spPr>
        <p:style>
          <a:lnRef idx="2">
            <a:schemeClr val="accent3"/>
          </a:lnRef>
          <a:fillRef idx="0">
            <a:schemeClr val="accent3"/>
          </a:fillRef>
          <a:effectRef idx="1">
            <a:schemeClr val="accent3"/>
          </a:effectRef>
          <a:fontRef idx="minor">
            <a:schemeClr val="tx1"/>
          </a:fontRef>
        </p:style>
      </p:cxnSp>
      <p:sp>
        <p:nvSpPr>
          <p:cNvPr id="7" name="矩形 6">
            <a:extLst>
              <a:ext uri="{FF2B5EF4-FFF2-40B4-BE49-F238E27FC236}">
                <a16:creationId xmlns:a16="http://schemas.microsoft.com/office/drawing/2014/main" id="{56C3AD9E-AFA7-8D47-A435-6EE42E1E157E}"/>
              </a:ext>
            </a:extLst>
          </p:cNvPr>
          <p:cNvSpPr/>
          <p:nvPr/>
        </p:nvSpPr>
        <p:spPr>
          <a:xfrm>
            <a:off x="838200" y="589240"/>
            <a:ext cx="345989" cy="997511"/>
          </a:xfrm>
          <a:prstGeom prst="rect">
            <a:avLst/>
          </a:prstGeom>
          <a:solidFill>
            <a:srgbClr val="74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8" name="直线连接符 7">
            <a:extLst>
              <a:ext uri="{FF2B5EF4-FFF2-40B4-BE49-F238E27FC236}">
                <a16:creationId xmlns:a16="http://schemas.microsoft.com/office/drawing/2014/main" id="{A6A2DD50-148A-CF42-A992-3E950199EAC9}"/>
              </a:ext>
            </a:extLst>
          </p:cNvPr>
          <p:cNvCxnSpPr>
            <a:cxnSpLocks/>
          </p:cNvCxnSpPr>
          <p:nvPr/>
        </p:nvCxnSpPr>
        <p:spPr>
          <a:xfrm>
            <a:off x="1268446" y="1027906"/>
            <a:ext cx="10085354" cy="1"/>
          </a:xfrm>
          <a:prstGeom prst="line">
            <a:avLst/>
          </a:prstGeom>
        </p:spPr>
        <p:style>
          <a:lnRef idx="2">
            <a:schemeClr val="accent3"/>
          </a:lnRef>
          <a:fillRef idx="0">
            <a:schemeClr val="accent3"/>
          </a:fillRef>
          <a:effectRef idx="1">
            <a:schemeClr val="accent3"/>
          </a:effectRef>
          <a:fontRef idx="minor">
            <a:schemeClr val="tx1"/>
          </a:fontRef>
        </p:style>
      </p:cxnSp>
      <p:sp>
        <p:nvSpPr>
          <p:cNvPr id="10" name="文本框 9">
            <a:extLst>
              <a:ext uri="{FF2B5EF4-FFF2-40B4-BE49-F238E27FC236}">
                <a16:creationId xmlns:a16="http://schemas.microsoft.com/office/drawing/2014/main" id="{8357B71F-6154-D34D-A311-C9B0A0EB650D}"/>
              </a:ext>
            </a:extLst>
          </p:cNvPr>
          <p:cNvSpPr txBox="1"/>
          <p:nvPr/>
        </p:nvSpPr>
        <p:spPr>
          <a:xfrm>
            <a:off x="1184187" y="499641"/>
            <a:ext cx="9462041" cy="523220"/>
          </a:xfrm>
          <a:prstGeom prst="rect">
            <a:avLst/>
          </a:prstGeom>
          <a:noFill/>
        </p:spPr>
        <p:txBody>
          <a:bodyPr wrap="square" rtlCol="0">
            <a:spAutoFit/>
          </a:bodyPr>
          <a:lstStyle/>
          <a:p>
            <a:r>
              <a:rPr kumimoji="1" lang="en-US" altLang="zh-CN" sz="2800" dirty="0">
                <a:solidFill>
                  <a:schemeClr val="bg2">
                    <a:lumMod val="50000"/>
                  </a:schemeClr>
                </a:solidFill>
                <a:latin typeface="Avenir Medium" panose="02000503020000020003" pitchFamily="2" charset="0"/>
                <a:ea typeface="SimSun" panose="02010600030101010101" pitchFamily="2" charset="-122"/>
              </a:rPr>
              <a:t>References</a:t>
            </a:r>
            <a:endParaRPr kumimoji="1" lang="zh-CN" altLang="en-US" sz="2800" dirty="0">
              <a:solidFill>
                <a:schemeClr val="bg2">
                  <a:lumMod val="50000"/>
                </a:schemeClr>
              </a:solidFill>
              <a:latin typeface="Avenir Medium" panose="02000503020000020003" pitchFamily="2" charset="0"/>
              <a:ea typeface="SimSun" panose="02010600030101010101" pitchFamily="2" charset="-122"/>
            </a:endParaRPr>
          </a:p>
        </p:txBody>
      </p:sp>
      <p:sp>
        <p:nvSpPr>
          <p:cNvPr id="11" name="文本框 10">
            <a:extLst>
              <a:ext uri="{FF2B5EF4-FFF2-40B4-BE49-F238E27FC236}">
                <a16:creationId xmlns:a16="http://schemas.microsoft.com/office/drawing/2014/main" id="{29B66BCC-6BEC-E348-B90D-4418C8611CBB}"/>
              </a:ext>
            </a:extLst>
          </p:cNvPr>
          <p:cNvSpPr txBox="1"/>
          <p:nvPr/>
        </p:nvSpPr>
        <p:spPr>
          <a:xfrm>
            <a:off x="1184187" y="1467446"/>
            <a:ext cx="10497311" cy="4801314"/>
          </a:xfrm>
          <a:prstGeom prst="rect">
            <a:avLst/>
          </a:prstGeom>
          <a:noFill/>
        </p:spPr>
        <p:txBody>
          <a:bodyPr wrap="square" rtlCol="0">
            <a:spAutoFit/>
          </a:bodyPr>
          <a:lstStyle/>
          <a:p>
            <a:pPr lvl="0" fontAlgn="base"/>
            <a:r>
              <a:rPr lang="en-US" altLang="zh-CN" dirty="0"/>
              <a:t>[7] Q. Wang, R. Li, Q. Wang, S. Chen, and Y. Xiang, “Exploring unfairness on proof of authority: Order manipulation attacks and remedies,” </a:t>
            </a:r>
            <a:r>
              <a:rPr lang="en-US" altLang="zh-CN" i="1" dirty="0">
                <a:hlinkClick r:id="rId2"/>
              </a:rPr>
              <a:t>http: //arxiv.org/abs/2203.03008</a:t>
            </a:r>
            <a:r>
              <a:rPr lang="en-US" altLang="zh-CN" dirty="0">
                <a:hlinkClick r:id="rId2"/>
              </a:rPr>
              <a:t>,</a:t>
            </a:r>
            <a:r>
              <a:rPr lang="en-US" altLang="zh-CN" dirty="0"/>
              <a:t> 2021.</a:t>
            </a:r>
            <a:endParaRPr lang="zh-CN" altLang="zh-CN" dirty="0"/>
          </a:p>
          <a:p>
            <a:pPr lvl="0" fontAlgn="base"/>
            <a:r>
              <a:rPr lang="en-US" altLang="zh-CN" dirty="0"/>
              <a:t>[8] S. De Angelis, L. </a:t>
            </a:r>
            <a:r>
              <a:rPr lang="en-US" altLang="zh-CN" dirty="0" err="1"/>
              <a:t>Aniello</a:t>
            </a:r>
            <a:r>
              <a:rPr lang="en-US" altLang="zh-CN" dirty="0"/>
              <a:t>, R. Baldoni, F. Lombardi, A. </a:t>
            </a:r>
            <a:r>
              <a:rPr lang="en-US" altLang="zh-CN" dirty="0" err="1"/>
              <a:t>Margheri</a:t>
            </a:r>
            <a:r>
              <a:rPr lang="en-US" altLang="zh-CN" dirty="0"/>
              <a:t>, and V. </a:t>
            </a:r>
            <a:r>
              <a:rPr lang="en-US" altLang="zh-CN" dirty="0" err="1"/>
              <a:t>Sassone</a:t>
            </a:r>
            <a:r>
              <a:rPr lang="en-US" altLang="zh-CN" dirty="0"/>
              <a:t>, “PBFT vs proof-of-authority: Applying the CAP theorem to permissioned blockchain,” in </a:t>
            </a:r>
            <a:r>
              <a:rPr lang="en-US" altLang="zh-CN" i="1" dirty="0"/>
              <a:t>Proceedings of the 2018 Italian Conference on Cybersecurity (ITASEC)</a:t>
            </a:r>
            <a:r>
              <a:rPr lang="en-US" altLang="zh-CN" dirty="0"/>
              <a:t>, 2018, pp. 1–11.</a:t>
            </a:r>
            <a:endParaRPr lang="zh-CN" altLang="zh-CN" dirty="0"/>
          </a:p>
          <a:p>
            <a:pPr lvl="0" fontAlgn="base"/>
            <a:r>
              <a:rPr lang="en-US" altLang="zh-CN" dirty="0"/>
              <a:t>[9] A. </a:t>
            </a:r>
            <a:r>
              <a:rPr lang="en-US" altLang="zh-CN" dirty="0" err="1"/>
              <a:t>Kosba</a:t>
            </a:r>
            <a:r>
              <a:rPr lang="en-US" altLang="zh-CN" dirty="0"/>
              <a:t>, A. Miller, E. Shi, Z. Wen, and C. </a:t>
            </a:r>
            <a:r>
              <a:rPr lang="en-US" altLang="zh-CN" dirty="0" err="1"/>
              <a:t>Papamanthou</a:t>
            </a:r>
            <a:r>
              <a:rPr lang="en-US" altLang="zh-CN" dirty="0"/>
              <a:t>, “Hawk: The blockchain model of cryptography and privacy-preserving smart contracts,” in </a:t>
            </a:r>
            <a:r>
              <a:rPr lang="en-US" altLang="zh-CN" i="1" dirty="0"/>
              <a:t>Proceedings of the 2016 IEEE symposium on security and privacy (SP)</a:t>
            </a:r>
            <a:r>
              <a:rPr lang="en-US" altLang="zh-CN" dirty="0"/>
              <a:t>. IEEE, 2016, pp. 839–858.</a:t>
            </a:r>
            <a:endParaRPr lang="zh-CN" altLang="zh-CN" dirty="0"/>
          </a:p>
          <a:p>
            <a:pPr lvl="0" fontAlgn="base"/>
            <a:r>
              <a:rPr lang="en-US" altLang="zh-CN" dirty="0"/>
              <a:t>[10] P. </a:t>
            </a:r>
            <a:r>
              <a:rPr lang="en-US" altLang="zh-CN" dirty="0" err="1"/>
              <a:t>Daian</a:t>
            </a:r>
            <a:r>
              <a:rPr lang="en-US" altLang="zh-CN" dirty="0"/>
              <a:t>, S. </a:t>
            </a:r>
            <a:r>
              <a:rPr lang="en-US" altLang="zh-CN" dirty="0" err="1"/>
              <a:t>Goldfeder</a:t>
            </a:r>
            <a:r>
              <a:rPr lang="en-US" altLang="zh-CN" dirty="0"/>
              <a:t>, T. Kell, Y. Li, X. Zhao, I. </a:t>
            </a:r>
            <a:r>
              <a:rPr lang="en-US" altLang="zh-CN" dirty="0" err="1"/>
              <a:t>Bentov</a:t>
            </a:r>
            <a:r>
              <a:rPr lang="en-US" altLang="zh-CN" dirty="0"/>
              <a:t>, L. Breidenbach, and A. </a:t>
            </a:r>
            <a:r>
              <a:rPr lang="en-US" altLang="zh-CN" dirty="0" err="1"/>
              <a:t>Juels</a:t>
            </a:r>
            <a:r>
              <a:rPr lang="en-US" altLang="zh-CN" dirty="0"/>
              <a:t>, “Flash boys 2.0: Frontrunning in decentralized exchanges, miner extractable value, and consensus instability,” in </a:t>
            </a:r>
            <a:r>
              <a:rPr lang="en-US" altLang="zh-CN" i="1" dirty="0"/>
              <a:t>Proceedings of the 2020 IEEE Symposium on Security and Privacy (SP)</a:t>
            </a:r>
            <a:r>
              <a:rPr lang="en-US" altLang="zh-CN" dirty="0"/>
              <a:t>. IEEE, 2020, pp. 910–927.</a:t>
            </a:r>
            <a:endParaRPr lang="zh-CN" altLang="zh-CN" dirty="0"/>
          </a:p>
          <a:p>
            <a:pPr lvl="0" fontAlgn="base"/>
            <a:r>
              <a:rPr lang="en-US" altLang="zh-CN" dirty="0"/>
              <a:t>[11] HPB, “High performance blockchain (</a:t>
            </a:r>
            <a:r>
              <a:rPr lang="en-US" altLang="zh-CN" dirty="0" err="1"/>
              <a:t>hpb</a:t>
            </a:r>
            <a:r>
              <a:rPr lang="en-US" altLang="zh-CN" dirty="0"/>
              <a:t>),” </a:t>
            </a:r>
            <a:r>
              <a:rPr lang="en-US" altLang="zh-CN" dirty="0">
                <a:hlinkClick r:id="rId3"/>
              </a:rPr>
              <a:t>https://www.hpb.io/,</a:t>
            </a:r>
            <a:r>
              <a:rPr lang="en-US" altLang="zh-CN" dirty="0"/>
              <a:t> Aug. 2021, accessed: Dec., 2021.</a:t>
            </a:r>
            <a:endParaRPr lang="zh-CN" altLang="zh-CN" dirty="0"/>
          </a:p>
          <a:p>
            <a:pPr lvl="0" fontAlgn="base"/>
            <a:r>
              <a:rPr lang="en-US" altLang="zh-CN" dirty="0"/>
              <a:t>Go Ethereum Team, “Private network tutorial,” </a:t>
            </a:r>
            <a:r>
              <a:rPr lang="en-US" altLang="zh-CN" dirty="0">
                <a:hlinkClick r:id="rId4"/>
              </a:rPr>
              <a:t>https://geth.ethereum.or g/docs/getting-started/private-net,</a:t>
            </a:r>
            <a:r>
              <a:rPr lang="en-US" altLang="zh-CN" dirty="0"/>
              <a:t> 2021, accessed: Dec., 2021.</a:t>
            </a:r>
            <a:endParaRPr lang="zh-CN" altLang="zh-CN" dirty="0"/>
          </a:p>
          <a:p>
            <a:pPr lvl="0" fontAlgn="base"/>
            <a:r>
              <a:rPr lang="en-US" altLang="zh-CN" dirty="0"/>
              <a:t>[12] The go-</a:t>
            </a:r>
            <a:r>
              <a:rPr lang="en-US" altLang="zh-CN" dirty="0" err="1"/>
              <a:t>hpb</a:t>
            </a:r>
            <a:r>
              <a:rPr lang="en-US" altLang="zh-CN" dirty="0"/>
              <a:t> Authors, “High performance blockchain (</a:t>
            </a:r>
            <a:r>
              <a:rPr lang="en-US" altLang="zh-CN" dirty="0" err="1"/>
              <a:t>hpb</a:t>
            </a:r>
            <a:r>
              <a:rPr lang="en-US" altLang="zh-CN" dirty="0"/>
              <a:t>) – chain generation,” </a:t>
            </a:r>
            <a:r>
              <a:rPr lang="en-US" altLang="zh-CN" dirty="0">
                <a:hlinkClick r:id="rId5"/>
              </a:rPr>
              <a:t>https://github.com/hpb-project/go-hpb/blob/master/consens us/prometheus/chain_generation.go,</a:t>
            </a:r>
            <a:r>
              <a:rPr lang="en-US" altLang="zh-CN" dirty="0"/>
              <a:t> Aug. 2021, accessed: Dec., 2021.</a:t>
            </a:r>
            <a:endParaRPr kumimoji="1" lang="zh-CN" altLang="en-US" dirty="0">
              <a:latin typeface="Avenir" panose="02000503020000020003" pitchFamily="2" charset="0"/>
            </a:endParaRPr>
          </a:p>
        </p:txBody>
      </p:sp>
      <p:pic>
        <p:nvPicPr>
          <p:cNvPr id="12" name="图片 11">
            <a:extLst>
              <a:ext uri="{FF2B5EF4-FFF2-40B4-BE49-F238E27FC236}">
                <a16:creationId xmlns:a16="http://schemas.microsoft.com/office/drawing/2014/main" id="{479F5C12-BF15-4843-AAFB-91FAE0DE29B4}"/>
              </a:ext>
            </a:extLst>
          </p:cNvPr>
          <p:cNvPicPr>
            <a:picLocks noChangeAspect="1"/>
          </p:cNvPicPr>
          <p:nvPr/>
        </p:nvPicPr>
        <p:blipFill>
          <a:blip r:embed="rId6"/>
          <a:stretch>
            <a:fillRect/>
          </a:stretch>
        </p:blipFill>
        <p:spPr>
          <a:xfrm>
            <a:off x="10025518" y="69656"/>
            <a:ext cx="1431111" cy="910707"/>
          </a:xfrm>
          <a:prstGeom prst="rect">
            <a:avLst/>
          </a:prstGeom>
        </p:spPr>
      </p:pic>
    </p:spTree>
    <p:extLst>
      <p:ext uri="{BB962C8B-B14F-4D97-AF65-F5344CB8AC3E}">
        <p14:creationId xmlns:p14="http://schemas.microsoft.com/office/powerpoint/2010/main" val="3885831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57405B-C0B8-3D41-8F63-84F5688D7D38}"/>
              </a:ext>
            </a:extLst>
          </p:cNvPr>
          <p:cNvSpPr>
            <a:spLocks noGrp="1"/>
          </p:cNvSpPr>
          <p:nvPr>
            <p:ph type="ctrTitle"/>
          </p:nvPr>
        </p:nvSpPr>
        <p:spPr>
          <a:xfrm>
            <a:off x="1466335" y="1013046"/>
            <a:ext cx="9259330" cy="1966826"/>
          </a:xfrm>
        </p:spPr>
        <p:txBody>
          <a:bodyPr anchor="ctr">
            <a:normAutofit/>
          </a:bodyPr>
          <a:lstStyle/>
          <a:p>
            <a:r>
              <a:rPr kumimoji="1" lang="en-US" altLang="zh-CN" sz="5200" b="1" dirty="0">
                <a:latin typeface="Times New Roman" panose="02020603050405020304" pitchFamily="18" charset="0"/>
                <a:ea typeface="SimSun" panose="02010600030101010101" pitchFamily="2" charset="-122"/>
              </a:rPr>
              <a:t> Frontrunning Block Attack in PoA: A Case Study</a:t>
            </a:r>
            <a:endParaRPr kumimoji="1" lang="zh-CN" altLang="en-US" sz="5200" b="1" dirty="0">
              <a:latin typeface="Times New Roman" panose="02020603050405020304" pitchFamily="18" charset="0"/>
              <a:ea typeface="SimSun" panose="02010600030101010101" pitchFamily="2" charset="-122"/>
            </a:endParaRPr>
          </a:p>
        </p:txBody>
      </p:sp>
      <p:sp>
        <p:nvSpPr>
          <p:cNvPr id="5" name="副标题 2">
            <a:extLst>
              <a:ext uri="{FF2B5EF4-FFF2-40B4-BE49-F238E27FC236}">
                <a16:creationId xmlns:a16="http://schemas.microsoft.com/office/drawing/2014/main" id="{47F8E971-A6EC-AE46-ABEE-D064F7223403}"/>
              </a:ext>
            </a:extLst>
          </p:cNvPr>
          <p:cNvSpPr>
            <a:spLocks noGrp="1"/>
          </p:cNvSpPr>
          <p:nvPr>
            <p:ph type="subTitle" idx="1"/>
          </p:nvPr>
        </p:nvSpPr>
        <p:spPr>
          <a:xfrm>
            <a:off x="1524000" y="3547061"/>
            <a:ext cx="9144000" cy="1747837"/>
          </a:xfrm>
        </p:spPr>
        <p:txBody>
          <a:bodyPr>
            <a:normAutofit lnSpcReduction="10000"/>
          </a:bodyPr>
          <a:lstStyle/>
          <a:p>
            <a:r>
              <a:rPr kumimoji="1" lang="en-US" altLang="zh-CN" b="1" dirty="0">
                <a:latin typeface="Times New Roman" panose="02020603050405020304" pitchFamily="18" charset="0"/>
                <a:ea typeface="宋体" panose="02010600030101010101" pitchFamily="2" charset="-122"/>
              </a:rPr>
              <a:t>Xinrui</a:t>
            </a:r>
            <a:r>
              <a:rPr kumimoji="1" lang="zh-CN" altLang="en-US" b="1" dirty="0">
                <a:latin typeface="Times New Roman" panose="02020603050405020304" pitchFamily="18" charset="0"/>
                <a:ea typeface="宋体" panose="02010600030101010101" pitchFamily="2" charset="-122"/>
              </a:rPr>
              <a:t> </a:t>
            </a:r>
            <a:r>
              <a:rPr kumimoji="1" lang="en-US" altLang="zh-CN" b="1" dirty="0">
                <a:latin typeface="Times New Roman" panose="02020603050405020304" pitchFamily="18" charset="0"/>
                <a:ea typeface="宋体" panose="02010600030101010101" pitchFamily="2" charset="-122"/>
              </a:rPr>
              <a:t>Zhang</a:t>
            </a:r>
            <a:r>
              <a:rPr kumimoji="1" lang="en-US" altLang="zh-CN" b="1" baseline="30000" dirty="0">
                <a:latin typeface="Times New Roman" panose="02020603050405020304" pitchFamily="18" charset="0"/>
                <a:ea typeface="宋体" panose="02010600030101010101" pitchFamily="2" charset="-122"/>
              </a:rPr>
              <a:t>1</a:t>
            </a:r>
            <a:r>
              <a:rPr kumimoji="1" lang="en-US" altLang="zh-CN" dirty="0">
                <a:latin typeface="Times New Roman" panose="02020603050405020304" pitchFamily="18" charset="0"/>
                <a:ea typeface="宋体" panose="02010600030101010101" pitchFamily="2" charset="-122"/>
              </a:rPr>
              <a:t>, Qin Wang</a:t>
            </a:r>
            <a:r>
              <a:rPr kumimoji="1" lang="en-US" altLang="zh-CN" baseline="30000" dirty="0">
                <a:latin typeface="Times New Roman" panose="02020603050405020304" pitchFamily="18" charset="0"/>
                <a:ea typeface="宋体" panose="02010600030101010101" pitchFamily="2" charset="-122"/>
              </a:rPr>
              <a:t>2</a:t>
            </a:r>
            <a:r>
              <a:rPr kumimoji="1" lang="en-US" altLang="zh-CN" dirty="0">
                <a:latin typeface="Times New Roman" panose="02020603050405020304" pitchFamily="18" charset="0"/>
                <a:ea typeface="宋体" panose="02010600030101010101" pitchFamily="2" charset="-122"/>
              </a:rPr>
              <a:t>, </a:t>
            </a:r>
            <a:r>
              <a:rPr kumimoji="1" lang="en-US" altLang="zh-CN" dirty="0" err="1">
                <a:latin typeface="Times New Roman" panose="02020603050405020304" pitchFamily="18" charset="0"/>
                <a:ea typeface="宋体" panose="02010600030101010101" pitchFamily="2" charset="-122"/>
              </a:rPr>
              <a:t>Rujia</a:t>
            </a:r>
            <a:r>
              <a:rPr kumimoji="1" lang="en-US" altLang="zh-CN" dirty="0">
                <a:latin typeface="Times New Roman" panose="02020603050405020304" pitchFamily="18" charset="0"/>
                <a:ea typeface="宋体" panose="02010600030101010101" pitchFamily="2" charset="-122"/>
              </a:rPr>
              <a:t> Li</a:t>
            </a:r>
            <a:r>
              <a:rPr kumimoji="1" lang="en-US" altLang="zh-CN" baseline="30000" dirty="0">
                <a:latin typeface="Times New Roman" panose="02020603050405020304" pitchFamily="18" charset="0"/>
                <a:ea typeface="宋体" panose="02010600030101010101" pitchFamily="2" charset="-122"/>
              </a:rPr>
              <a:t>1,3</a:t>
            </a:r>
            <a:r>
              <a:rPr kumimoji="1" lang="en-US" altLang="zh-CN" dirty="0">
                <a:latin typeface="Times New Roman" panose="02020603050405020304" pitchFamily="18" charset="0"/>
                <a:ea typeface="宋体" panose="02010600030101010101" pitchFamily="2" charset="-122"/>
              </a:rPr>
              <a:t>, Qi Wang</a:t>
            </a:r>
            <a:r>
              <a:rPr kumimoji="1" lang="en-US" altLang="zh-CN" baseline="30000" dirty="0">
                <a:latin typeface="Times New Roman" panose="02020603050405020304" pitchFamily="18" charset="0"/>
                <a:ea typeface="宋体" panose="02010600030101010101" pitchFamily="2" charset="-122"/>
              </a:rPr>
              <a:t>1</a:t>
            </a:r>
          </a:p>
          <a:p>
            <a:r>
              <a:rPr kumimoji="1" lang="en-US" altLang="zh-CN" baseline="30000" dirty="0">
                <a:latin typeface="Times New Roman" panose="02020603050405020304" pitchFamily="18" charset="0"/>
                <a:ea typeface="宋体" panose="02010600030101010101" pitchFamily="2" charset="-122"/>
              </a:rPr>
              <a:t>1 </a:t>
            </a:r>
            <a:r>
              <a:rPr kumimoji="1" lang="en-US" altLang="zh-CN" dirty="0">
                <a:latin typeface="Times New Roman" panose="02020603050405020304" pitchFamily="18" charset="0"/>
                <a:ea typeface="宋体" panose="02010600030101010101" pitchFamily="2" charset="-122"/>
              </a:rPr>
              <a:t>Southern University of Science and Technology</a:t>
            </a:r>
          </a:p>
          <a:p>
            <a:r>
              <a:rPr kumimoji="1" lang="en-US" altLang="zh-CN" baseline="30000" dirty="0">
                <a:latin typeface="Times New Roman" panose="02020603050405020304" pitchFamily="18" charset="0"/>
                <a:ea typeface="宋体" panose="02010600030101010101" pitchFamily="2" charset="-122"/>
              </a:rPr>
              <a:t>2</a:t>
            </a:r>
            <a:r>
              <a:rPr kumimoji="1" lang="en-US" altLang="zh-CN" dirty="0">
                <a:latin typeface="Times New Roman" panose="02020603050405020304" pitchFamily="18" charset="0"/>
                <a:ea typeface="宋体" panose="02010600030101010101" pitchFamily="2" charset="-122"/>
              </a:rPr>
              <a:t> CSIRO Data61</a:t>
            </a:r>
          </a:p>
          <a:p>
            <a:r>
              <a:rPr kumimoji="1" lang="en-US" altLang="zh-CN" baseline="30000" dirty="0">
                <a:latin typeface="Times New Roman" panose="02020603050405020304" pitchFamily="18" charset="0"/>
                <a:ea typeface="宋体" panose="02010600030101010101" pitchFamily="2" charset="-122"/>
              </a:rPr>
              <a:t>3 </a:t>
            </a:r>
            <a:r>
              <a:rPr kumimoji="1" lang="en-US" altLang="zh-CN" dirty="0">
                <a:latin typeface="Times New Roman" panose="02020603050405020304" pitchFamily="18" charset="0"/>
                <a:ea typeface="宋体" panose="02010600030101010101" pitchFamily="2" charset="-122"/>
              </a:rPr>
              <a:t>University of Birmingham</a:t>
            </a:r>
          </a:p>
        </p:txBody>
      </p:sp>
      <p:sp>
        <p:nvSpPr>
          <p:cNvPr id="3" name="灯片编号占位符 2">
            <a:extLst>
              <a:ext uri="{FF2B5EF4-FFF2-40B4-BE49-F238E27FC236}">
                <a16:creationId xmlns:a16="http://schemas.microsoft.com/office/drawing/2014/main" id="{EE0DF53B-1A1D-DE43-AF01-63AE1475C496}"/>
              </a:ext>
            </a:extLst>
          </p:cNvPr>
          <p:cNvSpPr>
            <a:spLocks noGrp="1"/>
          </p:cNvSpPr>
          <p:nvPr>
            <p:ph type="sldNum" sz="quarter" idx="12"/>
          </p:nvPr>
        </p:nvSpPr>
        <p:spPr/>
        <p:txBody>
          <a:bodyPr/>
          <a:lstStyle/>
          <a:p>
            <a:fld id="{15C6A054-14D7-C04F-A1A1-53A981006C70}" type="slidenum">
              <a:rPr kumimoji="1" lang="zh-CN" altLang="en-US" smtClean="0"/>
              <a:t>13</a:t>
            </a:fld>
            <a:endParaRPr kumimoji="1" lang="zh-CN" altLang="en-US"/>
          </a:p>
        </p:txBody>
      </p:sp>
      <p:pic>
        <p:nvPicPr>
          <p:cNvPr id="6" name="图片 5">
            <a:extLst>
              <a:ext uri="{FF2B5EF4-FFF2-40B4-BE49-F238E27FC236}">
                <a16:creationId xmlns:a16="http://schemas.microsoft.com/office/drawing/2014/main" id="{A52807D0-3E4F-6348-A4B2-2DABD83AC58E}"/>
              </a:ext>
            </a:extLst>
          </p:cNvPr>
          <p:cNvPicPr>
            <a:picLocks noChangeAspect="1"/>
          </p:cNvPicPr>
          <p:nvPr/>
        </p:nvPicPr>
        <p:blipFill>
          <a:blip r:embed="rId3"/>
          <a:stretch>
            <a:fillRect/>
          </a:stretch>
        </p:blipFill>
        <p:spPr>
          <a:xfrm>
            <a:off x="1935227" y="4717910"/>
            <a:ext cx="4002278" cy="2823460"/>
          </a:xfrm>
          <a:prstGeom prst="rect">
            <a:avLst/>
          </a:prstGeom>
        </p:spPr>
      </p:pic>
      <p:pic>
        <p:nvPicPr>
          <p:cNvPr id="1026" name="Picture 2" descr="CSIRO | Jade Jiang">
            <a:extLst>
              <a:ext uri="{FF2B5EF4-FFF2-40B4-BE49-F238E27FC236}">
                <a16:creationId xmlns:a16="http://schemas.microsoft.com/office/drawing/2014/main" id="{B7583763-95DE-6740-8342-EC14C315F1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860" y="5422363"/>
            <a:ext cx="2423412" cy="11413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iversity of Birmingham – Wikipedia">
            <a:extLst>
              <a:ext uri="{FF2B5EF4-FFF2-40B4-BE49-F238E27FC236}">
                <a16:creationId xmlns:a16="http://schemas.microsoft.com/office/drawing/2014/main" id="{A8D30BBF-13F4-F749-9FB8-37526C544E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4539" y="5421118"/>
            <a:ext cx="952122" cy="1142546"/>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B633C01E-98F6-8344-873A-9522E2119D53}"/>
              </a:ext>
            </a:extLst>
          </p:cNvPr>
          <p:cNvPicPr>
            <a:picLocks noChangeAspect="1"/>
          </p:cNvPicPr>
          <p:nvPr/>
        </p:nvPicPr>
        <p:blipFill>
          <a:blip r:embed="rId6"/>
          <a:stretch>
            <a:fillRect/>
          </a:stretch>
        </p:blipFill>
        <p:spPr>
          <a:xfrm>
            <a:off x="304166" y="138706"/>
            <a:ext cx="1853818" cy="1179702"/>
          </a:xfrm>
          <a:prstGeom prst="rect">
            <a:avLst/>
          </a:prstGeom>
        </p:spPr>
      </p:pic>
      <p:sp>
        <p:nvSpPr>
          <p:cNvPr id="7" name="文本框 6">
            <a:extLst>
              <a:ext uri="{FF2B5EF4-FFF2-40B4-BE49-F238E27FC236}">
                <a16:creationId xmlns:a16="http://schemas.microsoft.com/office/drawing/2014/main" id="{7D0F5C30-04CC-A74F-BC72-9A5A9D67A6BB}"/>
              </a:ext>
            </a:extLst>
          </p:cNvPr>
          <p:cNvSpPr txBox="1"/>
          <p:nvPr/>
        </p:nvSpPr>
        <p:spPr>
          <a:xfrm>
            <a:off x="2426208" y="485471"/>
            <a:ext cx="7339584" cy="400110"/>
          </a:xfrm>
          <a:prstGeom prst="rect">
            <a:avLst/>
          </a:prstGeom>
          <a:noFill/>
        </p:spPr>
        <p:txBody>
          <a:bodyPr wrap="square" rtlCol="0">
            <a:spAutoFit/>
          </a:bodyPr>
          <a:lstStyle/>
          <a:p>
            <a:pPr algn="ctr"/>
            <a:r>
              <a:rPr lang="en" altLang="zh-CN" sz="2000" dirty="0">
                <a:solidFill>
                  <a:schemeClr val="tx1">
                    <a:lumMod val="50000"/>
                    <a:lumOff val="50000"/>
                  </a:schemeClr>
                </a:solidFill>
                <a:latin typeface="Narkisim" panose="020E0502050101010101" pitchFamily="34" charset="-79"/>
                <a:cs typeface="Narkisim" panose="020E0502050101010101" pitchFamily="34" charset="-79"/>
              </a:rPr>
              <a:t>2022 IEEE International Conference on Blockchain and Cryptocurrency</a:t>
            </a:r>
            <a:endParaRPr kumimoji="1" lang="zh-CN" altLang="en-US" sz="2000" dirty="0">
              <a:solidFill>
                <a:schemeClr val="tx1">
                  <a:lumMod val="50000"/>
                  <a:lumOff val="50000"/>
                </a:schemeClr>
              </a:solidFill>
              <a:latin typeface="Narkisim" panose="020E0502050101010101" pitchFamily="34" charset="-79"/>
              <a:cs typeface="Narkisim" panose="020E0502050101010101" pitchFamily="34" charset="-79"/>
            </a:endParaRPr>
          </a:p>
        </p:txBody>
      </p:sp>
    </p:spTree>
    <p:extLst>
      <p:ext uri="{BB962C8B-B14F-4D97-AF65-F5344CB8AC3E}">
        <p14:creationId xmlns:p14="http://schemas.microsoft.com/office/powerpoint/2010/main" val="2902126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85A2CA3-5E2A-0244-B304-4999FED65DBD}"/>
              </a:ext>
            </a:extLst>
          </p:cNvPr>
          <p:cNvSpPr>
            <a:spLocks noGrp="1"/>
          </p:cNvSpPr>
          <p:nvPr>
            <p:ph type="sldNum" sz="quarter" idx="12"/>
          </p:nvPr>
        </p:nvSpPr>
        <p:spPr>
          <a:xfrm>
            <a:off x="8862848" y="6131270"/>
            <a:ext cx="2743200" cy="365125"/>
          </a:xfrm>
        </p:spPr>
        <p:txBody>
          <a:bodyPr/>
          <a:lstStyle/>
          <a:p>
            <a:fld id="{15C6A054-14D7-C04F-A1A1-53A981006C70}" type="slidenum">
              <a:rPr kumimoji="1" lang="zh-CN" altLang="en-US" smtClean="0"/>
              <a:t>2</a:t>
            </a:fld>
            <a:endParaRPr kumimoji="1" lang="zh-CN" altLang="en-US"/>
          </a:p>
        </p:txBody>
      </p:sp>
      <p:sp>
        <p:nvSpPr>
          <p:cNvPr id="8" name="矩形 7">
            <a:extLst>
              <a:ext uri="{FF2B5EF4-FFF2-40B4-BE49-F238E27FC236}">
                <a16:creationId xmlns:a16="http://schemas.microsoft.com/office/drawing/2014/main" id="{593BAA80-6596-6B48-B248-49706698572E}"/>
              </a:ext>
            </a:extLst>
          </p:cNvPr>
          <p:cNvSpPr/>
          <p:nvPr/>
        </p:nvSpPr>
        <p:spPr>
          <a:xfrm>
            <a:off x="11007810" y="6081698"/>
            <a:ext cx="345989" cy="446786"/>
          </a:xfrm>
          <a:prstGeom prst="rect">
            <a:avLst/>
          </a:prstGeom>
          <a:solidFill>
            <a:srgbClr val="74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9" name="直线连接符 8">
            <a:extLst>
              <a:ext uri="{FF2B5EF4-FFF2-40B4-BE49-F238E27FC236}">
                <a16:creationId xmlns:a16="http://schemas.microsoft.com/office/drawing/2014/main" id="{C8655579-BCFB-8043-9C48-97E8A47328E8}"/>
              </a:ext>
            </a:extLst>
          </p:cNvPr>
          <p:cNvCxnSpPr>
            <a:cxnSpLocks/>
          </p:cNvCxnSpPr>
          <p:nvPr/>
        </p:nvCxnSpPr>
        <p:spPr>
          <a:xfrm flipV="1">
            <a:off x="1184188" y="6313833"/>
            <a:ext cx="9823622" cy="17483"/>
          </a:xfrm>
          <a:prstGeom prst="line">
            <a:avLst/>
          </a:prstGeom>
        </p:spPr>
        <p:style>
          <a:lnRef idx="2">
            <a:schemeClr val="accent3"/>
          </a:lnRef>
          <a:fillRef idx="0">
            <a:schemeClr val="accent3"/>
          </a:fillRef>
          <a:effectRef idx="1">
            <a:schemeClr val="accent3"/>
          </a:effectRef>
          <a:fontRef idx="minor">
            <a:schemeClr val="tx1"/>
          </a:fontRef>
        </p:style>
      </p:cxnSp>
      <p:sp>
        <p:nvSpPr>
          <p:cNvPr id="11" name="矩形 10">
            <a:extLst>
              <a:ext uri="{FF2B5EF4-FFF2-40B4-BE49-F238E27FC236}">
                <a16:creationId xmlns:a16="http://schemas.microsoft.com/office/drawing/2014/main" id="{3DD7B548-FC64-EF46-8683-9E007DCAF5B0}"/>
              </a:ext>
            </a:extLst>
          </p:cNvPr>
          <p:cNvSpPr/>
          <p:nvPr/>
        </p:nvSpPr>
        <p:spPr>
          <a:xfrm>
            <a:off x="838200" y="589240"/>
            <a:ext cx="345989" cy="997511"/>
          </a:xfrm>
          <a:prstGeom prst="rect">
            <a:avLst/>
          </a:prstGeom>
          <a:solidFill>
            <a:srgbClr val="74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12" name="直线连接符 11">
            <a:extLst>
              <a:ext uri="{FF2B5EF4-FFF2-40B4-BE49-F238E27FC236}">
                <a16:creationId xmlns:a16="http://schemas.microsoft.com/office/drawing/2014/main" id="{10D2A84E-7233-8E44-812F-09CB1AB2E128}"/>
              </a:ext>
            </a:extLst>
          </p:cNvPr>
          <p:cNvCxnSpPr>
            <a:cxnSpLocks/>
          </p:cNvCxnSpPr>
          <p:nvPr/>
        </p:nvCxnSpPr>
        <p:spPr>
          <a:xfrm>
            <a:off x="1268446" y="1027906"/>
            <a:ext cx="10085354" cy="1"/>
          </a:xfrm>
          <a:prstGeom prst="line">
            <a:avLst/>
          </a:prstGeom>
        </p:spPr>
        <p:style>
          <a:lnRef idx="2">
            <a:schemeClr val="accent3"/>
          </a:lnRef>
          <a:fillRef idx="0">
            <a:schemeClr val="accent3"/>
          </a:fillRef>
          <a:effectRef idx="1">
            <a:schemeClr val="accent3"/>
          </a:effectRef>
          <a:fontRef idx="minor">
            <a:schemeClr val="tx1"/>
          </a:fontRef>
        </p:style>
      </p:cxnSp>
      <p:sp>
        <p:nvSpPr>
          <p:cNvPr id="10" name="文本框 9">
            <a:extLst>
              <a:ext uri="{FF2B5EF4-FFF2-40B4-BE49-F238E27FC236}">
                <a16:creationId xmlns:a16="http://schemas.microsoft.com/office/drawing/2014/main" id="{D8BF3FEE-9F01-F741-921E-1FC6EF8ED866}"/>
              </a:ext>
            </a:extLst>
          </p:cNvPr>
          <p:cNvSpPr txBox="1"/>
          <p:nvPr/>
        </p:nvSpPr>
        <p:spPr>
          <a:xfrm>
            <a:off x="1184188" y="499641"/>
            <a:ext cx="2739853" cy="523220"/>
          </a:xfrm>
          <a:prstGeom prst="rect">
            <a:avLst/>
          </a:prstGeom>
          <a:noFill/>
        </p:spPr>
        <p:txBody>
          <a:bodyPr wrap="none" rtlCol="0">
            <a:spAutoFit/>
          </a:bodyPr>
          <a:lstStyle/>
          <a:p>
            <a:r>
              <a:rPr kumimoji="1" lang="en-US" altLang="zh-CN" sz="2800" dirty="0">
                <a:solidFill>
                  <a:schemeClr val="bg2">
                    <a:lumMod val="50000"/>
                  </a:schemeClr>
                </a:solidFill>
                <a:latin typeface="Avenir Medium" panose="02000503020000020003" pitchFamily="2" charset="0"/>
                <a:ea typeface="SimSun" panose="02010600030101010101" pitchFamily="2" charset="-122"/>
              </a:rPr>
              <a:t>A PoA Network</a:t>
            </a:r>
            <a:endParaRPr kumimoji="1" lang="zh-CN" altLang="en-US" sz="2800" dirty="0">
              <a:solidFill>
                <a:schemeClr val="bg2">
                  <a:lumMod val="50000"/>
                </a:schemeClr>
              </a:solidFill>
              <a:latin typeface="Avenir Medium" panose="02000503020000020003" pitchFamily="2" charset="0"/>
              <a:ea typeface="SimSun" panose="02010600030101010101" pitchFamily="2" charset="-122"/>
            </a:endParaRPr>
          </a:p>
        </p:txBody>
      </p:sp>
      <p:sp>
        <p:nvSpPr>
          <p:cNvPr id="5" name="椭圆 4">
            <a:extLst>
              <a:ext uri="{FF2B5EF4-FFF2-40B4-BE49-F238E27FC236}">
                <a16:creationId xmlns:a16="http://schemas.microsoft.com/office/drawing/2014/main" id="{67749485-DD59-4B46-A9C1-2B6B799FE228}"/>
              </a:ext>
            </a:extLst>
          </p:cNvPr>
          <p:cNvSpPr/>
          <p:nvPr/>
        </p:nvSpPr>
        <p:spPr>
          <a:xfrm>
            <a:off x="7605908" y="3402249"/>
            <a:ext cx="862446" cy="858652"/>
          </a:xfrm>
          <a:prstGeom prst="ellipse">
            <a:avLst/>
          </a:prstGeom>
          <a:solidFill>
            <a:srgbClr val="942093">
              <a:alpha val="20000"/>
            </a:srgb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latin typeface="Avenir Medium" panose="02000503020000020003" pitchFamily="2"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7C315BE-FEEF-AC48-B352-CA5B9E92E292}"/>
                  </a:ext>
                </a:extLst>
              </p:cNvPr>
              <p:cNvSpPr txBox="1"/>
              <p:nvPr/>
            </p:nvSpPr>
            <p:spPr>
              <a:xfrm>
                <a:off x="7590150" y="3672399"/>
                <a:ext cx="7793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dirty="0" smtClean="0">
                              <a:latin typeface="Cambria Math" panose="02040503050406030204" pitchFamily="18" charset="0"/>
                            </a:rPr>
                          </m:ctrlPr>
                        </m:sSubPr>
                        <m:e>
                          <m:r>
                            <a:rPr kumimoji="1" lang="en-US" altLang="zh-CN" b="0" i="1" dirty="0" smtClean="0">
                              <a:latin typeface="Cambria Math" panose="02040503050406030204" pitchFamily="18" charset="0"/>
                            </a:rPr>
                            <m:t>𝑆𝑒𝑎𝑙𝑒𝑟</m:t>
                          </m:r>
                        </m:e>
                        <m:sub>
                          <m:r>
                            <a:rPr kumimoji="1" lang="en-US" altLang="zh-CN" b="0" i="1" dirty="0" smtClean="0">
                              <a:latin typeface="Cambria Math" panose="02040503050406030204" pitchFamily="18" charset="0"/>
                            </a:rPr>
                            <m:t>3</m:t>
                          </m:r>
                        </m:sub>
                      </m:sSub>
                    </m:oMath>
                  </m:oMathPara>
                </a14:m>
                <a:endParaRPr kumimoji="1" lang="zh-CN" altLang="en-US" i="1" dirty="0">
                  <a:latin typeface="Avenir Medium" panose="02000503020000020003" pitchFamily="2" charset="0"/>
                </a:endParaRPr>
              </a:p>
            </p:txBody>
          </p:sp>
        </mc:Choice>
        <mc:Fallback xmlns="">
          <p:sp>
            <p:nvSpPr>
              <p:cNvPr id="7" name="文本框 6">
                <a:extLst>
                  <a:ext uri="{FF2B5EF4-FFF2-40B4-BE49-F238E27FC236}">
                    <a16:creationId xmlns:a16="http://schemas.microsoft.com/office/drawing/2014/main" id="{D7C315BE-FEEF-AC48-B352-CA5B9E92E292}"/>
                  </a:ext>
                </a:extLst>
              </p:cNvPr>
              <p:cNvSpPr txBox="1">
                <a:spLocks noRot="1" noChangeAspect="1" noMove="1" noResize="1" noEditPoints="1" noAdjustHandles="1" noChangeArrowheads="1" noChangeShapeType="1" noTextEdit="1"/>
              </p:cNvSpPr>
              <p:nvPr/>
            </p:nvSpPr>
            <p:spPr>
              <a:xfrm>
                <a:off x="7590150" y="3672399"/>
                <a:ext cx="779318" cy="369332"/>
              </a:xfrm>
              <a:prstGeom prst="rect">
                <a:avLst/>
              </a:prstGeom>
              <a:blipFill>
                <a:blip r:embed="rId3"/>
                <a:stretch>
                  <a:fillRect r="-11111"/>
                </a:stretch>
              </a:blipFill>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id="{1CE88C34-5E3F-8B4C-A635-691EA444E99E}"/>
              </a:ext>
            </a:extLst>
          </p:cNvPr>
          <p:cNvGrpSpPr/>
          <p:nvPr/>
        </p:nvGrpSpPr>
        <p:grpSpPr>
          <a:xfrm>
            <a:off x="7130789" y="5186631"/>
            <a:ext cx="862446" cy="858652"/>
            <a:chOff x="1610591" y="2850904"/>
            <a:chExt cx="862446" cy="858652"/>
          </a:xfrm>
        </p:grpSpPr>
        <p:sp>
          <p:nvSpPr>
            <p:cNvPr id="23" name="椭圆 22">
              <a:extLst>
                <a:ext uri="{FF2B5EF4-FFF2-40B4-BE49-F238E27FC236}">
                  <a16:creationId xmlns:a16="http://schemas.microsoft.com/office/drawing/2014/main" id="{3DFABBBE-20B9-A046-AC70-D042668F90BA}"/>
                </a:ext>
              </a:extLst>
            </p:cNvPr>
            <p:cNvSpPr/>
            <p:nvPr/>
          </p:nvSpPr>
          <p:spPr>
            <a:xfrm>
              <a:off x="1610591" y="2850904"/>
              <a:ext cx="862446" cy="858652"/>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latin typeface="Avenir Medium" panose="02000503020000020003" pitchFamily="2" charset="0"/>
              </a:endParaRPr>
            </a:p>
          </p:txBody>
        </p:sp>
        <p:sp>
          <p:nvSpPr>
            <p:cNvPr id="24" name="文本框 23">
              <a:extLst>
                <a:ext uri="{FF2B5EF4-FFF2-40B4-BE49-F238E27FC236}">
                  <a16:creationId xmlns:a16="http://schemas.microsoft.com/office/drawing/2014/main" id="{52B8021B-B88D-F94D-965B-A4DD21EA4B16}"/>
                </a:ext>
              </a:extLst>
            </p:cNvPr>
            <p:cNvSpPr txBox="1"/>
            <p:nvPr/>
          </p:nvSpPr>
          <p:spPr>
            <a:xfrm>
              <a:off x="1658868" y="3111826"/>
              <a:ext cx="779318" cy="369332"/>
            </a:xfrm>
            <a:prstGeom prst="rect">
              <a:avLst/>
            </a:prstGeom>
            <a:noFill/>
          </p:spPr>
          <p:txBody>
            <a:bodyPr wrap="square" rtlCol="0">
              <a:spAutoFit/>
            </a:bodyPr>
            <a:lstStyle/>
            <a:p>
              <a:r>
                <a:rPr kumimoji="1" lang="en-US" altLang="zh-CN" dirty="0">
                  <a:latin typeface="Avenir Medium" panose="02000503020000020003" pitchFamily="2" charset="0"/>
                </a:rPr>
                <a:t>Node</a:t>
              </a:r>
              <a:endParaRPr kumimoji="1" lang="zh-CN" altLang="en-US" dirty="0">
                <a:latin typeface="Avenir Medium" panose="02000503020000020003" pitchFamily="2" charset="0"/>
              </a:endParaRPr>
            </a:p>
          </p:txBody>
        </p:sp>
      </p:grpSp>
      <p:grpSp>
        <p:nvGrpSpPr>
          <p:cNvPr id="31" name="组合 30">
            <a:extLst>
              <a:ext uri="{FF2B5EF4-FFF2-40B4-BE49-F238E27FC236}">
                <a16:creationId xmlns:a16="http://schemas.microsoft.com/office/drawing/2014/main" id="{C4E80F25-7744-5643-A684-6250E4715CBC}"/>
              </a:ext>
            </a:extLst>
          </p:cNvPr>
          <p:cNvGrpSpPr/>
          <p:nvPr/>
        </p:nvGrpSpPr>
        <p:grpSpPr>
          <a:xfrm>
            <a:off x="9976144" y="1365269"/>
            <a:ext cx="862446" cy="858652"/>
            <a:chOff x="1610591" y="2850904"/>
            <a:chExt cx="862446" cy="858652"/>
          </a:xfrm>
        </p:grpSpPr>
        <p:sp>
          <p:nvSpPr>
            <p:cNvPr id="32" name="椭圆 31">
              <a:extLst>
                <a:ext uri="{FF2B5EF4-FFF2-40B4-BE49-F238E27FC236}">
                  <a16:creationId xmlns:a16="http://schemas.microsoft.com/office/drawing/2014/main" id="{2EC7C0B8-ECFC-7641-BA40-5716820CBF4A}"/>
                </a:ext>
              </a:extLst>
            </p:cNvPr>
            <p:cNvSpPr/>
            <p:nvPr/>
          </p:nvSpPr>
          <p:spPr>
            <a:xfrm>
              <a:off x="1610591" y="2850904"/>
              <a:ext cx="862446" cy="858652"/>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latin typeface="Avenir Medium" panose="02000503020000020003" pitchFamily="2" charset="0"/>
              </a:endParaRPr>
            </a:p>
          </p:txBody>
        </p:sp>
        <p:sp>
          <p:nvSpPr>
            <p:cNvPr id="33" name="文本框 32">
              <a:extLst>
                <a:ext uri="{FF2B5EF4-FFF2-40B4-BE49-F238E27FC236}">
                  <a16:creationId xmlns:a16="http://schemas.microsoft.com/office/drawing/2014/main" id="{EDA95275-A181-8F4B-8D49-7306D7FC174D}"/>
                </a:ext>
              </a:extLst>
            </p:cNvPr>
            <p:cNvSpPr txBox="1"/>
            <p:nvPr/>
          </p:nvSpPr>
          <p:spPr>
            <a:xfrm>
              <a:off x="1658868" y="3111826"/>
              <a:ext cx="779318" cy="369332"/>
            </a:xfrm>
            <a:prstGeom prst="rect">
              <a:avLst/>
            </a:prstGeom>
            <a:noFill/>
          </p:spPr>
          <p:txBody>
            <a:bodyPr wrap="square" rtlCol="0">
              <a:spAutoFit/>
            </a:bodyPr>
            <a:lstStyle/>
            <a:p>
              <a:r>
                <a:rPr kumimoji="1" lang="en-US" altLang="zh-CN" dirty="0">
                  <a:latin typeface="Avenir Medium" panose="02000503020000020003" pitchFamily="2" charset="0"/>
                </a:rPr>
                <a:t>Node</a:t>
              </a:r>
              <a:endParaRPr kumimoji="1" lang="zh-CN" altLang="en-US" dirty="0">
                <a:latin typeface="Avenir Medium" panose="02000503020000020003" pitchFamily="2" charset="0"/>
              </a:endParaRPr>
            </a:p>
          </p:txBody>
        </p:sp>
      </p:grpSp>
      <p:grpSp>
        <p:nvGrpSpPr>
          <p:cNvPr id="40" name="组合 39">
            <a:extLst>
              <a:ext uri="{FF2B5EF4-FFF2-40B4-BE49-F238E27FC236}">
                <a16:creationId xmlns:a16="http://schemas.microsoft.com/office/drawing/2014/main" id="{A9698BF7-5FA9-6A4B-B43D-35730D35CEAF}"/>
              </a:ext>
            </a:extLst>
          </p:cNvPr>
          <p:cNvGrpSpPr/>
          <p:nvPr/>
        </p:nvGrpSpPr>
        <p:grpSpPr>
          <a:xfrm>
            <a:off x="4877078" y="4008647"/>
            <a:ext cx="922835" cy="858652"/>
            <a:chOff x="1610591" y="2850904"/>
            <a:chExt cx="922835" cy="858652"/>
          </a:xfrm>
        </p:grpSpPr>
        <p:sp>
          <p:nvSpPr>
            <p:cNvPr id="41" name="椭圆 40">
              <a:extLst>
                <a:ext uri="{FF2B5EF4-FFF2-40B4-BE49-F238E27FC236}">
                  <a16:creationId xmlns:a16="http://schemas.microsoft.com/office/drawing/2014/main" id="{79F9429B-B1C5-6E4B-983D-FADE68FCAE1B}"/>
                </a:ext>
              </a:extLst>
            </p:cNvPr>
            <p:cNvSpPr/>
            <p:nvPr/>
          </p:nvSpPr>
          <p:spPr>
            <a:xfrm>
              <a:off x="1610591" y="2850904"/>
              <a:ext cx="862446" cy="858652"/>
            </a:xfrm>
            <a:prstGeom prst="ellipse">
              <a:avLst/>
            </a:prstGeom>
            <a:solidFill>
              <a:srgbClr val="94209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latin typeface="Avenir Medium" panose="02000503020000020003" pitchFamily="2" charset="0"/>
              </a:endParaRP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D7EA721B-E62D-CE4E-A0AA-ECBA3108422F}"/>
                    </a:ext>
                  </a:extLst>
                </p:cNvPr>
                <p:cNvSpPr txBox="1"/>
                <p:nvPr/>
              </p:nvSpPr>
              <p:spPr>
                <a:xfrm>
                  <a:off x="1610591" y="3111826"/>
                  <a:ext cx="9228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dirty="0" smtClean="0">
                            <a:latin typeface="Cambria Math" panose="02040503050406030204" pitchFamily="18" charset="0"/>
                          </a:rPr>
                          <m:t>𝑆𝑒𝑎𝑙𝑒</m:t>
                        </m:r>
                        <m:sSub>
                          <m:sSubPr>
                            <m:ctrlPr>
                              <a:rPr kumimoji="1" lang="en-US" altLang="zh-CN" b="0" i="1" dirty="0" smtClean="0">
                                <a:latin typeface="Cambria Math" panose="02040503050406030204" pitchFamily="18" charset="0"/>
                              </a:rPr>
                            </m:ctrlPr>
                          </m:sSubPr>
                          <m:e>
                            <m:r>
                              <a:rPr kumimoji="1" lang="en-US" altLang="zh-CN" i="1" dirty="0" smtClean="0">
                                <a:latin typeface="Cambria Math" panose="02040503050406030204" pitchFamily="18" charset="0"/>
                              </a:rPr>
                              <m:t>𝑟</m:t>
                            </m:r>
                          </m:e>
                          <m:sub>
                            <m:r>
                              <a:rPr kumimoji="1" lang="en-US" altLang="zh-CN" b="0" i="1" dirty="0" smtClean="0">
                                <a:latin typeface="Cambria Math" panose="02040503050406030204" pitchFamily="18" charset="0"/>
                              </a:rPr>
                              <m:t>0</m:t>
                            </m:r>
                          </m:sub>
                        </m:sSub>
                      </m:oMath>
                    </m:oMathPara>
                  </a14:m>
                  <a:endParaRPr kumimoji="1" lang="zh-CN" altLang="en-US" dirty="0">
                    <a:latin typeface="Avenir Medium" panose="02000503020000020003" pitchFamily="2" charset="0"/>
                  </a:endParaRPr>
                </a:p>
              </p:txBody>
            </p:sp>
          </mc:Choice>
          <mc:Fallback xmlns="">
            <p:sp>
              <p:nvSpPr>
                <p:cNvPr id="42" name="文本框 41">
                  <a:extLst>
                    <a:ext uri="{FF2B5EF4-FFF2-40B4-BE49-F238E27FC236}">
                      <a16:creationId xmlns:a16="http://schemas.microsoft.com/office/drawing/2014/main" id="{D7EA721B-E62D-CE4E-A0AA-ECBA3108422F}"/>
                    </a:ext>
                  </a:extLst>
                </p:cNvPr>
                <p:cNvSpPr txBox="1">
                  <a:spLocks noRot="1" noChangeAspect="1" noMove="1" noResize="1" noEditPoints="1" noAdjustHandles="1" noChangeArrowheads="1" noChangeShapeType="1" noTextEdit="1"/>
                </p:cNvSpPr>
                <p:nvPr/>
              </p:nvSpPr>
              <p:spPr>
                <a:xfrm>
                  <a:off x="1610591" y="3111826"/>
                  <a:ext cx="922835" cy="369332"/>
                </a:xfrm>
                <a:prstGeom prst="rect">
                  <a:avLst/>
                </a:prstGeom>
                <a:blipFill>
                  <a:blip r:embed="rId4"/>
                  <a:stretch>
                    <a:fillRect/>
                  </a:stretch>
                </a:blipFill>
              </p:spPr>
              <p:txBody>
                <a:bodyPr/>
                <a:lstStyle/>
                <a:p>
                  <a:r>
                    <a:rPr lang="zh-CN" altLang="en-US">
                      <a:noFill/>
                    </a:rPr>
                    <a:t> </a:t>
                  </a:r>
                </a:p>
              </p:txBody>
            </p:sp>
          </mc:Fallback>
        </mc:AlternateContent>
      </p:grpSp>
      <p:grpSp>
        <p:nvGrpSpPr>
          <p:cNvPr id="49" name="组合 48">
            <a:extLst>
              <a:ext uri="{FF2B5EF4-FFF2-40B4-BE49-F238E27FC236}">
                <a16:creationId xmlns:a16="http://schemas.microsoft.com/office/drawing/2014/main" id="{2F67CB90-3C49-BF44-B482-0E9433761519}"/>
              </a:ext>
            </a:extLst>
          </p:cNvPr>
          <p:cNvGrpSpPr/>
          <p:nvPr/>
        </p:nvGrpSpPr>
        <p:grpSpPr>
          <a:xfrm>
            <a:off x="10309851" y="3579321"/>
            <a:ext cx="922835" cy="858652"/>
            <a:chOff x="1610591" y="2850904"/>
            <a:chExt cx="922835" cy="858652"/>
          </a:xfrm>
        </p:grpSpPr>
        <p:sp>
          <p:nvSpPr>
            <p:cNvPr id="50" name="椭圆 49">
              <a:extLst>
                <a:ext uri="{FF2B5EF4-FFF2-40B4-BE49-F238E27FC236}">
                  <a16:creationId xmlns:a16="http://schemas.microsoft.com/office/drawing/2014/main" id="{9E8FD944-3FD1-3B4D-8343-B4BE766B29D8}"/>
                </a:ext>
              </a:extLst>
            </p:cNvPr>
            <p:cNvSpPr/>
            <p:nvPr/>
          </p:nvSpPr>
          <p:spPr>
            <a:xfrm>
              <a:off x="1610591" y="2850904"/>
              <a:ext cx="862446" cy="858652"/>
            </a:xfrm>
            <a:prstGeom prst="ellipse">
              <a:avLst/>
            </a:prstGeom>
            <a:solidFill>
              <a:srgbClr val="94209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latin typeface="Avenir Medium" panose="02000503020000020003" pitchFamily="2" charset="0"/>
              </a:endParaRPr>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D84023AA-03FA-394A-B9C4-426D9BC9C16A}"/>
                    </a:ext>
                  </a:extLst>
                </p:cNvPr>
                <p:cNvSpPr txBox="1"/>
                <p:nvPr/>
              </p:nvSpPr>
              <p:spPr>
                <a:xfrm>
                  <a:off x="1610591" y="3111826"/>
                  <a:ext cx="9228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dirty="0" smtClean="0">
                            <a:latin typeface="Cambria Math" panose="02040503050406030204" pitchFamily="18" charset="0"/>
                          </a:rPr>
                          <m:t>𝑆𝑒𝑎𝑙𝑒</m:t>
                        </m:r>
                        <m:sSub>
                          <m:sSubPr>
                            <m:ctrlPr>
                              <a:rPr kumimoji="1" lang="en-US" altLang="zh-CN" b="0" i="1" dirty="0" smtClean="0">
                                <a:latin typeface="Cambria Math" panose="02040503050406030204" pitchFamily="18" charset="0"/>
                              </a:rPr>
                            </m:ctrlPr>
                          </m:sSubPr>
                          <m:e>
                            <m:r>
                              <a:rPr kumimoji="1" lang="en-US" altLang="zh-CN" i="1" dirty="0" smtClean="0">
                                <a:latin typeface="Cambria Math" panose="02040503050406030204" pitchFamily="18" charset="0"/>
                              </a:rPr>
                              <m:t>𝑟</m:t>
                            </m:r>
                          </m:e>
                          <m:sub>
                            <m:r>
                              <a:rPr kumimoji="1" lang="en-US" altLang="zh-CN" b="0" i="1" dirty="0" smtClean="0">
                                <a:latin typeface="Cambria Math" panose="02040503050406030204" pitchFamily="18" charset="0"/>
                              </a:rPr>
                              <m:t>2</m:t>
                            </m:r>
                          </m:sub>
                        </m:sSub>
                      </m:oMath>
                    </m:oMathPara>
                  </a14:m>
                  <a:endParaRPr kumimoji="1" lang="zh-CN" altLang="en-US" dirty="0">
                    <a:latin typeface="Avenir Medium" panose="02000503020000020003" pitchFamily="2" charset="0"/>
                  </a:endParaRPr>
                </a:p>
              </p:txBody>
            </p:sp>
          </mc:Choice>
          <mc:Fallback xmlns="">
            <p:sp>
              <p:nvSpPr>
                <p:cNvPr id="51" name="文本框 50">
                  <a:extLst>
                    <a:ext uri="{FF2B5EF4-FFF2-40B4-BE49-F238E27FC236}">
                      <a16:creationId xmlns:a16="http://schemas.microsoft.com/office/drawing/2014/main" id="{D84023AA-03FA-394A-B9C4-426D9BC9C16A}"/>
                    </a:ext>
                  </a:extLst>
                </p:cNvPr>
                <p:cNvSpPr txBox="1">
                  <a:spLocks noRot="1" noChangeAspect="1" noMove="1" noResize="1" noEditPoints="1" noAdjustHandles="1" noChangeArrowheads="1" noChangeShapeType="1" noTextEdit="1"/>
                </p:cNvSpPr>
                <p:nvPr/>
              </p:nvSpPr>
              <p:spPr>
                <a:xfrm>
                  <a:off x="1610591" y="3111826"/>
                  <a:ext cx="922835" cy="369332"/>
                </a:xfrm>
                <a:prstGeom prst="rect">
                  <a:avLst/>
                </a:prstGeom>
                <a:blipFill>
                  <a:blip r:embed="rId5"/>
                  <a:stretch>
                    <a:fillRect/>
                  </a:stretch>
                </a:blipFill>
              </p:spPr>
              <p:txBody>
                <a:bodyPr/>
                <a:lstStyle/>
                <a:p>
                  <a:r>
                    <a:rPr lang="zh-CN" altLang="en-US">
                      <a:noFill/>
                    </a:rPr>
                    <a:t> </a:t>
                  </a:r>
                </a:p>
              </p:txBody>
            </p:sp>
          </mc:Fallback>
        </mc:AlternateContent>
      </p:grpSp>
      <p:grpSp>
        <p:nvGrpSpPr>
          <p:cNvPr id="58" name="组合 57">
            <a:extLst>
              <a:ext uri="{FF2B5EF4-FFF2-40B4-BE49-F238E27FC236}">
                <a16:creationId xmlns:a16="http://schemas.microsoft.com/office/drawing/2014/main" id="{E8911D2A-4CA0-DC48-B983-64D1AF2F4143}"/>
              </a:ext>
            </a:extLst>
          </p:cNvPr>
          <p:cNvGrpSpPr/>
          <p:nvPr/>
        </p:nvGrpSpPr>
        <p:grpSpPr>
          <a:xfrm>
            <a:off x="6869764" y="1208945"/>
            <a:ext cx="922835" cy="858652"/>
            <a:chOff x="1610591" y="2850904"/>
            <a:chExt cx="922835" cy="858652"/>
          </a:xfrm>
        </p:grpSpPr>
        <p:sp>
          <p:nvSpPr>
            <p:cNvPr id="59" name="椭圆 58">
              <a:extLst>
                <a:ext uri="{FF2B5EF4-FFF2-40B4-BE49-F238E27FC236}">
                  <a16:creationId xmlns:a16="http://schemas.microsoft.com/office/drawing/2014/main" id="{1783C1EE-AD2A-724F-838C-8E0C24D34EB6}"/>
                </a:ext>
              </a:extLst>
            </p:cNvPr>
            <p:cNvSpPr/>
            <p:nvPr/>
          </p:nvSpPr>
          <p:spPr>
            <a:xfrm>
              <a:off x="1610591" y="2850904"/>
              <a:ext cx="862446" cy="858652"/>
            </a:xfrm>
            <a:prstGeom prst="ellipse">
              <a:avLst/>
            </a:prstGeom>
            <a:solidFill>
              <a:srgbClr val="94209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latin typeface="Avenir Medium" panose="02000503020000020003" pitchFamily="2" charset="0"/>
              </a:endParaRPr>
            </a:p>
          </p:txBody>
        </p:sp>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DEE2F79-8315-444C-A098-288A17324249}"/>
                    </a:ext>
                  </a:extLst>
                </p:cNvPr>
                <p:cNvSpPr txBox="1"/>
                <p:nvPr/>
              </p:nvSpPr>
              <p:spPr>
                <a:xfrm>
                  <a:off x="1610591" y="3111826"/>
                  <a:ext cx="9228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dirty="0" smtClean="0">
                            <a:latin typeface="Cambria Math" panose="02040503050406030204" pitchFamily="18" charset="0"/>
                          </a:rPr>
                          <m:t>𝑆𝑒𝑎𝑙𝑒</m:t>
                        </m:r>
                        <m:sSub>
                          <m:sSubPr>
                            <m:ctrlPr>
                              <a:rPr kumimoji="1" lang="en-US" altLang="zh-CN" b="0" i="1" dirty="0" smtClean="0">
                                <a:latin typeface="Cambria Math" panose="02040503050406030204" pitchFamily="18" charset="0"/>
                              </a:rPr>
                            </m:ctrlPr>
                          </m:sSubPr>
                          <m:e>
                            <m:r>
                              <a:rPr kumimoji="1" lang="en-US" altLang="zh-CN" i="1" dirty="0" smtClean="0">
                                <a:latin typeface="Cambria Math" panose="02040503050406030204" pitchFamily="18" charset="0"/>
                              </a:rPr>
                              <m:t>𝑟</m:t>
                            </m:r>
                          </m:e>
                          <m:sub>
                            <m:r>
                              <a:rPr kumimoji="1" lang="en-US" altLang="zh-CN" b="0" i="1" dirty="0" smtClean="0">
                                <a:latin typeface="Cambria Math" panose="02040503050406030204" pitchFamily="18" charset="0"/>
                              </a:rPr>
                              <m:t>1</m:t>
                            </m:r>
                          </m:sub>
                        </m:sSub>
                      </m:oMath>
                    </m:oMathPara>
                  </a14:m>
                  <a:endParaRPr kumimoji="1" lang="zh-CN" altLang="en-US" dirty="0">
                    <a:latin typeface="Avenir Medium" panose="02000503020000020003" pitchFamily="2" charset="0"/>
                  </a:endParaRPr>
                </a:p>
              </p:txBody>
            </p:sp>
          </mc:Choice>
          <mc:Fallback xmlns="">
            <p:sp>
              <p:nvSpPr>
                <p:cNvPr id="60" name="文本框 59">
                  <a:extLst>
                    <a:ext uri="{FF2B5EF4-FFF2-40B4-BE49-F238E27FC236}">
                      <a16:creationId xmlns:a16="http://schemas.microsoft.com/office/drawing/2014/main" id="{5DEE2F79-8315-444C-A098-288A17324249}"/>
                    </a:ext>
                  </a:extLst>
                </p:cNvPr>
                <p:cNvSpPr txBox="1">
                  <a:spLocks noRot="1" noChangeAspect="1" noMove="1" noResize="1" noEditPoints="1" noAdjustHandles="1" noChangeArrowheads="1" noChangeShapeType="1" noTextEdit="1"/>
                </p:cNvSpPr>
                <p:nvPr/>
              </p:nvSpPr>
              <p:spPr>
                <a:xfrm>
                  <a:off x="1610591" y="3111826"/>
                  <a:ext cx="922835" cy="369332"/>
                </a:xfrm>
                <a:prstGeom prst="rect">
                  <a:avLst/>
                </a:prstGeom>
                <a:blipFill>
                  <a:blip r:embed="rId6"/>
                  <a:stretch>
                    <a:fillRect/>
                  </a:stretch>
                </a:blipFill>
              </p:spPr>
              <p:txBody>
                <a:bodyPr/>
                <a:lstStyle/>
                <a:p>
                  <a:r>
                    <a:rPr lang="zh-CN" altLang="en-US">
                      <a:noFill/>
                    </a:rPr>
                    <a:t> </a:t>
                  </a:r>
                </a:p>
              </p:txBody>
            </p:sp>
          </mc:Fallback>
        </mc:AlternateContent>
      </p:grpSp>
      <p:grpSp>
        <p:nvGrpSpPr>
          <p:cNvPr id="61" name="组合 60">
            <a:extLst>
              <a:ext uri="{FF2B5EF4-FFF2-40B4-BE49-F238E27FC236}">
                <a16:creationId xmlns:a16="http://schemas.microsoft.com/office/drawing/2014/main" id="{D142E8FC-D450-F24F-BC52-9A1BB5FA7E6F}"/>
              </a:ext>
            </a:extLst>
          </p:cNvPr>
          <p:cNvGrpSpPr/>
          <p:nvPr/>
        </p:nvGrpSpPr>
        <p:grpSpPr>
          <a:xfrm>
            <a:off x="4510901" y="1914068"/>
            <a:ext cx="862446" cy="858652"/>
            <a:chOff x="1610591" y="2850904"/>
            <a:chExt cx="862446" cy="858652"/>
          </a:xfrm>
        </p:grpSpPr>
        <p:sp>
          <p:nvSpPr>
            <p:cNvPr id="62" name="椭圆 61">
              <a:extLst>
                <a:ext uri="{FF2B5EF4-FFF2-40B4-BE49-F238E27FC236}">
                  <a16:creationId xmlns:a16="http://schemas.microsoft.com/office/drawing/2014/main" id="{AA7D4748-4D17-0C46-8950-C318ABA636B1}"/>
                </a:ext>
              </a:extLst>
            </p:cNvPr>
            <p:cNvSpPr/>
            <p:nvPr/>
          </p:nvSpPr>
          <p:spPr>
            <a:xfrm>
              <a:off x="1610591" y="2850904"/>
              <a:ext cx="862446" cy="858652"/>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latin typeface="Avenir Medium" panose="02000503020000020003" pitchFamily="2" charset="0"/>
              </a:endParaRPr>
            </a:p>
          </p:txBody>
        </p:sp>
        <p:sp>
          <p:nvSpPr>
            <p:cNvPr id="63" name="文本框 62">
              <a:extLst>
                <a:ext uri="{FF2B5EF4-FFF2-40B4-BE49-F238E27FC236}">
                  <a16:creationId xmlns:a16="http://schemas.microsoft.com/office/drawing/2014/main" id="{CFE66122-9155-514F-AFBA-849FCB0460BC}"/>
                </a:ext>
              </a:extLst>
            </p:cNvPr>
            <p:cNvSpPr txBox="1"/>
            <p:nvPr/>
          </p:nvSpPr>
          <p:spPr>
            <a:xfrm>
              <a:off x="1658868" y="3111826"/>
              <a:ext cx="779318" cy="369332"/>
            </a:xfrm>
            <a:prstGeom prst="rect">
              <a:avLst/>
            </a:prstGeom>
            <a:noFill/>
          </p:spPr>
          <p:txBody>
            <a:bodyPr wrap="square" rtlCol="0">
              <a:spAutoFit/>
            </a:bodyPr>
            <a:lstStyle/>
            <a:p>
              <a:r>
                <a:rPr kumimoji="1" lang="en-US" altLang="zh-CN" dirty="0">
                  <a:latin typeface="Avenir Medium" panose="02000503020000020003" pitchFamily="2" charset="0"/>
                </a:rPr>
                <a:t>Node</a:t>
              </a:r>
              <a:endParaRPr kumimoji="1" lang="zh-CN" altLang="en-US" dirty="0">
                <a:latin typeface="Avenir Medium" panose="02000503020000020003" pitchFamily="2" charset="0"/>
              </a:endParaRPr>
            </a:p>
          </p:txBody>
        </p:sp>
      </p:grpSp>
      <p:cxnSp>
        <p:nvCxnSpPr>
          <p:cNvPr id="20" name="直线连接符 19">
            <a:extLst>
              <a:ext uri="{FF2B5EF4-FFF2-40B4-BE49-F238E27FC236}">
                <a16:creationId xmlns:a16="http://schemas.microsoft.com/office/drawing/2014/main" id="{D29BF76F-4C3F-CE4E-8798-FC04FF031E1D}"/>
              </a:ext>
            </a:extLst>
          </p:cNvPr>
          <p:cNvCxnSpPr>
            <a:cxnSpLocks/>
            <a:stCxn id="62" idx="5"/>
            <a:endCxn id="60" idx="1"/>
          </p:cNvCxnSpPr>
          <p:nvPr/>
        </p:nvCxnSpPr>
        <p:spPr>
          <a:xfrm flipV="1">
            <a:off x="5247045" y="1654533"/>
            <a:ext cx="1622719" cy="9924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线连接符 65">
            <a:extLst>
              <a:ext uri="{FF2B5EF4-FFF2-40B4-BE49-F238E27FC236}">
                <a16:creationId xmlns:a16="http://schemas.microsoft.com/office/drawing/2014/main" id="{BA9A1BA3-9DFB-E343-A459-A5A63519DBF4}"/>
              </a:ext>
            </a:extLst>
          </p:cNvPr>
          <p:cNvCxnSpPr>
            <a:cxnSpLocks/>
            <a:stCxn id="62" idx="5"/>
            <a:endCxn id="41" idx="0"/>
          </p:cNvCxnSpPr>
          <p:nvPr/>
        </p:nvCxnSpPr>
        <p:spPr>
          <a:xfrm>
            <a:off x="5247045" y="2646973"/>
            <a:ext cx="61256" cy="136167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线连接符 69">
            <a:extLst>
              <a:ext uri="{FF2B5EF4-FFF2-40B4-BE49-F238E27FC236}">
                <a16:creationId xmlns:a16="http://schemas.microsoft.com/office/drawing/2014/main" id="{0495FCE7-4484-6E4E-B5B7-C3887092BBC1}"/>
              </a:ext>
            </a:extLst>
          </p:cNvPr>
          <p:cNvCxnSpPr>
            <a:cxnSpLocks/>
            <a:stCxn id="62" idx="5"/>
            <a:endCxn id="5" idx="2"/>
          </p:cNvCxnSpPr>
          <p:nvPr/>
        </p:nvCxnSpPr>
        <p:spPr>
          <a:xfrm>
            <a:off x="5247045" y="2646973"/>
            <a:ext cx="2358863" cy="118460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线连接符 72">
            <a:extLst>
              <a:ext uri="{FF2B5EF4-FFF2-40B4-BE49-F238E27FC236}">
                <a16:creationId xmlns:a16="http://schemas.microsoft.com/office/drawing/2014/main" id="{60E8B08C-00EB-B94F-B152-AE4B23B329D8}"/>
              </a:ext>
            </a:extLst>
          </p:cNvPr>
          <p:cNvCxnSpPr>
            <a:cxnSpLocks/>
            <a:stCxn id="62" idx="5"/>
            <a:endCxn id="23" idx="1"/>
          </p:cNvCxnSpPr>
          <p:nvPr/>
        </p:nvCxnSpPr>
        <p:spPr>
          <a:xfrm>
            <a:off x="5247045" y="2646973"/>
            <a:ext cx="2010046" cy="266540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线连接符 79">
            <a:extLst>
              <a:ext uri="{FF2B5EF4-FFF2-40B4-BE49-F238E27FC236}">
                <a16:creationId xmlns:a16="http://schemas.microsoft.com/office/drawing/2014/main" id="{19FB474A-5BC8-B24E-9BF9-F0F445F3DDF0}"/>
              </a:ext>
            </a:extLst>
          </p:cNvPr>
          <p:cNvCxnSpPr>
            <a:cxnSpLocks/>
            <a:stCxn id="62" idx="5"/>
            <a:endCxn id="32" idx="2"/>
          </p:cNvCxnSpPr>
          <p:nvPr/>
        </p:nvCxnSpPr>
        <p:spPr>
          <a:xfrm flipV="1">
            <a:off x="5247045" y="1794595"/>
            <a:ext cx="4729099" cy="85237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a16="http://schemas.microsoft.com/office/drawing/2014/main" id="{B7E150EF-B10C-B24D-9C0A-9F2775A52CF2}"/>
              </a:ext>
            </a:extLst>
          </p:cNvPr>
          <p:cNvCxnSpPr>
            <a:cxnSpLocks/>
            <a:stCxn id="62" idx="5"/>
            <a:endCxn id="50" idx="1"/>
          </p:cNvCxnSpPr>
          <p:nvPr/>
        </p:nvCxnSpPr>
        <p:spPr>
          <a:xfrm>
            <a:off x="5247045" y="2646973"/>
            <a:ext cx="5189108" cy="105809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线连接符 86">
            <a:extLst>
              <a:ext uri="{FF2B5EF4-FFF2-40B4-BE49-F238E27FC236}">
                <a16:creationId xmlns:a16="http://schemas.microsoft.com/office/drawing/2014/main" id="{D18B188A-F413-494D-BF19-60EA5CAF0EF6}"/>
              </a:ext>
            </a:extLst>
          </p:cNvPr>
          <p:cNvCxnSpPr>
            <a:cxnSpLocks/>
            <a:stCxn id="41" idx="0"/>
            <a:endCxn id="60" idx="1"/>
          </p:cNvCxnSpPr>
          <p:nvPr/>
        </p:nvCxnSpPr>
        <p:spPr>
          <a:xfrm flipV="1">
            <a:off x="5308301" y="1654533"/>
            <a:ext cx="1561463" cy="235411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线连接符 89">
            <a:extLst>
              <a:ext uri="{FF2B5EF4-FFF2-40B4-BE49-F238E27FC236}">
                <a16:creationId xmlns:a16="http://schemas.microsoft.com/office/drawing/2014/main" id="{FA8AA12C-E3E9-0D4D-B8F9-894F9011E037}"/>
              </a:ext>
            </a:extLst>
          </p:cNvPr>
          <p:cNvCxnSpPr>
            <a:cxnSpLocks/>
            <a:stCxn id="23" idx="1"/>
            <a:endCxn id="60" idx="1"/>
          </p:cNvCxnSpPr>
          <p:nvPr/>
        </p:nvCxnSpPr>
        <p:spPr>
          <a:xfrm flipH="1" flipV="1">
            <a:off x="6869764" y="1654533"/>
            <a:ext cx="387327" cy="36578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线连接符 92">
            <a:extLst>
              <a:ext uri="{FF2B5EF4-FFF2-40B4-BE49-F238E27FC236}">
                <a16:creationId xmlns:a16="http://schemas.microsoft.com/office/drawing/2014/main" id="{D6AFD07A-E22F-EB4B-8D8E-EFC8B6562F0A}"/>
              </a:ext>
            </a:extLst>
          </p:cNvPr>
          <p:cNvCxnSpPr>
            <a:cxnSpLocks/>
            <a:stCxn id="5" idx="1"/>
            <a:endCxn id="59" idx="5"/>
          </p:cNvCxnSpPr>
          <p:nvPr/>
        </p:nvCxnSpPr>
        <p:spPr>
          <a:xfrm flipH="1" flipV="1">
            <a:off x="7605908" y="1941850"/>
            <a:ext cx="126302" cy="158614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直线连接符 96">
            <a:extLst>
              <a:ext uri="{FF2B5EF4-FFF2-40B4-BE49-F238E27FC236}">
                <a16:creationId xmlns:a16="http://schemas.microsoft.com/office/drawing/2014/main" id="{995F1E59-2EF5-104A-9DA6-CD586C4054FB}"/>
              </a:ext>
            </a:extLst>
          </p:cNvPr>
          <p:cNvCxnSpPr>
            <a:cxnSpLocks/>
            <a:stCxn id="32" idx="2"/>
            <a:endCxn id="59" idx="5"/>
          </p:cNvCxnSpPr>
          <p:nvPr/>
        </p:nvCxnSpPr>
        <p:spPr>
          <a:xfrm flipH="1">
            <a:off x="7605908" y="1794595"/>
            <a:ext cx="2370236" cy="14725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直线连接符 100">
            <a:extLst>
              <a:ext uri="{FF2B5EF4-FFF2-40B4-BE49-F238E27FC236}">
                <a16:creationId xmlns:a16="http://schemas.microsoft.com/office/drawing/2014/main" id="{2B9FD99F-5F9A-A44D-B680-1C56D2DEF14C}"/>
              </a:ext>
            </a:extLst>
          </p:cNvPr>
          <p:cNvCxnSpPr>
            <a:cxnSpLocks/>
            <a:stCxn id="50" idx="1"/>
            <a:endCxn id="59" idx="5"/>
          </p:cNvCxnSpPr>
          <p:nvPr/>
        </p:nvCxnSpPr>
        <p:spPr>
          <a:xfrm flipH="1" flipV="1">
            <a:off x="7605908" y="1941850"/>
            <a:ext cx="2830245" cy="1763218"/>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线连接符 103">
            <a:extLst>
              <a:ext uri="{FF2B5EF4-FFF2-40B4-BE49-F238E27FC236}">
                <a16:creationId xmlns:a16="http://schemas.microsoft.com/office/drawing/2014/main" id="{DCAAAD6D-734E-A64D-B620-AFEDACAC2A6A}"/>
              </a:ext>
            </a:extLst>
          </p:cNvPr>
          <p:cNvCxnSpPr>
            <a:cxnSpLocks/>
            <a:stCxn id="5" idx="7"/>
            <a:endCxn id="32" idx="3"/>
          </p:cNvCxnSpPr>
          <p:nvPr/>
        </p:nvCxnSpPr>
        <p:spPr>
          <a:xfrm flipV="1">
            <a:off x="8342052" y="2098174"/>
            <a:ext cx="1760394" cy="142982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直线连接符 106">
            <a:extLst>
              <a:ext uri="{FF2B5EF4-FFF2-40B4-BE49-F238E27FC236}">
                <a16:creationId xmlns:a16="http://schemas.microsoft.com/office/drawing/2014/main" id="{2EB08D9A-A42D-B743-9882-5A8BCD7C25BC}"/>
              </a:ext>
            </a:extLst>
          </p:cNvPr>
          <p:cNvCxnSpPr>
            <a:cxnSpLocks/>
            <a:stCxn id="50" idx="1"/>
            <a:endCxn id="32" idx="3"/>
          </p:cNvCxnSpPr>
          <p:nvPr/>
        </p:nvCxnSpPr>
        <p:spPr>
          <a:xfrm flipH="1" flipV="1">
            <a:off x="10102446" y="2098174"/>
            <a:ext cx="333707" cy="160689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线连接符 110">
            <a:extLst>
              <a:ext uri="{FF2B5EF4-FFF2-40B4-BE49-F238E27FC236}">
                <a16:creationId xmlns:a16="http://schemas.microsoft.com/office/drawing/2014/main" id="{55FE662F-2E17-8B4B-BD5F-201C2B9E9A31}"/>
              </a:ext>
            </a:extLst>
          </p:cNvPr>
          <p:cNvCxnSpPr>
            <a:cxnSpLocks/>
            <a:stCxn id="23" idx="6"/>
            <a:endCxn id="32" idx="3"/>
          </p:cNvCxnSpPr>
          <p:nvPr/>
        </p:nvCxnSpPr>
        <p:spPr>
          <a:xfrm flipV="1">
            <a:off x="7993235" y="2098174"/>
            <a:ext cx="2109211" cy="35177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线连接符 114">
            <a:extLst>
              <a:ext uri="{FF2B5EF4-FFF2-40B4-BE49-F238E27FC236}">
                <a16:creationId xmlns:a16="http://schemas.microsoft.com/office/drawing/2014/main" id="{1B773AEA-5FF7-F444-A741-26EB89DC7A2A}"/>
              </a:ext>
            </a:extLst>
          </p:cNvPr>
          <p:cNvCxnSpPr>
            <a:cxnSpLocks/>
            <a:stCxn id="41" idx="7"/>
            <a:endCxn id="32" idx="2"/>
          </p:cNvCxnSpPr>
          <p:nvPr/>
        </p:nvCxnSpPr>
        <p:spPr>
          <a:xfrm flipV="1">
            <a:off x="5613222" y="1794595"/>
            <a:ext cx="4362922" cy="233979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线连接符 117">
            <a:extLst>
              <a:ext uri="{FF2B5EF4-FFF2-40B4-BE49-F238E27FC236}">
                <a16:creationId xmlns:a16="http://schemas.microsoft.com/office/drawing/2014/main" id="{E2AE67DF-82E3-E842-ABDA-86C26E37954E}"/>
              </a:ext>
            </a:extLst>
          </p:cNvPr>
          <p:cNvCxnSpPr>
            <a:cxnSpLocks/>
            <a:stCxn id="5" idx="2"/>
            <a:endCxn id="41" idx="7"/>
          </p:cNvCxnSpPr>
          <p:nvPr/>
        </p:nvCxnSpPr>
        <p:spPr>
          <a:xfrm flipH="1">
            <a:off x="5613222" y="3831575"/>
            <a:ext cx="1992686" cy="30281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线连接符 120">
            <a:extLst>
              <a:ext uri="{FF2B5EF4-FFF2-40B4-BE49-F238E27FC236}">
                <a16:creationId xmlns:a16="http://schemas.microsoft.com/office/drawing/2014/main" id="{51B75D5A-596F-1746-BE6D-737465801912}"/>
              </a:ext>
            </a:extLst>
          </p:cNvPr>
          <p:cNvCxnSpPr>
            <a:cxnSpLocks/>
            <a:stCxn id="41" idx="5"/>
            <a:endCxn id="23" idx="1"/>
          </p:cNvCxnSpPr>
          <p:nvPr/>
        </p:nvCxnSpPr>
        <p:spPr>
          <a:xfrm>
            <a:off x="5613222" y="4741552"/>
            <a:ext cx="1643869" cy="57082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线连接符 123">
            <a:extLst>
              <a:ext uri="{FF2B5EF4-FFF2-40B4-BE49-F238E27FC236}">
                <a16:creationId xmlns:a16="http://schemas.microsoft.com/office/drawing/2014/main" id="{FB2A74D0-5A77-4643-85AF-A03BAB8D5625}"/>
              </a:ext>
            </a:extLst>
          </p:cNvPr>
          <p:cNvCxnSpPr>
            <a:cxnSpLocks/>
            <a:stCxn id="41" idx="5"/>
            <a:endCxn id="50" idx="3"/>
          </p:cNvCxnSpPr>
          <p:nvPr/>
        </p:nvCxnSpPr>
        <p:spPr>
          <a:xfrm flipV="1">
            <a:off x="5613222" y="4312226"/>
            <a:ext cx="4822931" cy="42932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线连接符 128">
            <a:extLst>
              <a:ext uri="{FF2B5EF4-FFF2-40B4-BE49-F238E27FC236}">
                <a16:creationId xmlns:a16="http://schemas.microsoft.com/office/drawing/2014/main" id="{A5D32A5D-78E2-AC47-9BBA-C2339BFBE610}"/>
              </a:ext>
            </a:extLst>
          </p:cNvPr>
          <p:cNvCxnSpPr>
            <a:cxnSpLocks/>
            <a:stCxn id="5" idx="3"/>
            <a:endCxn id="23" idx="0"/>
          </p:cNvCxnSpPr>
          <p:nvPr/>
        </p:nvCxnSpPr>
        <p:spPr>
          <a:xfrm flipH="1">
            <a:off x="7562012" y="4135154"/>
            <a:ext cx="170198" cy="105147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线连接符 131">
            <a:extLst>
              <a:ext uri="{FF2B5EF4-FFF2-40B4-BE49-F238E27FC236}">
                <a16:creationId xmlns:a16="http://schemas.microsoft.com/office/drawing/2014/main" id="{FE21A7BE-E767-E048-8487-AC9231044F08}"/>
              </a:ext>
            </a:extLst>
          </p:cNvPr>
          <p:cNvCxnSpPr>
            <a:cxnSpLocks/>
            <a:stCxn id="23" idx="6"/>
            <a:endCxn id="50" idx="3"/>
          </p:cNvCxnSpPr>
          <p:nvPr/>
        </p:nvCxnSpPr>
        <p:spPr>
          <a:xfrm flipV="1">
            <a:off x="7993235" y="4312226"/>
            <a:ext cx="2442918" cy="1303731"/>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线连接符 135">
            <a:extLst>
              <a:ext uri="{FF2B5EF4-FFF2-40B4-BE49-F238E27FC236}">
                <a16:creationId xmlns:a16="http://schemas.microsoft.com/office/drawing/2014/main" id="{F417C749-C9D5-8D45-B6AA-2D438D83D0BB}"/>
              </a:ext>
            </a:extLst>
          </p:cNvPr>
          <p:cNvCxnSpPr>
            <a:cxnSpLocks/>
            <a:stCxn id="5" idx="5"/>
            <a:endCxn id="50" idx="3"/>
          </p:cNvCxnSpPr>
          <p:nvPr/>
        </p:nvCxnSpPr>
        <p:spPr>
          <a:xfrm>
            <a:off x="8342052" y="4135154"/>
            <a:ext cx="2094101" cy="17707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7" name="文本框 146">
            <a:extLst>
              <a:ext uri="{FF2B5EF4-FFF2-40B4-BE49-F238E27FC236}">
                <a16:creationId xmlns:a16="http://schemas.microsoft.com/office/drawing/2014/main" id="{7922D347-FF0C-514A-909D-07383C3BD937}"/>
              </a:ext>
            </a:extLst>
          </p:cNvPr>
          <p:cNvSpPr txBox="1"/>
          <p:nvPr/>
        </p:nvSpPr>
        <p:spPr>
          <a:xfrm>
            <a:off x="1011194" y="2045321"/>
            <a:ext cx="3513133" cy="3785652"/>
          </a:xfrm>
          <a:prstGeom prst="rect">
            <a:avLst/>
          </a:prstGeom>
          <a:noFill/>
        </p:spPr>
        <p:txBody>
          <a:bodyPr wrap="square" rtlCol="0">
            <a:spAutoFit/>
          </a:bodyPr>
          <a:lstStyle/>
          <a:p>
            <a:r>
              <a:rPr kumimoji="1" lang="en-US" altLang="zh-CN" sz="2400" dirty="0">
                <a:latin typeface="Avenir Medium" panose="02000503020000020003" pitchFamily="2" charset="0"/>
              </a:rPr>
              <a:t>Clique:</a:t>
            </a:r>
          </a:p>
          <a:p>
            <a:endParaRPr kumimoji="1" lang="en-US" altLang="zh-CN" sz="2400" dirty="0">
              <a:latin typeface="Avenir Medium" panose="02000503020000020003" pitchFamily="2" charset="0"/>
            </a:endParaRPr>
          </a:p>
          <a:p>
            <a:pPr marL="342900" indent="-342900">
              <a:buFont typeface="Arial" panose="020B0604020202020204" pitchFamily="34" charset="0"/>
              <a:buChar char="•"/>
            </a:pPr>
            <a:r>
              <a:rPr kumimoji="1" lang="en-US" altLang="zh-CN" sz="2400" dirty="0">
                <a:latin typeface="Avenir Medium" panose="02000503020000020003" pitchFamily="2" charset="0"/>
              </a:rPr>
              <a:t>Ethereum’s Geth</a:t>
            </a:r>
          </a:p>
          <a:p>
            <a:pPr marL="342900" indent="-342900">
              <a:buFont typeface="Arial" panose="020B0604020202020204" pitchFamily="34" charset="0"/>
              <a:buChar char="•"/>
            </a:pPr>
            <a:r>
              <a:rPr kumimoji="1" lang="en-US" altLang="zh-CN" sz="2400" dirty="0" err="1">
                <a:latin typeface="Avenir Medium" panose="02000503020000020003" pitchFamily="2" charset="0"/>
              </a:rPr>
              <a:t>GoChain</a:t>
            </a:r>
            <a:endParaRPr kumimoji="1" lang="en-US" altLang="zh-CN" sz="2400" dirty="0">
              <a:latin typeface="Avenir Medium" panose="02000503020000020003" pitchFamily="2" charset="0"/>
            </a:endParaRPr>
          </a:p>
          <a:p>
            <a:pPr marL="342900" indent="-342900">
              <a:buFont typeface="Arial" panose="020B0604020202020204" pitchFamily="34" charset="0"/>
              <a:buChar char="•"/>
            </a:pPr>
            <a:r>
              <a:rPr kumimoji="1" lang="en-US" altLang="zh-CN" sz="2400" dirty="0" err="1">
                <a:latin typeface="Avenir Medium" panose="02000503020000020003" pitchFamily="2" charset="0"/>
              </a:rPr>
              <a:t>Binance</a:t>
            </a:r>
            <a:r>
              <a:rPr kumimoji="1" lang="en-US" altLang="zh-CN" sz="2400" dirty="0">
                <a:latin typeface="Avenir Medium" panose="02000503020000020003" pitchFamily="2" charset="0"/>
              </a:rPr>
              <a:t> Chain</a:t>
            </a:r>
          </a:p>
          <a:p>
            <a:pPr marL="342900" indent="-342900">
              <a:buFont typeface="Arial" panose="020B0604020202020204" pitchFamily="34" charset="0"/>
              <a:buChar char="•"/>
            </a:pPr>
            <a:r>
              <a:rPr kumimoji="1" lang="en-US" altLang="zh-CN" sz="2400" dirty="0">
                <a:latin typeface="Avenir Medium" panose="02000503020000020003" pitchFamily="2" charset="0"/>
              </a:rPr>
              <a:t>POA Network</a:t>
            </a:r>
          </a:p>
          <a:p>
            <a:pPr marL="342900" indent="-342900">
              <a:buFont typeface="Arial" panose="020B0604020202020204" pitchFamily="34" charset="0"/>
              <a:buChar char="•"/>
            </a:pPr>
            <a:r>
              <a:rPr kumimoji="1" lang="en-US" altLang="zh-CN" sz="2400" dirty="0" err="1">
                <a:latin typeface="Avenir Medium" panose="02000503020000020003" pitchFamily="2" charset="0"/>
              </a:rPr>
              <a:t>ConsenSys</a:t>
            </a:r>
            <a:endParaRPr kumimoji="1" lang="en-US" altLang="zh-CN" sz="2400" dirty="0">
              <a:latin typeface="Avenir Medium" panose="02000503020000020003" pitchFamily="2" charset="0"/>
            </a:endParaRPr>
          </a:p>
          <a:p>
            <a:r>
              <a:rPr kumimoji="1" lang="en-US" altLang="zh-CN" sz="2400" dirty="0">
                <a:latin typeface="Avenir Medium" panose="02000503020000020003" pitchFamily="2" charset="0"/>
              </a:rPr>
              <a:t>…</a:t>
            </a:r>
          </a:p>
          <a:p>
            <a:endParaRPr kumimoji="1" lang="en-US" altLang="zh-CN" sz="2400" dirty="0">
              <a:latin typeface="Avenir Medium" panose="02000503020000020003" pitchFamily="2" charset="0"/>
            </a:endParaRPr>
          </a:p>
          <a:p>
            <a:endParaRPr kumimoji="1" lang="en-US" altLang="zh-CN" sz="2400" b="0" dirty="0">
              <a:latin typeface="Avenir Medium" panose="02000503020000020003" pitchFamily="2" charset="0"/>
            </a:endParaRPr>
          </a:p>
        </p:txBody>
      </p:sp>
      <p:pic>
        <p:nvPicPr>
          <p:cNvPr id="52" name="图形 51" descr="实心填充的恶魔表情 纯色填充">
            <a:extLst>
              <a:ext uri="{FF2B5EF4-FFF2-40B4-BE49-F238E27FC236}">
                <a16:creationId xmlns:a16="http://schemas.microsoft.com/office/drawing/2014/main" id="{377B3BC0-CCC8-054C-A724-712372CB07A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39730" y="1107027"/>
            <a:ext cx="574236" cy="574236"/>
          </a:xfrm>
          <a:prstGeom prst="rect">
            <a:avLst/>
          </a:prstGeom>
        </p:spPr>
      </p:pic>
      <p:sp>
        <p:nvSpPr>
          <p:cNvPr id="54" name="文本框 53">
            <a:extLst>
              <a:ext uri="{FF2B5EF4-FFF2-40B4-BE49-F238E27FC236}">
                <a16:creationId xmlns:a16="http://schemas.microsoft.com/office/drawing/2014/main" id="{16DA1D2E-2A93-EB41-B8EE-48E0C6932F48}"/>
              </a:ext>
            </a:extLst>
          </p:cNvPr>
          <p:cNvSpPr txBox="1"/>
          <p:nvPr/>
        </p:nvSpPr>
        <p:spPr>
          <a:xfrm>
            <a:off x="8012208" y="1072594"/>
            <a:ext cx="1852789" cy="707886"/>
          </a:xfrm>
          <a:prstGeom prst="rect">
            <a:avLst/>
          </a:prstGeom>
          <a:noFill/>
        </p:spPr>
        <p:txBody>
          <a:bodyPr wrap="square" rtlCol="0">
            <a:spAutoFit/>
          </a:bodyPr>
          <a:lstStyle/>
          <a:p>
            <a:r>
              <a:rPr kumimoji="1" lang="en-US" altLang="zh-CN" sz="2000" dirty="0">
                <a:latin typeface="Avenir Medium" panose="02000503020000020003" pitchFamily="2" charset="0"/>
              </a:rPr>
              <a:t>Single point attack</a:t>
            </a:r>
            <a:endParaRPr kumimoji="1" lang="en-US" altLang="zh-CN" sz="2000" b="0" dirty="0">
              <a:latin typeface="Avenir Medium" panose="02000503020000020003" pitchFamily="2" charset="0"/>
            </a:endParaRPr>
          </a:p>
        </p:txBody>
      </p:sp>
      <p:pic>
        <p:nvPicPr>
          <p:cNvPr id="53" name="图片 52">
            <a:extLst>
              <a:ext uri="{FF2B5EF4-FFF2-40B4-BE49-F238E27FC236}">
                <a16:creationId xmlns:a16="http://schemas.microsoft.com/office/drawing/2014/main" id="{0598DAC7-2181-7848-84C8-1B720336E118}"/>
              </a:ext>
            </a:extLst>
          </p:cNvPr>
          <p:cNvPicPr>
            <a:picLocks noChangeAspect="1"/>
          </p:cNvPicPr>
          <p:nvPr/>
        </p:nvPicPr>
        <p:blipFill>
          <a:blip r:embed="rId9"/>
          <a:stretch>
            <a:fillRect/>
          </a:stretch>
        </p:blipFill>
        <p:spPr>
          <a:xfrm>
            <a:off x="10025518" y="69656"/>
            <a:ext cx="1431111" cy="910707"/>
          </a:xfrm>
          <a:prstGeom prst="rect">
            <a:avLst/>
          </a:prstGeom>
        </p:spPr>
      </p:pic>
    </p:spTree>
    <p:extLst>
      <p:ext uri="{BB962C8B-B14F-4D97-AF65-F5344CB8AC3E}">
        <p14:creationId xmlns:p14="http://schemas.microsoft.com/office/powerpoint/2010/main" val="328416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85A2CA3-5E2A-0244-B304-4999FED65DBD}"/>
              </a:ext>
            </a:extLst>
          </p:cNvPr>
          <p:cNvSpPr>
            <a:spLocks noGrp="1"/>
          </p:cNvSpPr>
          <p:nvPr>
            <p:ph type="sldNum" sz="quarter" idx="12"/>
          </p:nvPr>
        </p:nvSpPr>
        <p:spPr>
          <a:xfrm>
            <a:off x="8862848" y="6131270"/>
            <a:ext cx="2743200" cy="365125"/>
          </a:xfrm>
        </p:spPr>
        <p:txBody>
          <a:bodyPr/>
          <a:lstStyle/>
          <a:p>
            <a:fld id="{15C6A054-14D7-C04F-A1A1-53A981006C70}" type="slidenum">
              <a:rPr kumimoji="1" lang="zh-CN" altLang="en-US" smtClean="0"/>
              <a:t>3</a:t>
            </a:fld>
            <a:endParaRPr kumimoji="1" lang="zh-CN" altLang="en-US"/>
          </a:p>
        </p:txBody>
      </p:sp>
      <p:sp>
        <p:nvSpPr>
          <p:cNvPr id="8" name="矩形 7">
            <a:extLst>
              <a:ext uri="{FF2B5EF4-FFF2-40B4-BE49-F238E27FC236}">
                <a16:creationId xmlns:a16="http://schemas.microsoft.com/office/drawing/2014/main" id="{593BAA80-6596-6B48-B248-49706698572E}"/>
              </a:ext>
            </a:extLst>
          </p:cNvPr>
          <p:cNvSpPr/>
          <p:nvPr/>
        </p:nvSpPr>
        <p:spPr>
          <a:xfrm>
            <a:off x="11007810" y="6081698"/>
            <a:ext cx="345989" cy="446786"/>
          </a:xfrm>
          <a:prstGeom prst="rect">
            <a:avLst/>
          </a:prstGeom>
          <a:solidFill>
            <a:srgbClr val="74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9" name="直线连接符 8">
            <a:extLst>
              <a:ext uri="{FF2B5EF4-FFF2-40B4-BE49-F238E27FC236}">
                <a16:creationId xmlns:a16="http://schemas.microsoft.com/office/drawing/2014/main" id="{C8655579-BCFB-8043-9C48-97E8A47328E8}"/>
              </a:ext>
            </a:extLst>
          </p:cNvPr>
          <p:cNvCxnSpPr>
            <a:cxnSpLocks/>
          </p:cNvCxnSpPr>
          <p:nvPr/>
        </p:nvCxnSpPr>
        <p:spPr>
          <a:xfrm flipV="1">
            <a:off x="1184188" y="6313833"/>
            <a:ext cx="9823622" cy="17483"/>
          </a:xfrm>
          <a:prstGeom prst="line">
            <a:avLst/>
          </a:prstGeom>
        </p:spPr>
        <p:style>
          <a:lnRef idx="2">
            <a:schemeClr val="accent3"/>
          </a:lnRef>
          <a:fillRef idx="0">
            <a:schemeClr val="accent3"/>
          </a:fillRef>
          <a:effectRef idx="1">
            <a:schemeClr val="accent3"/>
          </a:effectRef>
          <a:fontRef idx="minor">
            <a:schemeClr val="tx1"/>
          </a:fontRef>
        </p:style>
      </p:cxnSp>
      <p:sp>
        <p:nvSpPr>
          <p:cNvPr id="11" name="矩形 10">
            <a:extLst>
              <a:ext uri="{FF2B5EF4-FFF2-40B4-BE49-F238E27FC236}">
                <a16:creationId xmlns:a16="http://schemas.microsoft.com/office/drawing/2014/main" id="{3DD7B548-FC64-EF46-8683-9E007DCAF5B0}"/>
              </a:ext>
            </a:extLst>
          </p:cNvPr>
          <p:cNvSpPr/>
          <p:nvPr/>
        </p:nvSpPr>
        <p:spPr>
          <a:xfrm>
            <a:off x="838200" y="589240"/>
            <a:ext cx="345989" cy="997511"/>
          </a:xfrm>
          <a:prstGeom prst="rect">
            <a:avLst/>
          </a:prstGeom>
          <a:solidFill>
            <a:srgbClr val="74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12" name="直线连接符 11">
            <a:extLst>
              <a:ext uri="{FF2B5EF4-FFF2-40B4-BE49-F238E27FC236}">
                <a16:creationId xmlns:a16="http://schemas.microsoft.com/office/drawing/2014/main" id="{10D2A84E-7233-8E44-812F-09CB1AB2E128}"/>
              </a:ext>
            </a:extLst>
          </p:cNvPr>
          <p:cNvCxnSpPr>
            <a:cxnSpLocks/>
          </p:cNvCxnSpPr>
          <p:nvPr/>
        </p:nvCxnSpPr>
        <p:spPr>
          <a:xfrm>
            <a:off x="1268446" y="1027906"/>
            <a:ext cx="10085354" cy="1"/>
          </a:xfrm>
          <a:prstGeom prst="line">
            <a:avLst/>
          </a:prstGeom>
        </p:spPr>
        <p:style>
          <a:lnRef idx="2">
            <a:schemeClr val="accent3"/>
          </a:lnRef>
          <a:fillRef idx="0">
            <a:schemeClr val="accent3"/>
          </a:fillRef>
          <a:effectRef idx="1">
            <a:schemeClr val="accent3"/>
          </a:effectRef>
          <a:fontRef idx="minor">
            <a:schemeClr val="tx1"/>
          </a:fontRef>
        </p:style>
      </p:cxnSp>
      <p:sp>
        <p:nvSpPr>
          <p:cNvPr id="10" name="文本框 9">
            <a:extLst>
              <a:ext uri="{FF2B5EF4-FFF2-40B4-BE49-F238E27FC236}">
                <a16:creationId xmlns:a16="http://schemas.microsoft.com/office/drawing/2014/main" id="{D8BF3FEE-9F01-F741-921E-1FC6EF8ED866}"/>
              </a:ext>
            </a:extLst>
          </p:cNvPr>
          <p:cNvSpPr txBox="1"/>
          <p:nvPr/>
        </p:nvSpPr>
        <p:spPr>
          <a:xfrm>
            <a:off x="1184187" y="499641"/>
            <a:ext cx="9462041" cy="523220"/>
          </a:xfrm>
          <a:prstGeom prst="rect">
            <a:avLst/>
          </a:prstGeom>
          <a:noFill/>
        </p:spPr>
        <p:txBody>
          <a:bodyPr wrap="square" rtlCol="0">
            <a:spAutoFit/>
          </a:bodyPr>
          <a:lstStyle/>
          <a:p>
            <a:r>
              <a:rPr kumimoji="1" lang="en-US" altLang="zh-CN" sz="2800" dirty="0">
                <a:solidFill>
                  <a:schemeClr val="bg2">
                    <a:lumMod val="50000"/>
                  </a:schemeClr>
                </a:solidFill>
                <a:latin typeface="Avenir Medium" panose="02000503020000020003" pitchFamily="2" charset="0"/>
                <a:ea typeface="SimSun" panose="02010600030101010101" pitchFamily="2" charset="-122"/>
              </a:rPr>
              <a:t>Possible Damage</a:t>
            </a:r>
            <a:endParaRPr kumimoji="1" lang="zh-CN" altLang="en-US" sz="2800" dirty="0">
              <a:solidFill>
                <a:schemeClr val="bg2">
                  <a:lumMod val="50000"/>
                </a:schemeClr>
              </a:solidFill>
              <a:latin typeface="Avenir Medium" panose="02000503020000020003" pitchFamily="2" charset="0"/>
              <a:ea typeface="SimSun" panose="02010600030101010101" pitchFamily="2" charset="-122"/>
            </a:endParaRPr>
          </a:p>
        </p:txBody>
      </p:sp>
      <p:sp>
        <p:nvSpPr>
          <p:cNvPr id="17" name="文本框 16">
            <a:extLst>
              <a:ext uri="{FF2B5EF4-FFF2-40B4-BE49-F238E27FC236}">
                <a16:creationId xmlns:a16="http://schemas.microsoft.com/office/drawing/2014/main" id="{20274E00-732E-0940-8586-AA59FEC4592F}"/>
              </a:ext>
            </a:extLst>
          </p:cNvPr>
          <p:cNvSpPr txBox="1"/>
          <p:nvPr/>
        </p:nvSpPr>
        <p:spPr>
          <a:xfrm>
            <a:off x="1184188" y="1059215"/>
            <a:ext cx="4759412" cy="523220"/>
          </a:xfrm>
          <a:prstGeom prst="rect">
            <a:avLst/>
          </a:prstGeom>
          <a:noFill/>
        </p:spPr>
        <p:txBody>
          <a:bodyPr wrap="square" rtlCol="0">
            <a:spAutoFit/>
          </a:bodyPr>
          <a:lstStyle/>
          <a:p>
            <a:r>
              <a:rPr kumimoji="1" lang="en-US" altLang="zh-CN" sz="2800" dirty="0">
                <a:solidFill>
                  <a:schemeClr val="bg2">
                    <a:lumMod val="50000"/>
                  </a:schemeClr>
                </a:solidFill>
                <a:latin typeface="Avenir Medium" panose="02000503020000020003" pitchFamily="2" charset="0"/>
                <a:ea typeface="SimSun" panose="02010600030101010101" pitchFamily="2" charset="-122"/>
              </a:rPr>
              <a:t>Frontrunning Block Attack</a:t>
            </a:r>
            <a:endParaRPr kumimoji="1" lang="zh-CN" altLang="en-US" sz="2800" dirty="0">
              <a:solidFill>
                <a:schemeClr val="bg2">
                  <a:lumMod val="50000"/>
                </a:schemeClr>
              </a:solidFill>
              <a:latin typeface="Avenir Medium" panose="02000503020000020003" pitchFamily="2" charset="0"/>
              <a:ea typeface="SimSun" panose="02010600030101010101" pitchFamily="2" charset="-122"/>
            </a:endParaRPr>
          </a:p>
        </p:txBody>
      </p:sp>
      <p:sp>
        <p:nvSpPr>
          <p:cNvPr id="24" name="文本框 23">
            <a:extLst>
              <a:ext uri="{FF2B5EF4-FFF2-40B4-BE49-F238E27FC236}">
                <a16:creationId xmlns:a16="http://schemas.microsoft.com/office/drawing/2014/main" id="{BD3A46DB-A88F-3A40-BEC3-DBD5E7FCFA83}"/>
              </a:ext>
            </a:extLst>
          </p:cNvPr>
          <p:cNvSpPr txBox="1"/>
          <p:nvPr/>
        </p:nvSpPr>
        <p:spPr>
          <a:xfrm>
            <a:off x="1184187" y="3651981"/>
            <a:ext cx="4472460" cy="461665"/>
          </a:xfrm>
          <a:prstGeom prst="rect">
            <a:avLst/>
          </a:prstGeom>
          <a:noFill/>
        </p:spPr>
        <p:txBody>
          <a:bodyPr wrap="square" rtlCol="0">
            <a:spAutoFit/>
          </a:bodyPr>
          <a:lstStyle/>
          <a:p>
            <a:r>
              <a:rPr kumimoji="1" lang="en-US" altLang="zh-CN" sz="2400" dirty="0">
                <a:latin typeface="Avenir Medium" panose="02000503020000020003" pitchFamily="2" charset="0"/>
              </a:rPr>
              <a:t>HPB ($10,128,116 as of Jan.)</a:t>
            </a:r>
            <a:endParaRPr kumimoji="1" lang="en-US" altLang="zh-CN" sz="2400" b="0" dirty="0"/>
          </a:p>
        </p:txBody>
      </p:sp>
      <p:pic>
        <p:nvPicPr>
          <p:cNvPr id="3" name="图片 2">
            <a:extLst>
              <a:ext uri="{FF2B5EF4-FFF2-40B4-BE49-F238E27FC236}">
                <a16:creationId xmlns:a16="http://schemas.microsoft.com/office/drawing/2014/main" id="{F7A48258-ABF4-9F49-B22C-76402BCB5DE0}"/>
              </a:ext>
            </a:extLst>
          </p:cNvPr>
          <p:cNvPicPr>
            <a:picLocks noChangeAspect="1"/>
          </p:cNvPicPr>
          <p:nvPr/>
        </p:nvPicPr>
        <p:blipFill>
          <a:blip r:embed="rId3"/>
          <a:stretch>
            <a:fillRect/>
          </a:stretch>
        </p:blipFill>
        <p:spPr>
          <a:xfrm>
            <a:off x="1130299" y="1711113"/>
            <a:ext cx="4965700" cy="1803400"/>
          </a:xfrm>
          <a:prstGeom prst="rect">
            <a:avLst/>
          </a:prstGeom>
        </p:spPr>
      </p:pic>
      <mc:AlternateContent xmlns:mc="http://schemas.openxmlformats.org/markup-compatibility/2006" xmlns:a14="http://schemas.microsoft.com/office/drawing/2010/main">
        <mc:Choice Requires="a14">
          <p:sp>
            <p:nvSpPr>
              <p:cNvPr id="4" name="椭圆 3">
                <a:extLst>
                  <a:ext uri="{FF2B5EF4-FFF2-40B4-BE49-F238E27FC236}">
                    <a16:creationId xmlns:a16="http://schemas.microsoft.com/office/drawing/2014/main" id="{675580F5-B1F4-9D4E-8FB6-37CD6B0E38EE}"/>
                  </a:ext>
                </a:extLst>
              </p:cNvPr>
              <p:cNvSpPr/>
              <p:nvPr/>
            </p:nvSpPr>
            <p:spPr>
              <a:xfrm>
                <a:off x="2466874" y="4245244"/>
                <a:ext cx="605927" cy="60401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0" i="1" smtClean="0">
                              <a:solidFill>
                                <a:sysClr val="windowText" lastClr="000000"/>
                              </a:solidFill>
                              <a:latin typeface="Cambria Math" panose="02040503050406030204" pitchFamily="18" charset="0"/>
                            </a:rPr>
                          </m:ctrlPr>
                        </m:sSubPr>
                        <m:e>
                          <m:r>
                            <a:rPr kumimoji="1" lang="en-US" altLang="zh-CN" b="0" i="1" smtClean="0">
                              <a:solidFill>
                                <a:sysClr val="windowText" lastClr="000000"/>
                              </a:solidFill>
                              <a:latin typeface="Cambria Math" panose="02040503050406030204" pitchFamily="18" charset="0"/>
                            </a:rPr>
                            <m:t>𝑆</m:t>
                          </m:r>
                        </m:e>
                        <m:sub>
                          <m:r>
                            <a:rPr kumimoji="1" lang="en-US" altLang="zh-CN" b="0" i="1" smtClean="0">
                              <a:solidFill>
                                <a:sysClr val="windowText" lastClr="000000"/>
                              </a:solidFill>
                              <a:latin typeface="Cambria Math" panose="02040503050406030204" pitchFamily="18" charset="0"/>
                            </a:rPr>
                            <m:t>1</m:t>
                          </m:r>
                        </m:sub>
                      </m:sSub>
                    </m:oMath>
                  </m:oMathPara>
                </a14:m>
                <a:endParaRPr kumimoji="1" lang="zh-CN" altLang="en-US" dirty="0">
                  <a:solidFill>
                    <a:sysClr val="windowText" lastClr="000000"/>
                  </a:solidFill>
                </a:endParaRPr>
              </a:p>
            </p:txBody>
          </p:sp>
        </mc:Choice>
        <mc:Fallback xmlns="">
          <p:sp>
            <p:nvSpPr>
              <p:cNvPr id="4" name="椭圆 3">
                <a:extLst>
                  <a:ext uri="{FF2B5EF4-FFF2-40B4-BE49-F238E27FC236}">
                    <a16:creationId xmlns:a16="http://schemas.microsoft.com/office/drawing/2014/main" id="{675580F5-B1F4-9D4E-8FB6-37CD6B0E38EE}"/>
                  </a:ext>
                </a:extLst>
              </p:cNvPr>
              <p:cNvSpPr>
                <a:spLocks noRot="1" noChangeAspect="1" noMove="1" noResize="1" noEditPoints="1" noAdjustHandles="1" noChangeArrowheads="1" noChangeShapeType="1" noTextEdit="1"/>
              </p:cNvSpPr>
              <p:nvPr/>
            </p:nvSpPr>
            <p:spPr>
              <a:xfrm>
                <a:off x="2466874" y="4245244"/>
                <a:ext cx="605927" cy="604011"/>
              </a:xfrm>
              <a:prstGeom prst="ellipse">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a:extLst>
                  <a:ext uri="{FF2B5EF4-FFF2-40B4-BE49-F238E27FC236}">
                    <a16:creationId xmlns:a16="http://schemas.microsoft.com/office/drawing/2014/main" id="{FFD6454B-95D1-FB4F-811E-D48C116640E8}"/>
                  </a:ext>
                </a:extLst>
              </p:cNvPr>
              <p:cNvSpPr/>
              <p:nvPr/>
            </p:nvSpPr>
            <p:spPr>
              <a:xfrm>
                <a:off x="3478590" y="4262082"/>
                <a:ext cx="605927" cy="604011"/>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0" i="1" smtClean="0">
                              <a:solidFill>
                                <a:sysClr val="windowText" lastClr="000000"/>
                              </a:solidFill>
                              <a:latin typeface="Cambria Math" panose="02040503050406030204" pitchFamily="18" charset="0"/>
                            </a:rPr>
                          </m:ctrlPr>
                        </m:sSubPr>
                        <m:e>
                          <m:r>
                            <a:rPr kumimoji="1" lang="en-US" altLang="zh-CN" b="0" i="1" smtClean="0">
                              <a:solidFill>
                                <a:sysClr val="windowText" lastClr="000000"/>
                              </a:solidFill>
                              <a:latin typeface="Cambria Math" panose="02040503050406030204" pitchFamily="18" charset="0"/>
                            </a:rPr>
                            <m:t>𝑆</m:t>
                          </m:r>
                        </m:e>
                        <m:sub>
                          <m:r>
                            <a:rPr kumimoji="1" lang="en-US" altLang="zh-CN" b="0" i="1" smtClean="0">
                              <a:solidFill>
                                <a:sysClr val="windowText" lastClr="000000"/>
                              </a:solidFill>
                              <a:latin typeface="Cambria Math" panose="02040503050406030204" pitchFamily="18" charset="0"/>
                            </a:rPr>
                            <m:t>2</m:t>
                          </m:r>
                        </m:sub>
                      </m:sSub>
                    </m:oMath>
                  </m:oMathPara>
                </a14:m>
                <a:endParaRPr kumimoji="1" lang="zh-CN" altLang="en-US" dirty="0">
                  <a:solidFill>
                    <a:sysClr val="windowText" lastClr="000000"/>
                  </a:solidFill>
                </a:endParaRPr>
              </a:p>
            </p:txBody>
          </p:sp>
        </mc:Choice>
        <mc:Fallback xmlns="">
          <p:sp>
            <p:nvSpPr>
              <p:cNvPr id="25" name="椭圆 24">
                <a:extLst>
                  <a:ext uri="{FF2B5EF4-FFF2-40B4-BE49-F238E27FC236}">
                    <a16:creationId xmlns:a16="http://schemas.microsoft.com/office/drawing/2014/main" id="{FFD6454B-95D1-FB4F-811E-D48C116640E8}"/>
                  </a:ext>
                </a:extLst>
              </p:cNvPr>
              <p:cNvSpPr>
                <a:spLocks noRot="1" noChangeAspect="1" noMove="1" noResize="1" noEditPoints="1" noAdjustHandles="1" noChangeArrowheads="1" noChangeShapeType="1" noTextEdit="1"/>
              </p:cNvSpPr>
              <p:nvPr/>
            </p:nvSpPr>
            <p:spPr>
              <a:xfrm>
                <a:off x="3478590" y="4262082"/>
                <a:ext cx="605927" cy="604011"/>
              </a:xfrm>
              <a:prstGeom prst="ellipse">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a:extLst>
                  <a:ext uri="{FF2B5EF4-FFF2-40B4-BE49-F238E27FC236}">
                    <a16:creationId xmlns:a16="http://schemas.microsoft.com/office/drawing/2014/main" id="{2C770BE3-2444-8245-A421-3A053B2A4F33}"/>
                  </a:ext>
                </a:extLst>
              </p:cNvPr>
              <p:cNvSpPr/>
              <p:nvPr/>
            </p:nvSpPr>
            <p:spPr>
              <a:xfrm>
                <a:off x="1880623" y="5086547"/>
                <a:ext cx="605927" cy="604011"/>
              </a:xfrm>
              <a:prstGeom prst="ellipse">
                <a:avLst/>
              </a:prstGeom>
              <a:solidFill>
                <a:srgbClr val="94209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0" i="1" smtClean="0">
                              <a:solidFill>
                                <a:sysClr val="windowText" lastClr="000000"/>
                              </a:solidFill>
                              <a:latin typeface="Cambria Math" panose="02040503050406030204" pitchFamily="18" charset="0"/>
                            </a:rPr>
                          </m:ctrlPr>
                        </m:sSubPr>
                        <m:e>
                          <m:r>
                            <a:rPr kumimoji="1" lang="en-US" altLang="zh-CN" b="0" i="1" smtClean="0">
                              <a:solidFill>
                                <a:sysClr val="windowText" lastClr="000000"/>
                              </a:solidFill>
                              <a:latin typeface="Cambria Math" panose="02040503050406030204" pitchFamily="18" charset="0"/>
                            </a:rPr>
                            <m:t>𝑆</m:t>
                          </m:r>
                        </m:e>
                        <m:sub>
                          <m:r>
                            <a:rPr kumimoji="1" lang="en-US" altLang="zh-CN" b="0" i="1" smtClean="0">
                              <a:solidFill>
                                <a:sysClr val="windowText" lastClr="000000"/>
                              </a:solidFill>
                              <a:latin typeface="Cambria Math" panose="02040503050406030204" pitchFamily="18" charset="0"/>
                            </a:rPr>
                            <m:t>5</m:t>
                          </m:r>
                        </m:sub>
                      </m:sSub>
                    </m:oMath>
                  </m:oMathPara>
                </a14:m>
                <a:endParaRPr kumimoji="1" lang="zh-CN" altLang="en-US" dirty="0">
                  <a:solidFill>
                    <a:sysClr val="windowText" lastClr="000000"/>
                  </a:solidFill>
                </a:endParaRPr>
              </a:p>
            </p:txBody>
          </p:sp>
        </mc:Choice>
        <mc:Fallback xmlns="">
          <p:sp>
            <p:nvSpPr>
              <p:cNvPr id="26" name="椭圆 25">
                <a:extLst>
                  <a:ext uri="{FF2B5EF4-FFF2-40B4-BE49-F238E27FC236}">
                    <a16:creationId xmlns:a16="http://schemas.microsoft.com/office/drawing/2014/main" id="{2C770BE3-2444-8245-A421-3A053B2A4F33}"/>
                  </a:ext>
                </a:extLst>
              </p:cNvPr>
              <p:cNvSpPr>
                <a:spLocks noRot="1" noChangeAspect="1" noMove="1" noResize="1" noEditPoints="1" noAdjustHandles="1" noChangeArrowheads="1" noChangeShapeType="1" noTextEdit="1"/>
              </p:cNvSpPr>
              <p:nvPr/>
            </p:nvSpPr>
            <p:spPr>
              <a:xfrm>
                <a:off x="1880623" y="5086547"/>
                <a:ext cx="605927" cy="604011"/>
              </a:xfrm>
              <a:prstGeom prst="ellipse">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a:extLst>
                  <a:ext uri="{FF2B5EF4-FFF2-40B4-BE49-F238E27FC236}">
                    <a16:creationId xmlns:a16="http://schemas.microsoft.com/office/drawing/2014/main" id="{83490C58-A834-E044-8291-712D4BFF232F}"/>
                  </a:ext>
                </a:extLst>
              </p:cNvPr>
              <p:cNvSpPr/>
              <p:nvPr/>
            </p:nvSpPr>
            <p:spPr>
              <a:xfrm>
                <a:off x="2872663" y="5578224"/>
                <a:ext cx="605927" cy="604011"/>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0" i="1" smtClean="0">
                              <a:solidFill>
                                <a:sysClr val="windowText" lastClr="000000"/>
                              </a:solidFill>
                              <a:latin typeface="Cambria Math" panose="02040503050406030204" pitchFamily="18" charset="0"/>
                            </a:rPr>
                          </m:ctrlPr>
                        </m:sSubPr>
                        <m:e>
                          <m:r>
                            <a:rPr kumimoji="1" lang="en-US" altLang="zh-CN" b="0" i="1" smtClean="0">
                              <a:solidFill>
                                <a:sysClr val="windowText" lastClr="000000"/>
                              </a:solidFill>
                              <a:latin typeface="Cambria Math" panose="02040503050406030204" pitchFamily="18" charset="0"/>
                            </a:rPr>
                            <m:t>𝑆</m:t>
                          </m:r>
                        </m:e>
                        <m:sub>
                          <m:r>
                            <a:rPr kumimoji="1" lang="en-US" altLang="zh-CN" b="0" i="1" smtClean="0">
                              <a:solidFill>
                                <a:sysClr val="windowText" lastClr="000000"/>
                              </a:solidFill>
                              <a:latin typeface="Cambria Math" panose="02040503050406030204" pitchFamily="18" charset="0"/>
                            </a:rPr>
                            <m:t>4</m:t>
                          </m:r>
                        </m:sub>
                      </m:sSub>
                    </m:oMath>
                  </m:oMathPara>
                </a14:m>
                <a:endParaRPr kumimoji="1" lang="zh-CN" altLang="en-US" dirty="0">
                  <a:solidFill>
                    <a:sysClr val="windowText" lastClr="000000"/>
                  </a:solidFill>
                </a:endParaRPr>
              </a:p>
            </p:txBody>
          </p:sp>
        </mc:Choice>
        <mc:Fallback xmlns="">
          <p:sp>
            <p:nvSpPr>
              <p:cNvPr id="27" name="椭圆 26">
                <a:extLst>
                  <a:ext uri="{FF2B5EF4-FFF2-40B4-BE49-F238E27FC236}">
                    <a16:creationId xmlns:a16="http://schemas.microsoft.com/office/drawing/2014/main" id="{83490C58-A834-E044-8291-712D4BFF232F}"/>
                  </a:ext>
                </a:extLst>
              </p:cNvPr>
              <p:cNvSpPr>
                <a:spLocks noRot="1" noChangeAspect="1" noMove="1" noResize="1" noEditPoints="1" noAdjustHandles="1" noChangeArrowheads="1" noChangeShapeType="1" noTextEdit="1"/>
              </p:cNvSpPr>
              <p:nvPr/>
            </p:nvSpPr>
            <p:spPr>
              <a:xfrm>
                <a:off x="2872663" y="5578224"/>
                <a:ext cx="605927" cy="604011"/>
              </a:xfrm>
              <a:prstGeom prst="ellipse">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a:extLst>
                  <a:ext uri="{FF2B5EF4-FFF2-40B4-BE49-F238E27FC236}">
                    <a16:creationId xmlns:a16="http://schemas.microsoft.com/office/drawing/2014/main" id="{6C202076-A6CC-CB47-B574-BC673058AAA5}"/>
                  </a:ext>
                </a:extLst>
              </p:cNvPr>
              <p:cNvSpPr/>
              <p:nvPr/>
            </p:nvSpPr>
            <p:spPr>
              <a:xfrm>
                <a:off x="3876651" y="5086033"/>
                <a:ext cx="605927" cy="604011"/>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b="0" i="1" smtClean="0">
                              <a:solidFill>
                                <a:sysClr val="windowText" lastClr="000000"/>
                              </a:solidFill>
                              <a:latin typeface="Cambria Math" panose="02040503050406030204" pitchFamily="18" charset="0"/>
                            </a:rPr>
                          </m:ctrlPr>
                        </m:sSubPr>
                        <m:e>
                          <m:r>
                            <a:rPr kumimoji="1" lang="en-US" altLang="zh-CN" b="0" i="1" smtClean="0">
                              <a:solidFill>
                                <a:sysClr val="windowText" lastClr="000000"/>
                              </a:solidFill>
                              <a:latin typeface="Cambria Math" panose="02040503050406030204" pitchFamily="18" charset="0"/>
                            </a:rPr>
                            <m:t>𝑆</m:t>
                          </m:r>
                        </m:e>
                        <m:sub>
                          <m:r>
                            <a:rPr kumimoji="1" lang="en-US" altLang="zh-CN" b="0" i="1" smtClean="0">
                              <a:solidFill>
                                <a:sysClr val="windowText" lastClr="000000"/>
                              </a:solidFill>
                              <a:latin typeface="Cambria Math" panose="02040503050406030204" pitchFamily="18" charset="0"/>
                            </a:rPr>
                            <m:t>3</m:t>
                          </m:r>
                        </m:sub>
                      </m:sSub>
                    </m:oMath>
                  </m:oMathPara>
                </a14:m>
                <a:endParaRPr kumimoji="1" lang="zh-CN" altLang="en-US" dirty="0">
                  <a:solidFill>
                    <a:sysClr val="windowText" lastClr="000000"/>
                  </a:solidFill>
                </a:endParaRPr>
              </a:p>
            </p:txBody>
          </p:sp>
        </mc:Choice>
        <mc:Fallback xmlns="">
          <p:sp>
            <p:nvSpPr>
              <p:cNvPr id="28" name="椭圆 27">
                <a:extLst>
                  <a:ext uri="{FF2B5EF4-FFF2-40B4-BE49-F238E27FC236}">
                    <a16:creationId xmlns:a16="http://schemas.microsoft.com/office/drawing/2014/main" id="{6C202076-A6CC-CB47-B574-BC673058AAA5}"/>
                  </a:ext>
                </a:extLst>
              </p:cNvPr>
              <p:cNvSpPr>
                <a:spLocks noRot="1" noChangeAspect="1" noMove="1" noResize="1" noEditPoints="1" noAdjustHandles="1" noChangeArrowheads="1" noChangeShapeType="1" noTextEdit="1"/>
              </p:cNvSpPr>
              <p:nvPr/>
            </p:nvSpPr>
            <p:spPr>
              <a:xfrm>
                <a:off x="3876651" y="5086033"/>
                <a:ext cx="605927" cy="604011"/>
              </a:xfrm>
              <a:prstGeom prst="ellipse">
                <a:avLst/>
              </a:prstGeom>
              <a:blipFill>
                <a:blip r:embed="rId8"/>
                <a:stretch>
                  <a:fillRect/>
                </a:stretch>
              </a:blipFill>
              <a:ln>
                <a:noFill/>
              </a:ln>
            </p:spPr>
            <p:txBody>
              <a:bodyPr/>
              <a:lstStyle/>
              <a:p>
                <a:r>
                  <a:rPr lang="zh-CN" altLang="en-US">
                    <a:noFill/>
                  </a:rPr>
                  <a:t> </a:t>
                </a:r>
              </a:p>
            </p:txBody>
          </p:sp>
        </mc:Fallback>
      </mc:AlternateContent>
      <p:cxnSp>
        <p:nvCxnSpPr>
          <p:cNvPr id="7" name="直线箭头连接符 6">
            <a:extLst>
              <a:ext uri="{FF2B5EF4-FFF2-40B4-BE49-F238E27FC236}">
                <a16:creationId xmlns:a16="http://schemas.microsoft.com/office/drawing/2014/main" id="{19E3EDA7-E4B7-854E-9707-F909568AD1C4}"/>
              </a:ext>
            </a:extLst>
          </p:cNvPr>
          <p:cNvCxnSpPr>
            <a:cxnSpLocks/>
            <a:stCxn id="26" idx="0"/>
            <a:endCxn id="4" idx="3"/>
          </p:cNvCxnSpPr>
          <p:nvPr/>
        </p:nvCxnSpPr>
        <p:spPr>
          <a:xfrm flipV="1">
            <a:off x="2183587" y="4760800"/>
            <a:ext cx="372023" cy="325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线箭头连接符 28">
            <a:extLst>
              <a:ext uri="{FF2B5EF4-FFF2-40B4-BE49-F238E27FC236}">
                <a16:creationId xmlns:a16="http://schemas.microsoft.com/office/drawing/2014/main" id="{77A8CA24-00F3-7945-8484-94A056922DD2}"/>
              </a:ext>
            </a:extLst>
          </p:cNvPr>
          <p:cNvCxnSpPr>
            <a:cxnSpLocks/>
            <a:stCxn id="4" idx="6"/>
            <a:endCxn id="25" idx="2"/>
          </p:cNvCxnSpPr>
          <p:nvPr/>
        </p:nvCxnSpPr>
        <p:spPr>
          <a:xfrm>
            <a:off x="3072801" y="4547250"/>
            <a:ext cx="405789" cy="16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线箭头连接符 31">
            <a:extLst>
              <a:ext uri="{FF2B5EF4-FFF2-40B4-BE49-F238E27FC236}">
                <a16:creationId xmlns:a16="http://schemas.microsoft.com/office/drawing/2014/main" id="{BA3AACAA-BF82-724C-9DDB-F6C98E658588}"/>
              </a:ext>
            </a:extLst>
          </p:cNvPr>
          <p:cNvCxnSpPr>
            <a:cxnSpLocks/>
            <a:stCxn id="25" idx="5"/>
            <a:endCxn id="28" idx="0"/>
          </p:cNvCxnSpPr>
          <p:nvPr/>
        </p:nvCxnSpPr>
        <p:spPr>
          <a:xfrm>
            <a:off x="3995781" y="4777638"/>
            <a:ext cx="183834" cy="308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线箭头连接符 34">
            <a:extLst>
              <a:ext uri="{FF2B5EF4-FFF2-40B4-BE49-F238E27FC236}">
                <a16:creationId xmlns:a16="http://schemas.microsoft.com/office/drawing/2014/main" id="{AFF54832-C71A-A049-9257-B1EE9F4DD141}"/>
              </a:ext>
            </a:extLst>
          </p:cNvPr>
          <p:cNvCxnSpPr>
            <a:cxnSpLocks/>
            <a:stCxn id="27" idx="2"/>
            <a:endCxn id="26" idx="5"/>
          </p:cNvCxnSpPr>
          <p:nvPr/>
        </p:nvCxnSpPr>
        <p:spPr>
          <a:xfrm flipH="1" flipV="1">
            <a:off x="2397814" y="5602103"/>
            <a:ext cx="474849" cy="278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线箭头连接符 37">
            <a:extLst>
              <a:ext uri="{FF2B5EF4-FFF2-40B4-BE49-F238E27FC236}">
                <a16:creationId xmlns:a16="http://schemas.microsoft.com/office/drawing/2014/main" id="{5180A197-F494-814C-BB4B-CC858EA1B0B3}"/>
              </a:ext>
            </a:extLst>
          </p:cNvPr>
          <p:cNvCxnSpPr>
            <a:cxnSpLocks/>
            <a:stCxn id="28" idx="3"/>
            <a:endCxn id="27" idx="6"/>
          </p:cNvCxnSpPr>
          <p:nvPr/>
        </p:nvCxnSpPr>
        <p:spPr>
          <a:xfrm flipH="1">
            <a:off x="3478590" y="5601589"/>
            <a:ext cx="486797" cy="278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矩形 43">
            <a:extLst>
              <a:ext uri="{FF2B5EF4-FFF2-40B4-BE49-F238E27FC236}">
                <a16:creationId xmlns:a16="http://schemas.microsoft.com/office/drawing/2014/main" id="{B4205F78-9E17-AA42-9178-BCE8F51790EB}"/>
              </a:ext>
            </a:extLst>
          </p:cNvPr>
          <p:cNvSpPr/>
          <p:nvPr/>
        </p:nvSpPr>
        <p:spPr>
          <a:xfrm>
            <a:off x="7226290" y="1583128"/>
            <a:ext cx="584617" cy="59113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5" name="直线箭头连接符 44">
            <a:extLst>
              <a:ext uri="{FF2B5EF4-FFF2-40B4-BE49-F238E27FC236}">
                <a16:creationId xmlns:a16="http://schemas.microsoft.com/office/drawing/2014/main" id="{21706726-304A-7D40-9CC2-6BF59873AD30}"/>
              </a:ext>
            </a:extLst>
          </p:cNvPr>
          <p:cNvCxnSpPr>
            <a:cxnSpLocks/>
          </p:cNvCxnSpPr>
          <p:nvPr/>
        </p:nvCxnSpPr>
        <p:spPr>
          <a:xfrm flipV="1">
            <a:off x="7522034" y="1172469"/>
            <a:ext cx="0" cy="409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矩形 45">
            <a:extLst>
              <a:ext uri="{FF2B5EF4-FFF2-40B4-BE49-F238E27FC236}">
                <a16:creationId xmlns:a16="http://schemas.microsoft.com/office/drawing/2014/main" id="{B2766EDB-9118-8E44-A5D7-207F59837E52}"/>
              </a:ext>
            </a:extLst>
          </p:cNvPr>
          <p:cNvSpPr/>
          <p:nvPr/>
        </p:nvSpPr>
        <p:spPr>
          <a:xfrm>
            <a:off x="9209567" y="5275567"/>
            <a:ext cx="584617" cy="59113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矩形 46">
            <a:extLst>
              <a:ext uri="{FF2B5EF4-FFF2-40B4-BE49-F238E27FC236}">
                <a16:creationId xmlns:a16="http://schemas.microsoft.com/office/drawing/2014/main" id="{FBA0FEBF-B9DF-3B41-ACEE-834D3325B4C9}"/>
              </a:ext>
            </a:extLst>
          </p:cNvPr>
          <p:cNvSpPr/>
          <p:nvPr/>
        </p:nvSpPr>
        <p:spPr>
          <a:xfrm>
            <a:off x="9209566" y="4328960"/>
            <a:ext cx="584617" cy="59113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矩形 47">
            <a:extLst>
              <a:ext uri="{FF2B5EF4-FFF2-40B4-BE49-F238E27FC236}">
                <a16:creationId xmlns:a16="http://schemas.microsoft.com/office/drawing/2014/main" id="{52EFC5E3-BDD8-474C-B577-D526BED965D3}"/>
              </a:ext>
            </a:extLst>
          </p:cNvPr>
          <p:cNvSpPr/>
          <p:nvPr/>
        </p:nvSpPr>
        <p:spPr>
          <a:xfrm>
            <a:off x="9209565" y="3397431"/>
            <a:ext cx="584617" cy="59113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a:extLst>
              <a:ext uri="{FF2B5EF4-FFF2-40B4-BE49-F238E27FC236}">
                <a16:creationId xmlns:a16="http://schemas.microsoft.com/office/drawing/2014/main" id="{3E9B1DA0-DEB2-E340-8EE7-25FC239F6E0F}"/>
              </a:ext>
            </a:extLst>
          </p:cNvPr>
          <p:cNvSpPr/>
          <p:nvPr/>
        </p:nvSpPr>
        <p:spPr>
          <a:xfrm>
            <a:off x="9209565" y="2455682"/>
            <a:ext cx="584617" cy="59113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矩形 49">
            <a:extLst>
              <a:ext uri="{FF2B5EF4-FFF2-40B4-BE49-F238E27FC236}">
                <a16:creationId xmlns:a16="http://schemas.microsoft.com/office/drawing/2014/main" id="{E353DAA2-7DD6-5847-9EC6-FDF7D1649BF9}"/>
              </a:ext>
            </a:extLst>
          </p:cNvPr>
          <p:cNvSpPr/>
          <p:nvPr/>
        </p:nvSpPr>
        <p:spPr>
          <a:xfrm>
            <a:off x="9209569" y="1582435"/>
            <a:ext cx="584617" cy="59113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矩形 50">
            <a:extLst>
              <a:ext uri="{FF2B5EF4-FFF2-40B4-BE49-F238E27FC236}">
                <a16:creationId xmlns:a16="http://schemas.microsoft.com/office/drawing/2014/main" id="{9FCC24DF-F1BB-E246-9052-F40915B8F312}"/>
              </a:ext>
            </a:extLst>
          </p:cNvPr>
          <p:cNvSpPr/>
          <p:nvPr/>
        </p:nvSpPr>
        <p:spPr>
          <a:xfrm>
            <a:off x="7226290" y="2482366"/>
            <a:ext cx="584617" cy="59113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矩形 51">
            <a:extLst>
              <a:ext uri="{FF2B5EF4-FFF2-40B4-BE49-F238E27FC236}">
                <a16:creationId xmlns:a16="http://schemas.microsoft.com/office/drawing/2014/main" id="{545C8F2D-EDBF-4B4F-83AB-DCA15B21D4F0}"/>
              </a:ext>
            </a:extLst>
          </p:cNvPr>
          <p:cNvSpPr/>
          <p:nvPr/>
        </p:nvSpPr>
        <p:spPr>
          <a:xfrm>
            <a:off x="7226288" y="5252089"/>
            <a:ext cx="584617" cy="591139"/>
          </a:xfrm>
          <a:prstGeom prst="rect">
            <a:avLst/>
          </a:prstGeom>
          <a:solidFill>
            <a:srgbClr val="94209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矩形 52">
            <a:extLst>
              <a:ext uri="{FF2B5EF4-FFF2-40B4-BE49-F238E27FC236}">
                <a16:creationId xmlns:a16="http://schemas.microsoft.com/office/drawing/2014/main" id="{B9B88BFF-179C-7D4F-B274-253919B89964}"/>
              </a:ext>
            </a:extLst>
          </p:cNvPr>
          <p:cNvSpPr/>
          <p:nvPr/>
        </p:nvSpPr>
        <p:spPr>
          <a:xfrm>
            <a:off x="7226289" y="4306280"/>
            <a:ext cx="584617" cy="59113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a:extLst>
              <a:ext uri="{FF2B5EF4-FFF2-40B4-BE49-F238E27FC236}">
                <a16:creationId xmlns:a16="http://schemas.microsoft.com/office/drawing/2014/main" id="{D0C7A9BD-1698-754A-ACE6-1DB694D166F9}"/>
              </a:ext>
            </a:extLst>
          </p:cNvPr>
          <p:cNvSpPr/>
          <p:nvPr/>
        </p:nvSpPr>
        <p:spPr>
          <a:xfrm>
            <a:off x="7226290" y="3370255"/>
            <a:ext cx="584617" cy="59113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6" name="直线箭头连接符 55">
            <a:extLst>
              <a:ext uri="{FF2B5EF4-FFF2-40B4-BE49-F238E27FC236}">
                <a16:creationId xmlns:a16="http://schemas.microsoft.com/office/drawing/2014/main" id="{583F6E10-786A-9C4E-B640-24F8277F4148}"/>
              </a:ext>
            </a:extLst>
          </p:cNvPr>
          <p:cNvCxnSpPr>
            <a:cxnSpLocks/>
            <a:stCxn id="51" idx="0"/>
            <a:endCxn id="44" idx="2"/>
          </p:cNvCxnSpPr>
          <p:nvPr/>
        </p:nvCxnSpPr>
        <p:spPr>
          <a:xfrm flipV="1">
            <a:off x="7518599" y="2174267"/>
            <a:ext cx="0" cy="308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线箭头连接符 58">
            <a:extLst>
              <a:ext uri="{FF2B5EF4-FFF2-40B4-BE49-F238E27FC236}">
                <a16:creationId xmlns:a16="http://schemas.microsoft.com/office/drawing/2014/main" id="{045F95C7-DB08-A748-959B-09D240A6C793}"/>
              </a:ext>
            </a:extLst>
          </p:cNvPr>
          <p:cNvCxnSpPr>
            <a:cxnSpLocks/>
            <a:stCxn id="54" idx="0"/>
            <a:endCxn id="51" idx="2"/>
          </p:cNvCxnSpPr>
          <p:nvPr/>
        </p:nvCxnSpPr>
        <p:spPr>
          <a:xfrm flipV="1">
            <a:off x="7518599" y="3073505"/>
            <a:ext cx="0" cy="296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线箭头连接符 63">
            <a:extLst>
              <a:ext uri="{FF2B5EF4-FFF2-40B4-BE49-F238E27FC236}">
                <a16:creationId xmlns:a16="http://schemas.microsoft.com/office/drawing/2014/main" id="{5A4DE556-233B-8C4D-98A8-DDEA2444E4D9}"/>
              </a:ext>
            </a:extLst>
          </p:cNvPr>
          <p:cNvCxnSpPr>
            <a:cxnSpLocks/>
            <a:stCxn id="53" idx="0"/>
            <a:endCxn id="54" idx="2"/>
          </p:cNvCxnSpPr>
          <p:nvPr/>
        </p:nvCxnSpPr>
        <p:spPr>
          <a:xfrm flipV="1">
            <a:off x="7518598" y="3961394"/>
            <a:ext cx="1" cy="344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直线箭头连接符 66">
            <a:extLst>
              <a:ext uri="{FF2B5EF4-FFF2-40B4-BE49-F238E27FC236}">
                <a16:creationId xmlns:a16="http://schemas.microsoft.com/office/drawing/2014/main" id="{75B17838-C86D-3E44-B590-DDDB256FF6B2}"/>
              </a:ext>
            </a:extLst>
          </p:cNvPr>
          <p:cNvCxnSpPr>
            <a:cxnSpLocks/>
            <a:stCxn id="52" idx="0"/>
            <a:endCxn id="53" idx="2"/>
          </p:cNvCxnSpPr>
          <p:nvPr/>
        </p:nvCxnSpPr>
        <p:spPr>
          <a:xfrm flipV="1">
            <a:off x="7518597" y="4897419"/>
            <a:ext cx="1" cy="3546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线箭头连接符 70">
            <a:extLst>
              <a:ext uri="{FF2B5EF4-FFF2-40B4-BE49-F238E27FC236}">
                <a16:creationId xmlns:a16="http://schemas.microsoft.com/office/drawing/2014/main" id="{6DC9156B-FCBC-A84B-B1F8-783D2853A8B7}"/>
              </a:ext>
            </a:extLst>
          </p:cNvPr>
          <p:cNvCxnSpPr>
            <a:cxnSpLocks/>
            <a:stCxn id="50" idx="0"/>
          </p:cNvCxnSpPr>
          <p:nvPr/>
        </p:nvCxnSpPr>
        <p:spPr>
          <a:xfrm flipV="1">
            <a:off x="9501878" y="1154081"/>
            <a:ext cx="0" cy="428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直线箭头连接符 74">
            <a:extLst>
              <a:ext uri="{FF2B5EF4-FFF2-40B4-BE49-F238E27FC236}">
                <a16:creationId xmlns:a16="http://schemas.microsoft.com/office/drawing/2014/main" id="{69CCB867-BE64-D84B-BC53-F2BE200D19CA}"/>
              </a:ext>
            </a:extLst>
          </p:cNvPr>
          <p:cNvCxnSpPr>
            <a:cxnSpLocks/>
            <a:stCxn id="49" idx="0"/>
            <a:endCxn id="50" idx="2"/>
          </p:cNvCxnSpPr>
          <p:nvPr/>
        </p:nvCxnSpPr>
        <p:spPr>
          <a:xfrm flipV="1">
            <a:off x="9501874" y="2173574"/>
            <a:ext cx="4" cy="282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直线箭头连接符 78">
            <a:extLst>
              <a:ext uri="{FF2B5EF4-FFF2-40B4-BE49-F238E27FC236}">
                <a16:creationId xmlns:a16="http://schemas.microsoft.com/office/drawing/2014/main" id="{769459F3-2F56-4E4A-8C16-6CEC7BA774B4}"/>
              </a:ext>
            </a:extLst>
          </p:cNvPr>
          <p:cNvCxnSpPr>
            <a:cxnSpLocks/>
            <a:stCxn id="48" idx="0"/>
            <a:endCxn id="49" idx="2"/>
          </p:cNvCxnSpPr>
          <p:nvPr/>
        </p:nvCxnSpPr>
        <p:spPr>
          <a:xfrm flipV="1">
            <a:off x="9501874" y="3046821"/>
            <a:ext cx="0" cy="350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直线箭头连接符 81">
            <a:extLst>
              <a:ext uri="{FF2B5EF4-FFF2-40B4-BE49-F238E27FC236}">
                <a16:creationId xmlns:a16="http://schemas.microsoft.com/office/drawing/2014/main" id="{8E8A4E0E-7914-C941-A3F5-A2D66C189211}"/>
              </a:ext>
            </a:extLst>
          </p:cNvPr>
          <p:cNvCxnSpPr>
            <a:cxnSpLocks/>
            <a:stCxn id="47" idx="0"/>
            <a:endCxn id="48" idx="2"/>
          </p:cNvCxnSpPr>
          <p:nvPr/>
        </p:nvCxnSpPr>
        <p:spPr>
          <a:xfrm flipH="1" flipV="1">
            <a:off x="9501874" y="3988570"/>
            <a:ext cx="1" cy="340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线箭头连接符 84">
            <a:extLst>
              <a:ext uri="{FF2B5EF4-FFF2-40B4-BE49-F238E27FC236}">
                <a16:creationId xmlns:a16="http://schemas.microsoft.com/office/drawing/2014/main" id="{B8EF06E4-BAEC-6642-97D3-E677FAAE162F}"/>
              </a:ext>
            </a:extLst>
          </p:cNvPr>
          <p:cNvCxnSpPr>
            <a:cxnSpLocks/>
            <a:stCxn id="46" idx="0"/>
            <a:endCxn id="47" idx="2"/>
          </p:cNvCxnSpPr>
          <p:nvPr/>
        </p:nvCxnSpPr>
        <p:spPr>
          <a:xfrm flipH="1" flipV="1">
            <a:off x="9501875" y="4920099"/>
            <a:ext cx="1" cy="355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右箭头 87">
            <a:extLst>
              <a:ext uri="{FF2B5EF4-FFF2-40B4-BE49-F238E27FC236}">
                <a16:creationId xmlns:a16="http://schemas.microsoft.com/office/drawing/2014/main" id="{41D0A9F4-A2A7-664F-92F7-9D0BAD67965B}"/>
              </a:ext>
            </a:extLst>
          </p:cNvPr>
          <p:cNvSpPr/>
          <p:nvPr/>
        </p:nvSpPr>
        <p:spPr>
          <a:xfrm>
            <a:off x="8172870" y="3309655"/>
            <a:ext cx="764499" cy="766690"/>
          </a:xfrm>
          <a:prstGeom prst="rightArrow">
            <a:avLst/>
          </a:prstGeom>
          <a:solidFill>
            <a:srgbClr val="C0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0" name="图片 89">
            <a:extLst>
              <a:ext uri="{FF2B5EF4-FFF2-40B4-BE49-F238E27FC236}">
                <a16:creationId xmlns:a16="http://schemas.microsoft.com/office/drawing/2014/main" id="{BB7BFF53-1917-4E40-8A81-710D6A127535}"/>
              </a:ext>
            </a:extLst>
          </p:cNvPr>
          <p:cNvPicPr>
            <a:picLocks noChangeAspect="1"/>
          </p:cNvPicPr>
          <p:nvPr/>
        </p:nvPicPr>
        <p:blipFill>
          <a:blip r:embed="rId9"/>
          <a:stretch>
            <a:fillRect/>
          </a:stretch>
        </p:blipFill>
        <p:spPr>
          <a:xfrm>
            <a:off x="10086491" y="3378900"/>
            <a:ext cx="525945" cy="525945"/>
          </a:xfrm>
          <a:prstGeom prst="rect">
            <a:avLst/>
          </a:prstGeom>
        </p:spPr>
      </p:pic>
      <p:pic>
        <p:nvPicPr>
          <p:cNvPr id="91" name="图片 90">
            <a:extLst>
              <a:ext uri="{FF2B5EF4-FFF2-40B4-BE49-F238E27FC236}">
                <a16:creationId xmlns:a16="http://schemas.microsoft.com/office/drawing/2014/main" id="{2A923EFB-1718-BB4A-AA82-6CF37E4A85C7}"/>
              </a:ext>
            </a:extLst>
          </p:cNvPr>
          <p:cNvPicPr>
            <a:picLocks noChangeAspect="1"/>
          </p:cNvPicPr>
          <p:nvPr/>
        </p:nvPicPr>
        <p:blipFill>
          <a:blip r:embed="rId10"/>
          <a:stretch>
            <a:fillRect/>
          </a:stretch>
        </p:blipFill>
        <p:spPr>
          <a:xfrm flipH="1">
            <a:off x="10086491" y="4225399"/>
            <a:ext cx="591140" cy="591140"/>
          </a:xfrm>
          <a:prstGeom prst="rect">
            <a:avLst/>
          </a:prstGeom>
        </p:spPr>
      </p:pic>
      <p:pic>
        <p:nvPicPr>
          <p:cNvPr id="92" name="图片 91">
            <a:extLst>
              <a:ext uri="{FF2B5EF4-FFF2-40B4-BE49-F238E27FC236}">
                <a16:creationId xmlns:a16="http://schemas.microsoft.com/office/drawing/2014/main" id="{4E848D68-89FE-6646-96D8-C28749AE4F84}"/>
              </a:ext>
            </a:extLst>
          </p:cNvPr>
          <p:cNvPicPr>
            <a:picLocks noChangeAspect="1"/>
          </p:cNvPicPr>
          <p:nvPr/>
        </p:nvPicPr>
        <p:blipFill>
          <a:blip r:embed="rId11"/>
          <a:stretch>
            <a:fillRect/>
          </a:stretch>
        </p:blipFill>
        <p:spPr>
          <a:xfrm flipH="1">
            <a:off x="10782649" y="4399718"/>
            <a:ext cx="410194" cy="410194"/>
          </a:xfrm>
          <a:prstGeom prst="rect">
            <a:avLst/>
          </a:prstGeom>
        </p:spPr>
      </p:pic>
      <p:sp>
        <p:nvSpPr>
          <p:cNvPr id="93" name="文本框 92">
            <a:extLst>
              <a:ext uri="{FF2B5EF4-FFF2-40B4-BE49-F238E27FC236}">
                <a16:creationId xmlns:a16="http://schemas.microsoft.com/office/drawing/2014/main" id="{A2E38C81-6F53-3A48-BC83-04651B4895F6}"/>
              </a:ext>
            </a:extLst>
          </p:cNvPr>
          <p:cNvSpPr txBox="1"/>
          <p:nvPr/>
        </p:nvSpPr>
        <p:spPr>
          <a:xfrm>
            <a:off x="8764365" y="5951402"/>
            <a:ext cx="1501455" cy="461665"/>
          </a:xfrm>
          <a:prstGeom prst="rect">
            <a:avLst/>
          </a:prstGeom>
          <a:noFill/>
        </p:spPr>
        <p:txBody>
          <a:bodyPr wrap="square" rtlCol="0">
            <a:spAutoFit/>
          </a:bodyPr>
          <a:lstStyle/>
          <a:p>
            <a:r>
              <a:rPr kumimoji="1" lang="en-US" altLang="zh-CN" sz="2400" dirty="0">
                <a:solidFill>
                  <a:srgbClr val="C00000"/>
                </a:solidFill>
                <a:latin typeface="Avenir Medium" panose="02000503020000020003" pitchFamily="2" charset="0"/>
              </a:rPr>
              <a:t>Attacked</a:t>
            </a:r>
            <a:endParaRPr kumimoji="1" lang="en-US" altLang="zh-CN" sz="2400" b="0" dirty="0">
              <a:solidFill>
                <a:srgbClr val="C00000"/>
              </a:solidFill>
            </a:endParaRPr>
          </a:p>
        </p:txBody>
      </p:sp>
      <p:sp>
        <p:nvSpPr>
          <p:cNvPr id="94" name="框架 93">
            <a:extLst>
              <a:ext uri="{FF2B5EF4-FFF2-40B4-BE49-F238E27FC236}">
                <a16:creationId xmlns:a16="http://schemas.microsoft.com/office/drawing/2014/main" id="{4775AE65-8601-444B-A4AD-74B787FBFA1F}"/>
              </a:ext>
            </a:extLst>
          </p:cNvPr>
          <p:cNvSpPr/>
          <p:nvPr/>
        </p:nvSpPr>
        <p:spPr>
          <a:xfrm>
            <a:off x="9048713" y="1045415"/>
            <a:ext cx="932760" cy="4947545"/>
          </a:xfrm>
          <a:prstGeom prst="frame">
            <a:avLst>
              <a:gd name="adj1" fmla="val 465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5" name="框架 94">
            <a:extLst>
              <a:ext uri="{FF2B5EF4-FFF2-40B4-BE49-F238E27FC236}">
                <a16:creationId xmlns:a16="http://schemas.microsoft.com/office/drawing/2014/main" id="{31D24AF0-8E7A-084F-A3F3-1409A9D88006}"/>
              </a:ext>
            </a:extLst>
          </p:cNvPr>
          <p:cNvSpPr/>
          <p:nvPr/>
        </p:nvSpPr>
        <p:spPr>
          <a:xfrm>
            <a:off x="2340761" y="4124761"/>
            <a:ext cx="805573" cy="838476"/>
          </a:xfrm>
          <a:prstGeom prst="frame">
            <a:avLst>
              <a:gd name="adj1" fmla="val 465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pic>
        <p:nvPicPr>
          <p:cNvPr id="89" name="图形 88" descr="实心填充的恶魔表情 纯色填充">
            <a:extLst>
              <a:ext uri="{FF2B5EF4-FFF2-40B4-BE49-F238E27FC236}">
                <a16:creationId xmlns:a16="http://schemas.microsoft.com/office/drawing/2014/main" id="{F808C7F7-F248-2547-99CC-E15F886A6E7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724718" y="4007952"/>
            <a:ext cx="574236" cy="574236"/>
          </a:xfrm>
          <a:prstGeom prst="rect">
            <a:avLst/>
          </a:prstGeom>
        </p:spPr>
      </p:pic>
      <p:pic>
        <p:nvPicPr>
          <p:cNvPr id="57" name="图片 56">
            <a:extLst>
              <a:ext uri="{FF2B5EF4-FFF2-40B4-BE49-F238E27FC236}">
                <a16:creationId xmlns:a16="http://schemas.microsoft.com/office/drawing/2014/main" id="{0C570093-9B06-A942-BA75-5058558CCBEB}"/>
              </a:ext>
            </a:extLst>
          </p:cNvPr>
          <p:cNvPicPr>
            <a:picLocks noChangeAspect="1"/>
          </p:cNvPicPr>
          <p:nvPr/>
        </p:nvPicPr>
        <p:blipFill>
          <a:blip r:embed="rId14"/>
          <a:stretch>
            <a:fillRect/>
          </a:stretch>
        </p:blipFill>
        <p:spPr>
          <a:xfrm>
            <a:off x="10025518" y="69656"/>
            <a:ext cx="1431111" cy="910707"/>
          </a:xfrm>
          <a:prstGeom prst="rect">
            <a:avLst/>
          </a:prstGeom>
        </p:spPr>
      </p:pic>
    </p:spTree>
    <p:extLst>
      <p:ext uri="{BB962C8B-B14F-4D97-AF65-F5344CB8AC3E}">
        <p14:creationId xmlns:p14="http://schemas.microsoft.com/office/powerpoint/2010/main" val="155933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300"/>
                                        <p:tgtEl>
                                          <p:spTgt spid="90"/>
                                        </p:tgtEl>
                                      </p:cBhvr>
                                    </p:animEffect>
                                    <p:anim calcmode="lin" valueType="num">
                                      <p:cBhvr>
                                        <p:cTn id="8" dur="300" fill="hold"/>
                                        <p:tgtEl>
                                          <p:spTgt spid="90"/>
                                        </p:tgtEl>
                                        <p:attrNameLst>
                                          <p:attrName>ppt_x</p:attrName>
                                        </p:attrNameLst>
                                      </p:cBhvr>
                                      <p:tavLst>
                                        <p:tav tm="0">
                                          <p:val>
                                            <p:strVal val="#ppt_x"/>
                                          </p:val>
                                        </p:tav>
                                        <p:tav tm="100000">
                                          <p:val>
                                            <p:strVal val="#ppt_x"/>
                                          </p:val>
                                        </p:tav>
                                      </p:tavLst>
                                    </p:anim>
                                    <p:anim calcmode="lin" valueType="num">
                                      <p:cBhvr>
                                        <p:cTn id="9" dur="3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91"/>
                                        </p:tgtEl>
                                        <p:attrNameLst>
                                          <p:attrName>style.visibility</p:attrName>
                                        </p:attrNameLst>
                                      </p:cBhvr>
                                      <p:to>
                                        <p:strVal val="visible"/>
                                      </p:to>
                                    </p:set>
                                    <p:animEffect transition="in" filter="fade">
                                      <p:cBhvr>
                                        <p:cTn id="14" dur="300"/>
                                        <p:tgtEl>
                                          <p:spTgt spid="91"/>
                                        </p:tgtEl>
                                      </p:cBhvr>
                                    </p:animEffect>
                                    <p:anim calcmode="lin" valueType="num">
                                      <p:cBhvr>
                                        <p:cTn id="15" dur="300" fill="hold"/>
                                        <p:tgtEl>
                                          <p:spTgt spid="91"/>
                                        </p:tgtEl>
                                        <p:attrNameLst>
                                          <p:attrName>ppt_x</p:attrName>
                                        </p:attrNameLst>
                                      </p:cBhvr>
                                      <p:tavLst>
                                        <p:tav tm="0">
                                          <p:val>
                                            <p:strVal val="#ppt_x"/>
                                          </p:val>
                                        </p:tav>
                                        <p:tav tm="100000">
                                          <p:val>
                                            <p:strVal val="#ppt_x"/>
                                          </p:val>
                                        </p:tav>
                                      </p:tavLst>
                                    </p:anim>
                                    <p:anim calcmode="lin" valueType="num">
                                      <p:cBhvr>
                                        <p:cTn id="16" dur="300" fill="hold"/>
                                        <p:tgtEl>
                                          <p:spTgt spid="91"/>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92"/>
                                        </p:tgtEl>
                                        <p:attrNameLst>
                                          <p:attrName>style.visibility</p:attrName>
                                        </p:attrNameLst>
                                      </p:cBhvr>
                                      <p:to>
                                        <p:strVal val="visible"/>
                                      </p:to>
                                    </p:set>
                                    <p:animEffect transition="in" filter="fade">
                                      <p:cBhvr>
                                        <p:cTn id="19" dur="300"/>
                                        <p:tgtEl>
                                          <p:spTgt spid="92"/>
                                        </p:tgtEl>
                                      </p:cBhvr>
                                    </p:animEffect>
                                    <p:anim calcmode="lin" valueType="num">
                                      <p:cBhvr>
                                        <p:cTn id="20" dur="300" fill="hold"/>
                                        <p:tgtEl>
                                          <p:spTgt spid="92"/>
                                        </p:tgtEl>
                                        <p:attrNameLst>
                                          <p:attrName>ppt_x</p:attrName>
                                        </p:attrNameLst>
                                      </p:cBhvr>
                                      <p:tavLst>
                                        <p:tav tm="0">
                                          <p:val>
                                            <p:strVal val="#ppt_x"/>
                                          </p:val>
                                        </p:tav>
                                        <p:tav tm="100000">
                                          <p:val>
                                            <p:strVal val="#ppt_x"/>
                                          </p:val>
                                        </p:tav>
                                      </p:tavLst>
                                    </p:anim>
                                    <p:anim calcmode="lin" valueType="num">
                                      <p:cBhvr>
                                        <p:cTn id="21" dur="3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85A2CA3-5E2A-0244-B304-4999FED65DBD}"/>
              </a:ext>
            </a:extLst>
          </p:cNvPr>
          <p:cNvSpPr>
            <a:spLocks noGrp="1"/>
          </p:cNvSpPr>
          <p:nvPr>
            <p:ph type="sldNum" sz="quarter" idx="12"/>
          </p:nvPr>
        </p:nvSpPr>
        <p:spPr>
          <a:xfrm>
            <a:off x="8862848" y="6131270"/>
            <a:ext cx="2743200" cy="365125"/>
          </a:xfrm>
        </p:spPr>
        <p:txBody>
          <a:bodyPr/>
          <a:lstStyle/>
          <a:p>
            <a:fld id="{15C6A054-14D7-C04F-A1A1-53A981006C70}" type="slidenum">
              <a:rPr kumimoji="1" lang="zh-CN" altLang="en-US" smtClean="0"/>
              <a:t>4</a:t>
            </a:fld>
            <a:endParaRPr kumimoji="1" lang="zh-CN" altLang="en-US"/>
          </a:p>
        </p:txBody>
      </p:sp>
      <p:sp>
        <p:nvSpPr>
          <p:cNvPr id="8" name="矩形 7">
            <a:extLst>
              <a:ext uri="{FF2B5EF4-FFF2-40B4-BE49-F238E27FC236}">
                <a16:creationId xmlns:a16="http://schemas.microsoft.com/office/drawing/2014/main" id="{593BAA80-6596-6B48-B248-49706698572E}"/>
              </a:ext>
            </a:extLst>
          </p:cNvPr>
          <p:cNvSpPr/>
          <p:nvPr/>
        </p:nvSpPr>
        <p:spPr>
          <a:xfrm>
            <a:off x="11007810" y="6081698"/>
            <a:ext cx="345989" cy="446786"/>
          </a:xfrm>
          <a:prstGeom prst="rect">
            <a:avLst/>
          </a:prstGeom>
          <a:solidFill>
            <a:srgbClr val="74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9" name="直线连接符 8">
            <a:extLst>
              <a:ext uri="{FF2B5EF4-FFF2-40B4-BE49-F238E27FC236}">
                <a16:creationId xmlns:a16="http://schemas.microsoft.com/office/drawing/2014/main" id="{C8655579-BCFB-8043-9C48-97E8A47328E8}"/>
              </a:ext>
            </a:extLst>
          </p:cNvPr>
          <p:cNvCxnSpPr>
            <a:cxnSpLocks/>
          </p:cNvCxnSpPr>
          <p:nvPr/>
        </p:nvCxnSpPr>
        <p:spPr>
          <a:xfrm flipV="1">
            <a:off x="1184188" y="6313833"/>
            <a:ext cx="9823622" cy="17483"/>
          </a:xfrm>
          <a:prstGeom prst="line">
            <a:avLst/>
          </a:prstGeom>
        </p:spPr>
        <p:style>
          <a:lnRef idx="2">
            <a:schemeClr val="accent3"/>
          </a:lnRef>
          <a:fillRef idx="0">
            <a:schemeClr val="accent3"/>
          </a:fillRef>
          <a:effectRef idx="1">
            <a:schemeClr val="accent3"/>
          </a:effectRef>
          <a:fontRef idx="minor">
            <a:schemeClr val="tx1"/>
          </a:fontRef>
        </p:style>
      </p:cxnSp>
      <p:sp>
        <p:nvSpPr>
          <p:cNvPr id="11" name="矩形 10">
            <a:extLst>
              <a:ext uri="{FF2B5EF4-FFF2-40B4-BE49-F238E27FC236}">
                <a16:creationId xmlns:a16="http://schemas.microsoft.com/office/drawing/2014/main" id="{3DD7B548-FC64-EF46-8683-9E007DCAF5B0}"/>
              </a:ext>
            </a:extLst>
          </p:cNvPr>
          <p:cNvSpPr/>
          <p:nvPr/>
        </p:nvSpPr>
        <p:spPr>
          <a:xfrm>
            <a:off x="838200" y="589240"/>
            <a:ext cx="345989" cy="997511"/>
          </a:xfrm>
          <a:prstGeom prst="rect">
            <a:avLst/>
          </a:prstGeom>
          <a:solidFill>
            <a:srgbClr val="74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12" name="直线连接符 11">
            <a:extLst>
              <a:ext uri="{FF2B5EF4-FFF2-40B4-BE49-F238E27FC236}">
                <a16:creationId xmlns:a16="http://schemas.microsoft.com/office/drawing/2014/main" id="{10D2A84E-7233-8E44-812F-09CB1AB2E128}"/>
              </a:ext>
            </a:extLst>
          </p:cNvPr>
          <p:cNvCxnSpPr>
            <a:cxnSpLocks/>
          </p:cNvCxnSpPr>
          <p:nvPr/>
        </p:nvCxnSpPr>
        <p:spPr>
          <a:xfrm>
            <a:off x="1268446" y="1027906"/>
            <a:ext cx="10085354" cy="1"/>
          </a:xfrm>
          <a:prstGeom prst="line">
            <a:avLst/>
          </a:prstGeom>
        </p:spPr>
        <p:style>
          <a:lnRef idx="2">
            <a:schemeClr val="accent3"/>
          </a:lnRef>
          <a:fillRef idx="0">
            <a:schemeClr val="accent3"/>
          </a:fillRef>
          <a:effectRef idx="1">
            <a:schemeClr val="accent3"/>
          </a:effectRef>
          <a:fontRef idx="minor">
            <a:schemeClr val="tx1"/>
          </a:fontRef>
        </p:style>
      </p:cxnSp>
      <p:sp>
        <p:nvSpPr>
          <p:cNvPr id="10" name="文本框 9">
            <a:extLst>
              <a:ext uri="{FF2B5EF4-FFF2-40B4-BE49-F238E27FC236}">
                <a16:creationId xmlns:a16="http://schemas.microsoft.com/office/drawing/2014/main" id="{D8BF3FEE-9F01-F741-921E-1FC6EF8ED866}"/>
              </a:ext>
            </a:extLst>
          </p:cNvPr>
          <p:cNvSpPr txBox="1"/>
          <p:nvPr/>
        </p:nvSpPr>
        <p:spPr>
          <a:xfrm>
            <a:off x="1184188" y="499641"/>
            <a:ext cx="7027886" cy="523220"/>
          </a:xfrm>
          <a:prstGeom prst="rect">
            <a:avLst/>
          </a:prstGeom>
          <a:noFill/>
        </p:spPr>
        <p:txBody>
          <a:bodyPr wrap="none" rtlCol="0">
            <a:spAutoFit/>
          </a:bodyPr>
          <a:lstStyle/>
          <a:p>
            <a:r>
              <a:rPr kumimoji="1" lang="en-US" altLang="zh-CN" sz="2800" dirty="0">
                <a:solidFill>
                  <a:schemeClr val="bg2">
                    <a:lumMod val="50000"/>
                  </a:schemeClr>
                </a:solidFill>
                <a:latin typeface="Avenir Medium" panose="02000503020000020003" pitchFamily="2" charset="0"/>
                <a:ea typeface="SimSun" panose="02010600030101010101" pitchFamily="2" charset="-122"/>
              </a:rPr>
              <a:t>Clique’s Block Proposal and Conformation</a:t>
            </a:r>
            <a:endParaRPr kumimoji="1" lang="zh-CN" altLang="en-US" sz="2800" dirty="0">
              <a:solidFill>
                <a:schemeClr val="bg2">
                  <a:lumMod val="50000"/>
                </a:schemeClr>
              </a:solidFill>
              <a:latin typeface="Avenir Medium" panose="02000503020000020003" pitchFamily="2" charset="0"/>
              <a:ea typeface="SimSun" panose="02010600030101010101" pitchFamily="2" charset="-122"/>
            </a:endParaRPr>
          </a:p>
        </p:txBody>
      </p:sp>
      <p:pic>
        <p:nvPicPr>
          <p:cNvPr id="13" name="Picture 2" descr="PDF] PBFT vs Proof-of-Authority: Applying the CAP Theorem to Permissioned  Blockchain | Semantic Scholar">
            <a:extLst>
              <a:ext uri="{FF2B5EF4-FFF2-40B4-BE49-F238E27FC236}">
                <a16:creationId xmlns:a16="http://schemas.microsoft.com/office/drawing/2014/main" id="{15A36476-5039-0E41-8EB1-74C54C8632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961"/>
          <a:stretch/>
        </p:blipFill>
        <p:spPr bwMode="auto">
          <a:xfrm>
            <a:off x="1835806" y="1623761"/>
            <a:ext cx="3024255" cy="221783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31277168-DB6E-C044-8B3C-7D68727D7A09}"/>
              </a:ext>
            </a:extLst>
          </p:cNvPr>
          <p:cNvSpPr txBox="1"/>
          <p:nvPr/>
        </p:nvSpPr>
        <p:spPr>
          <a:xfrm>
            <a:off x="1162624" y="6357353"/>
            <a:ext cx="9000308" cy="461665"/>
          </a:xfrm>
          <a:prstGeom prst="rect">
            <a:avLst/>
          </a:prstGeom>
          <a:noFill/>
        </p:spPr>
        <p:txBody>
          <a:bodyPr wrap="square" rtlCol="0">
            <a:spAutoFit/>
          </a:bodyPr>
          <a:lstStyle/>
          <a:p>
            <a:r>
              <a:rPr lang="en" altLang="zh-CN" sz="1200" dirty="0">
                <a:solidFill>
                  <a:schemeClr val="bg2">
                    <a:lumMod val="50000"/>
                  </a:schemeClr>
                </a:solidFill>
                <a:latin typeface="Times New Roman" panose="02020603050405020304" pitchFamily="18" charset="0"/>
                <a:cs typeface="Times New Roman" panose="02020603050405020304" pitchFamily="18" charset="0"/>
              </a:rPr>
              <a:t>[1] Stefano De Angelis, Leonardo Aniello, Roberto Baldoni, Federico</a:t>
            </a:r>
            <a:r>
              <a:rPr lang="zh-CN" altLang="en-US" sz="1200" dirty="0">
                <a:solidFill>
                  <a:schemeClr val="bg2">
                    <a:lumMod val="50000"/>
                  </a:schemeClr>
                </a:solidFill>
                <a:latin typeface="Times New Roman" panose="02020603050405020304" pitchFamily="18" charset="0"/>
                <a:cs typeface="Times New Roman" panose="02020603050405020304" pitchFamily="18" charset="0"/>
              </a:rPr>
              <a:t> </a:t>
            </a:r>
            <a:r>
              <a:rPr lang="en" altLang="zh-CN" sz="1200" dirty="0">
                <a:solidFill>
                  <a:schemeClr val="bg2">
                    <a:lumMod val="50000"/>
                  </a:schemeClr>
                </a:solidFill>
                <a:latin typeface="Times New Roman" panose="02020603050405020304" pitchFamily="18" charset="0"/>
                <a:cs typeface="Times New Roman" panose="02020603050405020304" pitchFamily="18" charset="0"/>
              </a:rPr>
              <a:t>Lombardi, Andrea Margheri, and Vladimiro Sassone. Pbft vs proof-of-authority: Applying the cap theorem to permissioned blockchain. 2018.</a:t>
            </a:r>
            <a:endParaRPr kumimoji="1" lang="zh-CN" altLang="en-US" sz="1200" dirty="0">
              <a:solidFill>
                <a:schemeClr val="bg2">
                  <a:lumMod val="50000"/>
                </a:schemeClr>
              </a:solidFill>
              <a:latin typeface="Times New Roman" panose="02020603050405020304" pitchFamily="18" charset="0"/>
              <a:cs typeface="Times New Roman" panose="02020603050405020304" pitchFamily="18" charset="0"/>
            </a:endParaRPr>
          </a:p>
        </p:txBody>
      </p:sp>
      <p:grpSp>
        <p:nvGrpSpPr>
          <p:cNvPr id="14" name="组合 13">
            <a:extLst>
              <a:ext uri="{FF2B5EF4-FFF2-40B4-BE49-F238E27FC236}">
                <a16:creationId xmlns:a16="http://schemas.microsoft.com/office/drawing/2014/main" id="{B7B12EFF-037E-A74D-814D-13903FAF4B09}"/>
              </a:ext>
            </a:extLst>
          </p:cNvPr>
          <p:cNvGrpSpPr/>
          <p:nvPr/>
        </p:nvGrpSpPr>
        <p:grpSpPr>
          <a:xfrm>
            <a:off x="6095999" y="1553558"/>
            <a:ext cx="1632495" cy="4295237"/>
            <a:chOff x="6787866" y="1651962"/>
            <a:chExt cx="1741188" cy="4592344"/>
          </a:xfrm>
        </p:grpSpPr>
        <p:grpSp>
          <p:nvGrpSpPr>
            <p:cNvPr id="15" name="组合 14">
              <a:extLst>
                <a:ext uri="{FF2B5EF4-FFF2-40B4-BE49-F238E27FC236}">
                  <a16:creationId xmlns:a16="http://schemas.microsoft.com/office/drawing/2014/main" id="{AF975E00-72B6-FD40-BFC7-5397A980C5BD}"/>
                </a:ext>
              </a:extLst>
            </p:cNvPr>
            <p:cNvGrpSpPr/>
            <p:nvPr/>
          </p:nvGrpSpPr>
          <p:grpSpPr>
            <a:xfrm>
              <a:off x="7209704" y="1651962"/>
              <a:ext cx="1319350" cy="4066685"/>
              <a:chOff x="4834679" y="1711234"/>
              <a:chExt cx="1319350" cy="4066685"/>
            </a:xfrm>
          </p:grpSpPr>
          <p:sp>
            <p:nvSpPr>
              <p:cNvPr id="19" name="矩形 18">
                <a:extLst>
                  <a:ext uri="{FF2B5EF4-FFF2-40B4-BE49-F238E27FC236}">
                    <a16:creationId xmlns:a16="http://schemas.microsoft.com/office/drawing/2014/main" id="{A12995C7-54E3-3D42-8052-D475D37D1F1A}"/>
                  </a:ext>
                </a:extLst>
              </p:cNvPr>
              <p:cNvSpPr/>
              <p:nvPr/>
            </p:nvSpPr>
            <p:spPr>
              <a:xfrm>
                <a:off x="5265755" y="1711234"/>
                <a:ext cx="431075" cy="43107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chemeClr val="tx1"/>
                    </a:solidFill>
                  </a:rPr>
                  <a:t>2</a:t>
                </a:r>
                <a:endParaRPr kumimoji="1" lang="zh-CN" altLang="en-US" sz="2400" b="1" dirty="0">
                  <a:solidFill>
                    <a:schemeClr val="tx1"/>
                  </a:solidFill>
                </a:endParaRPr>
              </a:p>
            </p:txBody>
          </p:sp>
          <p:sp>
            <p:nvSpPr>
              <p:cNvPr id="20" name="矩形 19">
                <a:extLst>
                  <a:ext uri="{FF2B5EF4-FFF2-40B4-BE49-F238E27FC236}">
                    <a16:creationId xmlns:a16="http://schemas.microsoft.com/office/drawing/2014/main" id="{0726E900-833A-A343-B5A7-54D8580EE679}"/>
                  </a:ext>
                </a:extLst>
              </p:cNvPr>
              <p:cNvSpPr/>
              <p:nvPr/>
            </p:nvSpPr>
            <p:spPr>
              <a:xfrm>
                <a:off x="5265755" y="3213463"/>
                <a:ext cx="431075" cy="43107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chemeClr val="tx1"/>
                    </a:solidFill>
                  </a:rPr>
                  <a:t>2</a:t>
                </a:r>
                <a:endParaRPr kumimoji="1" lang="zh-CN" altLang="en-US" sz="2400" b="1" dirty="0">
                  <a:solidFill>
                    <a:schemeClr val="tx1"/>
                  </a:solidFill>
                </a:endParaRPr>
              </a:p>
            </p:txBody>
          </p:sp>
          <p:sp>
            <p:nvSpPr>
              <p:cNvPr id="21" name="矩形 20">
                <a:extLst>
                  <a:ext uri="{FF2B5EF4-FFF2-40B4-BE49-F238E27FC236}">
                    <a16:creationId xmlns:a16="http://schemas.microsoft.com/office/drawing/2014/main" id="{6C8584A9-C0CB-6E45-818C-26BB151401BB}"/>
                  </a:ext>
                </a:extLst>
              </p:cNvPr>
              <p:cNvSpPr/>
              <p:nvPr/>
            </p:nvSpPr>
            <p:spPr>
              <a:xfrm>
                <a:off x="5265755" y="2462012"/>
                <a:ext cx="431075" cy="43107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chemeClr val="tx1"/>
                    </a:solidFill>
                  </a:rPr>
                  <a:t>2</a:t>
                </a:r>
                <a:endParaRPr kumimoji="1" lang="zh-CN" altLang="en-US" sz="2400" b="1" dirty="0">
                  <a:solidFill>
                    <a:schemeClr val="tx1"/>
                  </a:solidFill>
                </a:endParaRPr>
              </a:p>
            </p:txBody>
          </p:sp>
          <p:cxnSp>
            <p:nvCxnSpPr>
              <p:cNvPr id="22" name="直线连接符 21">
                <a:extLst>
                  <a:ext uri="{FF2B5EF4-FFF2-40B4-BE49-F238E27FC236}">
                    <a16:creationId xmlns:a16="http://schemas.microsoft.com/office/drawing/2014/main" id="{8F8E67C8-B14C-A147-8243-AB0125300C41}"/>
                  </a:ext>
                </a:extLst>
              </p:cNvPr>
              <p:cNvCxnSpPr>
                <a:stCxn id="19" idx="2"/>
                <a:endCxn id="21" idx="0"/>
              </p:cNvCxnSpPr>
              <p:nvPr/>
            </p:nvCxnSpPr>
            <p:spPr>
              <a:xfrm>
                <a:off x="5481293" y="2142308"/>
                <a:ext cx="0" cy="319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1397E79C-870C-D742-951F-58A6A243E63B}"/>
                  </a:ext>
                </a:extLst>
              </p:cNvPr>
              <p:cNvCxnSpPr>
                <a:stCxn id="21" idx="2"/>
                <a:endCxn id="20" idx="0"/>
              </p:cNvCxnSpPr>
              <p:nvPr/>
            </p:nvCxnSpPr>
            <p:spPr>
              <a:xfrm>
                <a:off x="5481293" y="2893086"/>
                <a:ext cx="0" cy="320377"/>
              </a:xfrm>
              <a:prstGeom prst="line">
                <a:avLst/>
              </a:prstGeom>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EB2EFF3C-23EA-0745-812B-CE20E51E5639}"/>
                  </a:ext>
                </a:extLst>
              </p:cNvPr>
              <p:cNvSpPr/>
              <p:nvPr/>
            </p:nvSpPr>
            <p:spPr>
              <a:xfrm>
                <a:off x="5722953" y="5346845"/>
                <a:ext cx="431075" cy="43107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chemeClr val="tx1"/>
                    </a:solidFill>
                  </a:rPr>
                  <a:t>2</a:t>
                </a:r>
                <a:endParaRPr kumimoji="1" lang="zh-CN" altLang="en-US" sz="2400" b="1" dirty="0">
                  <a:solidFill>
                    <a:schemeClr val="tx1"/>
                  </a:solidFill>
                </a:endParaRPr>
              </a:p>
            </p:txBody>
          </p:sp>
          <p:sp>
            <p:nvSpPr>
              <p:cNvPr id="25" name="矩形 24">
                <a:extLst>
                  <a:ext uri="{FF2B5EF4-FFF2-40B4-BE49-F238E27FC236}">
                    <a16:creationId xmlns:a16="http://schemas.microsoft.com/office/drawing/2014/main" id="{1AA600CC-5A0A-B04D-B928-F0BAC6BB1F2E}"/>
                  </a:ext>
                </a:extLst>
              </p:cNvPr>
              <p:cNvSpPr/>
              <p:nvPr/>
            </p:nvSpPr>
            <p:spPr>
              <a:xfrm>
                <a:off x="4838280" y="5346845"/>
                <a:ext cx="431075" cy="4310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chemeClr val="tx1"/>
                    </a:solidFill>
                  </a:rPr>
                  <a:t>1</a:t>
                </a:r>
                <a:endParaRPr kumimoji="1" lang="zh-CN" altLang="en-US" sz="2400" b="1" dirty="0">
                  <a:solidFill>
                    <a:schemeClr val="tx1"/>
                  </a:solidFill>
                </a:endParaRPr>
              </a:p>
            </p:txBody>
          </p:sp>
          <p:sp>
            <p:nvSpPr>
              <p:cNvPr id="26" name="矩形 25">
                <a:extLst>
                  <a:ext uri="{FF2B5EF4-FFF2-40B4-BE49-F238E27FC236}">
                    <a16:creationId xmlns:a16="http://schemas.microsoft.com/office/drawing/2014/main" id="{E5928B1B-2DD9-414D-B1F3-0C0BE4D8F034}"/>
                  </a:ext>
                </a:extLst>
              </p:cNvPr>
              <p:cNvSpPr/>
              <p:nvPr/>
            </p:nvSpPr>
            <p:spPr>
              <a:xfrm>
                <a:off x="5722954" y="4596067"/>
                <a:ext cx="431075" cy="4310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chemeClr val="tx1"/>
                    </a:solidFill>
                  </a:rPr>
                  <a:t>1</a:t>
                </a:r>
                <a:endParaRPr kumimoji="1" lang="zh-CN" altLang="en-US" sz="2400" b="1" dirty="0">
                  <a:solidFill>
                    <a:schemeClr val="tx1"/>
                  </a:solidFill>
                </a:endParaRPr>
              </a:p>
            </p:txBody>
          </p:sp>
          <p:sp>
            <p:nvSpPr>
              <p:cNvPr id="27" name="矩形 26">
                <a:extLst>
                  <a:ext uri="{FF2B5EF4-FFF2-40B4-BE49-F238E27FC236}">
                    <a16:creationId xmlns:a16="http://schemas.microsoft.com/office/drawing/2014/main" id="{ECA80B7F-71EC-9A40-8F42-7825931625A5}"/>
                  </a:ext>
                </a:extLst>
              </p:cNvPr>
              <p:cNvSpPr/>
              <p:nvPr/>
            </p:nvSpPr>
            <p:spPr>
              <a:xfrm>
                <a:off x="4834679" y="4596067"/>
                <a:ext cx="431075" cy="43107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chemeClr val="tx1"/>
                    </a:solidFill>
                  </a:rPr>
                  <a:t>2</a:t>
                </a:r>
                <a:endParaRPr kumimoji="1" lang="zh-CN" altLang="en-US" sz="2400" b="1" dirty="0">
                  <a:solidFill>
                    <a:schemeClr val="tx1"/>
                  </a:solidFill>
                </a:endParaRPr>
              </a:p>
            </p:txBody>
          </p:sp>
          <p:sp>
            <p:nvSpPr>
              <p:cNvPr id="28" name="矩形 27">
                <a:extLst>
                  <a:ext uri="{FF2B5EF4-FFF2-40B4-BE49-F238E27FC236}">
                    <a16:creationId xmlns:a16="http://schemas.microsoft.com/office/drawing/2014/main" id="{7FE78891-96A7-204C-AEFB-BAC53CFAC713}"/>
                  </a:ext>
                </a:extLst>
              </p:cNvPr>
              <p:cNvSpPr/>
              <p:nvPr/>
            </p:nvSpPr>
            <p:spPr>
              <a:xfrm>
                <a:off x="5722954" y="3894968"/>
                <a:ext cx="431075" cy="4310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chemeClr val="tx1"/>
                    </a:solidFill>
                  </a:rPr>
                  <a:t>1</a:t>
                </a:r>
                <a:endParaRPr kumimoji="1" lang="zh-CN" altLang="en-US" sz="2400" b="1" dirty="0">
                  <a:solidFill>
                    <a:schemeClr val="tx1"/>
                  </a:solidFill>
                </a:endParaRPr>
              </a:p>
            </p:txBody>
          </p:sp>
          <p:sp>
            <p:nvSpPr>
              <p:cNvPr id="29" name="矩形 28">
                <a:extLst>
                  <a:ext uri="{FF2B5EF4-FFF2-40B4-BE49-F238E27FC236}">
                    <a16:creationId xmlns:a16="http://schemas.microsoft.com/office/drawing/2014/main" id="{2202288F-F7AE-9741-8C5B-2706397D4927}"/>
                  </a:ext>
                </a:extLst>
              </p:cNvPr>
              <p:cNvSpPr/>
              <p:nvPr/>
            </p:nvSpPr>
            <p:spPr>
              <a:xfrm>
                <a:off x="4834680" y="3894968"/>
                <a:ext cx="431075" cy="43107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solidFill>
                      <a:schemeClr val="tx1"/>
                    </a:solidFill>
                  </a:rPr>
                  <a:t>2</a:t>
                </a:r>
                <a:endParaRPr kumimoji="1" lang="zh-CN" altLang="en-US" sz="2400" b="1" dirty="0">
                  <a:solidFill>
                    <a:schemeClr val="tx1"/>
                  </a:solidFill>
                </a:endParaRPr>
              </a:p>
            </p:txBody>
          </p:sp>
          <p:cxnSp>
            <p:nvCxnSpPr>
              <p:cNvPr id="30" name="直线连接符 29">
                <a:extLst>
                  <a:ext uri="{FF2B5EF4-FFF2-40B4-BE49-F238E27FC236}">
                    <a16:creationId xmlns:a16="http://schemas.microsoft.com/office/drawing/2014/main" id="{E9737AC2-8071-8649-8A15-CE50F67C8E92}"/>
                  </a:ext>
                </a:extLst>
              </p:cNvPr>
              <p:cNvCxnSpPr>
                <a:stCxn id="20" idx="2"/>
                <a:endCxn id="29" idx="0"/>
              </p:cNvCxnSpPr>
              <p:nvPr/>
            </p:nvCxnSpPr>
            <p:spPr>
              <a:xfrm flipH="1">
                <a:off x="5050218" y="3644537"/>
                <a:ext cx="431075" cy="250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线连接符 30">
                <a:extLst>
                  <a:ext uri="{FF2B5EF4-FFF2-40B4-BE49-F238E27FC236}">
                    <a16:creationId xmlns:a16="http://schemas.microsoft.com/office/drawing/2014/main" id="{21A50A43-DB65-E149-83F6-6A0C77D3C68B}"/>
                  </a:ext>
                </a:extLst>
              </p:cNvPr>
              <p:cNvCxnSpPr>
                <a:cxnSpLocks/>
                <a:stCxn id="20" idx="2"/>
                <a:endCxn id="28" idx="0"/>
              </p:cNvCxnSpPr>
              <p:nvPr/>
            </p:nvCxnSpPr>
            <p:spPr>
              <a:xfrm>
                <a:off x="5481293" y="3644537"/>
                <a:ext cx="457199" cy="250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0C43C335-2AA1-1C46-9158-7C76F6F899BB}"/>
                  </a:ext>
                </a:extLst>
              </p:cNvPr>
              <p:cNvCxnSpPr>
                <a:cxnSpLocks/>
                <a:stCxn id="29" idx="2"/>
                <a:endCxn id="27" idx="0"/>
              </p:cNvCxnSpPr>
              <p:nvPr/>
            </p:nvCxnSpPr>
            <p:spPr>
              <a:xfrm flipH="1">
                <a:off x="5050217" y="4326042"/>
                <a:ext cx="1" cy="270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线连接符 32">
                <a:extLst>
                  <a:ext uri="{FF2B5EF4-FFF2-40B4-BE49-F238E27FC236}">
                    <a16:creationId xmlns:a16="http://schemas.microsoft.com/office/drawing/2014/main" id="{5B193DC0-2E60-2D47-ADB7-8821ABC84AD2}"/>
                  </a:ext>
                </a:extLst>
              </p:cNvPr>
              <p:cNvCxnSpPr>
                <a:cxnSpLocks/>
                <a:endCxn id="26" idx="0"/>
              </p:cNvCxnSpPr>
              <p:nvPr/>
            </p:nvCxnSpPr>
            <p:spPr>
              <a:xfrm>
                <a:off x="5938491" y="4309635"/>
                <a:ext cx="1" cy="286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9DABE768-D389-6B49-B040-5D407423712E}"/>
                  </a:ext>
                </a:extLst>
              </p:cNvPr>
              <p:cNvCxnSpPr>
                <a:cxnSpLocks/>
                <a:stCxn id="26" idx="2"/>
                <a:endCxn id="24" idx="0"/>
              </p:cNvCxnSpPr>
              <p:nvPr/>
            </p:nvCxnSpPr>
            <p:spPr>
              <a:xfrm flipH="1">
                <a:off x="5938491" y="5027141"/>
                <a:ext cx="1" cy="319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线连接符 34">
                <a:extLst>
                  <a:ext uri="{FF2B5EF4-FFF2-40B4-BE49-F238E27FC236}">
                    <a16:creationId xmlns:a16="http://schemas.microsoft.com/office/drawing/2014/main" id="{4989820D-A30D-774B-8D0B-EAF6CBC329A5}"/>
                  </a:ext>
                </a:extLst>
              </p:cNvPr>
              <p:cNvCxnSpPr>
                <a:cxnSpLocks/>
                <a:stCxn id="27" idx="2"/>
                <a:endCxn id="25" idx="0"/>
              </p:cNvCxnSpPr>
              <p:nvPr/>
            </p:nvCxnSpPr>
            <p:spPr>
              <a:xfrm>
                <a:off x="5050217" y="5027141"/>
                <a:ext cx="3601" cy="319704"/>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文本框 15">
              <a:extLst>
                <a:ext uri="{FF2B5EF4-FFF2-40B4-BE49-F238E27FC236}">
                  <a16:creationId xmlns:a16="http://schemas.microsoft.com/office/drawing/2014/main" id="{A0516F3E-B960-BA47-9B14-6C19A493FB29}"/>
                </a:ext>
              </a:extLst>
            </p:cNvPr>
            <p:cNvSpPr txBox="1"/>
            <p:nvPr/>
          </p:nvSpPr>
          <p:spPr>
            <a:xfrm>
              <a:off x="6787866" y="5838791"/>
              <a:ext cx="1190142" cy="369332"/>
            </a:xfrm>
            <a:prstGeom prst="rect">
              <a:avLst/>
            </a:prstGeom>
            <a:noFill/>
          </p:spPr>
          <p:txBody>
            <a:bodyPr wrap="square" rtlCol="0">
              <a:spAutoFit/>
            </a:bodyPr>
            <a:lstStyle/>
            <a:p>
              <a:r>
                <a:rPr kumimoji="1" lang="zh-CN" altLang="en-US" dirty="0">
                  <a:solidFill>
                    <a:schemeClr val="accent6"/>
                  </a:solidFill>
                  <a:latin typeface="Avenir Medium" panose="02000503020000020003" pitchFamily="2" charset="0"/>
                </a:rPr>
                <a:t>✔️</a:t>
              </a:r>
              <a:r>
                <a:rPr kumimoji="1" lang="en-US" altLang="zh-CN" dirty="0">
                  <a:solidFill>
                    <a:schemeClr val="accent6"/>
                  </a:solidFill>
                  <a:latin typeface="Avenir Medium" panose="02000503020000020003" pitchFamily="2" charset="0"/>
                </a:rPr>
                <a:t>accept</a:t>
              </a:r>
              <a:endParaRPr kumimoji="1" lang="zh-CN" altLang="en-US" dirty="0">
                <a:solidFill>
                  <a:schemeClr val="accent6"/>
                </a:solidFill>
                <a:latin typeface="Avenir Medium" panose="02000503020000020003" pitchFamily="2" charset="0"/>
              </a:endParaRPr>
            </a:p>
          </p:txBody>
        </p:sp>
        <p:sp>
          <p:nvSpPr>
            <p:cNvPr id="18" name="文本框 17">
              <a:extLst>
                <a:ext uri="{FF2B5EF4-FFF2-40B4-BE49-F238E27FC236}">
                  <a16:creationId xmlns:a16="http://schemas.microsoft.com/office/drawing/2014/main" id="{FA77015C-70E0-5247-8E00-45A8012B256B}"/>
                </a:ext>
              </a:extLst>
            </p:cNvPr>
            <p:cNvSpPr txBox="1"/>
            <p:nvPr/>
          </p:nvSpPr>
          <p:spPr>
            <a:xfrm>
              <a:off x="8097978" y="5874974"/>
              <a:ext cx="431075" cy="369332"/>
            </a:xfrm>
            <a:prstGeom prst="rect">
              <a:avLst/>
            </a:prstGeom>
            <a:noFill/>
          </p:spPr>
          <p:txBody>
            <a:bodyPr wrap="square" rtlCol="0">
              <a:spAutoFit/>
            </a:bodyPr>
            <a:lstStyle/>
            <a:p>
              <a:r>
                <a:rPr kumimoji="1" lang="zh-CN" altLang="en-US" dirty="0"/>
                <a:t>❌</a:t>
              </a:r>
            </a:p>
          </p:txBody>
        </p:sp>
      </p:grp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7FA2ED7E-9F60-AA45-A01B-37DC6B13EB9F}"/>
                  </a:ext>
                </a:extLst>
              </p:cNvPr>
              <p:cNvSpPr txBox="1"/>
              <p:nvPr/>
            </p:nvSpPr>
            <p:spPr>
              <a:xfrm>
                <a:off x="8166226" y="2831583"/>
                <a:ext cx="3187573" cy="1938992"/>
              </a:xfrm>
              <a:prstGeom prst="rect">
                <a:avLst/>
              </a:prstGeom>
              <a:noFill/>
            </p:spPr>
            <p:txBody>
              <a:bodyPr wrap="square" rtlCol="0">
                <a:spAutoFit/>
              </a:bodyPr>
              <a:lstStyle/>
              <a:p>
                <a:r>
                  <a:rPr kumimoji="1" lang="en-US" altLang="zh-CN" sz="2400" dirty="0">
                    <a:latin typeface="Avenir Medium" panose="02000503020000020003" pitchFamily="2" charset="0"/>
                  </a:rPr>
                  <a:t>Priority parameters:</a:t>
                </a:r>
              </a:p>
              <a:p>
                <a:endParaRPr kumimoji="1" lang="en-US" altLang="zh-CN" sz="2400" b="0" i="1" dirty="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𝑏𝑙𝑜𝑐𝑘</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𝑑𝑖𝑓𝑓</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2</m:t>
                    </m:r>
                    <m:r>
                      <a:rPr kumimoji="1" lang="en-US" altLang="zh-CN" sz="2400" b="0" i="1" smtClean="0">
                        <a:latin typeface="Cambria Math" panose="02040503050406030204" pitchFamily="18" charset="0"/>
                      </a:rPr>
                      <m:t> </m:t>
                    </m:r>
                    <m:r>
                      <a:rPr kumimoji="1" lang="en-US" altLang="zh-CN" sz="2400" b="0" i="1" smtClean="0">
                        <a:latin typeface="Cambria Math" panose="02040503050406030204" pitchFamily="18" charset="0"/>
                      </a:rPr>
                      <m:t>𝑜𝑟</m:t>
                    </m:r>
                    <m:r>
                      <a:rPr kumimoji="1" lang="en-US" altLang="zh-CN" sz="2400" b="0" i="1" smtClean="0">
                        <a:latin typeface="Cambria Math" panose="02040503050406030204" pitchFamily="18" charset="0"/>
                      </a:rPr>
                      <m:t> </m:t>
                    </m:r>
                    <m:r>
                      <a:rPr kumimoji="1" lang="en-US" altLang="zh-CN" sz="2400" b="0" i="1" smtClean="0">
                        <a:latin typeface="Cambria Math" panose="02040503050406030204" pitchFamily="18" charset="0"/>
                      </a:rPr>
                      <m:t>1</m:t>
                    </m:r>
                  </m:oMath>
                </a14:m>
                <a:endParaRPr kumimoji="1" lang="en-US" altLang="zh-CN" sz="2400" b="0" dirty="0">
                  <a:latin typeface="Avenir Medium" panose="02000503020000020003" pitchFamily="2" charset="0"/>
                </a:endParaRPr>
              </a:p>
              <a:p>
                <a:pPr marL="342900" indent="-342900">
                  <a:buFont typeface="Arial" panose="020B0604020202020204" pitchFamily="34" charset="0"/>
                  <a:buChar char="•"/>
                </a:pPr>
                <a14:m>
                  <m:oMath xmlns:m="http://schemas.openxmlformats.org/officeDocument/2006/math">
                    <m:r>
                      <a:rPr kumimoji="1" lang="en-US" altLang="zh-CN" sz="2400" i="1">
                        <a:latin typeface="Cambria Math" panose="02040503050406030204" pitchFamily="18" charset="0"/>
                      </a:rPr>
                      <m:t>𝑑𝑒𝑙𝑎𝑦</m:t>
                    </m:r>
                    <m:r>
                      <a:rPr kumimoji="1" lang="en-US" altLang="zh-CN" sz="2400" i="1">
                        <a:latin typeface="Cambria Math" panose="02040503050406030204" pitchFamily="18" charset="0"/>
                      </a:rPr>
                      <m:t> </m:t>
                    </m:r>
                    <m:r>
                      <a:rPr kumimoji="1" lang="en-US" altLang="zh-CN" sz="2400" i="1">
                        <a:latin typeface="Cambria Math" panose="02040503050406030204" pitchFamily="18" charset="0"/>
                      </a:rPr>
                      <m:t>𝑡𝑖𝑚𝑒</m:t>
                    </m:r>
                  </m:oMath>
                </a14:m>
                <a:endParaRPr kumimoji="1" lang="en-US" altLang="zh-CN" sz="2400" dirty="0">
                  <a:latin typeface="Avenir Medium" panose="02000503020000020003" pitchFamily="2" charset="0"/>
                </a:endParaRPr>
              </a:p>
              <a:p>
                <a:endParaRPr kumimoji="1" lang="en-US" altLang="zh-CN" sz="2400" b="0" dirty="0">
                  <a:latin typeface="Avenir Medium" panose="02000503020000020003" pitchFamily="2" charset="0"/>
                </a:endParaRPr>
              </a:p>
            </p:txBody>
          </p:sp>
        </mc:Choice>
        <mc:Fallback xmlns="">
          <p:sp>
            <p:nvSpPr>
              <p:cNvPr id="36" name="文本框 35">
                <a:extLst>
                  <a:ext uri="{FF2B5EF4-FFF2-40B4-BE49-F238E27FC236}">
                    <a16:creationId xmlns:a16="http://schemas.microsoft.com/office/drawing/2014/main" id="{7FA2ED7E-9F60-AA45-A01B-37DC6B13EB9F}"/>
                  </a:ext>
                </a:extLst>
              </p:cNvPr>
              <p:cNvSpPr txBox="1">
                <a:spLocks noRot="1" noChangeAspect="1" noMove="1" noResize="1" noEditPoints="1" noAdjustHandles="1" noChangeArrowheads="1" noChangeShapeType="1" noTextEdit="1"/>
              </p:cNvSpPr>
              <p:nvPr/>
            </p:nvSpPr>
            <p:spPr>
              <a:xfrm>
                <a:off x="8166226" y="2831583"/>
                <a:ext cx="3187573" cy="1938992"/>
              </a:xfrm>
              <a:prstGeom prst="rect">
                <a:avLst/>
              </a:prstGeom>
              <a:blipFill>
                <a:blip r:embed="rId4"/>
                <a:stretch>
                  <a:fillRect l="-3187" t="-2597" r="-398"/>
                </a:stretch>
              </a:blipFill>
            </p:spPr>
            <p:txBody>
              <a:bodyPr/>
              <a:lstStyle/>
              <a:p>
                <a:r>
                  <a:rPr lang="zh-CN" altLang="en-US">
                    <a:noFill/>
                  </a:rPr>
                  <a:t> </a:t>
                </a:r>
              </a:p>
            </p:txBody>
          </p:sp>
        </mc:Fallback>
      </mc:AlternateContent>
      <p:pic>
        <p:nvPicPr>
          <p:cNvPr id="37" name="Picture 2" descr="PDF] PBFT vs Proof-of-Authority: Applying the CAP Theorem to Permissioned  Blockchain | Semantic Scholar">
            <a:extLst>
              <a:ext uri="{FF2B5EF4-FFF2-40B4-BE49-F238E27FC236}">
                <a16:creationId xmlns:a16="http://schemas.microsoft.com/office/drawing/2014/main" id="{B709D045-2BC6-4A43-A0E4-0DAFA251A5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982"/>
          <a:stretch/>
        </p:blipFill>
        <p:spPr bwMode="auto">
          <a:xfrm>
            <a:off x="1666677" y="3935024"/>
            <a:ext cx="3088370" cy="2265844"/>
          </a:xfrm>
          <a:prstGeom prst="rect">
            <a:avLst/>
          </a:prstGeom>
          <a:noFill/>
          <a:extLst>
            <a:ext uri="{909E8E84-426E-40DD-AFC4-6F175D3DCCD1}">
              <a14:hiddenFill xmlns:a14="http://schemas.microsoft.com/office/drawing/2010/main">
                <a:solidFill>
                  <a:srgbClr val="FFFFFF"/>
                </a:solidFill>
              </a14:hiddenFill>
            </a:ext>
          </a:extLst>
        </p:spPr>
      </p:pic>
      <p:pic>
        <p:nvPicPr>
          <p:cNvPr id="38" name="图片 37">
            <a:extLst>
              <a:ext uri="{FF2B5EF4-FFF2-40B4-BE49-F238E27FC236}">
                <a16:creationId xmlns:a16="http://schemas.microsoft.com/office/drawing/2014/main" id="{80433E56-4AE9-A14E-910E-00500A70F8DD}"/>
              </a:ext>
            </a:extLst>
          </p:cNvPr>
          <p:cNvPicPr>
            <a:picLocks noChangeAspect="1"/>
          </p:cNvPicPr>
          <p:nvPr/>
        </p:nvPicPr>
        <p:blipFill>
          <a:blip r:embed="rId5"/>
          <a:stretch>
            <a:fillRect/>
          </a:stretch>
        </p:blipFill>
        <p:spPr>
          <a:xfrm>
            <a:off x="10025518" y="69656"/>
            <a:ext cx="1431111" cy="910707"/>
          </a:xfrm>
          <a:prstGeom prst="rect">
            <a:avLst/>
          </a:prstGeom>
        </p:spPr>
      </p:pic>
    </p:spTree>
    <p:extLst>
      <p:ext uri="{BB962C8B-B14F-4D97-AF65-F5344CB8AC3E}">
        <p14:creationId xmlns:p14="http://schemas.microsoft.com/office/powerpoint/2010/main" val="427689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85A2CA3-5E2A-0244-B304-4999FED65DBD}"/>
              </a:ext>
            </a:extLst>
          </p:cNvPr>
          <p:cNvSpPr>
            <a:spLocks noGrp="1"/>
          </p:cNvSpPr>
          <p:nvPr>
            <p:ph type="sldNum" sz="quarter" idx="12"/>
          </p:nvPr>
        </p:nvSpPr>
        <p:spPr>
          <a:xfrm>
            <a:off x="8862848" y="6131270"/>
            <a:ext cx="2743200" cy="365125"/>
          </a:xfrm>
        </p:spPr>
        <p:txBody>
          <a:bodyPr/>
          <a:lstStyle/>
          <a:p>
            <a:fld id="{15C6A054-14D7-C04F-A1A1-53A981006C70}" type="slidenum">
              <a:rPr kumimoji="1" lang="zh-CN" altLang="en-US" smtClean="0"/>
              <a:t>5</a:t>
            </a:fld>
            <a:endParaRPr kumimoji="1" lang="zh-CN" altLang="en-US"/>
          </a:p>
        </p:txBody>
      </p:sp>
      <p:sp>
        <p:nvSpPr>
          <p:cNvPr id="8" name="矩形 7">
            <a:extLst>
              <a:ext uri="{FF2B5EF4-FFF2-40B4-BE49-F238E27FC236}">
                <a16:creationId xmlns:a16="http://schemas.microsoft.com/office/drawing/2014/main" id="{593BAA80-6596-6B48-B248-49706698572E}"/>
              </a:ext>
            </a:extLst>
          </p:cNvPr>
          <p:cNvSpPr/>
          <p:nvPr/>
        </p:nvSpPr>
        <p:spPr>
          <a:xfrm>
            <a:off x="11007810" y="6081698"/>
            <a:ext cx="345989" cy="446786"/>
          </a:xfrm>
          <a:prstGeom prst="rect">
            <a:avLst/>
          </a:prstGeom>
          <a:solidFill>
            <a:srgbClr val="74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9" name="直线连接符 8">
            <a:extLst>
              <a:ext uri="{FF2B5EF4-FFF2-40B4-BE49-F238E27FC236}">
                <a16:creationId xmlns:a16="http://schemas.microsoft.com/office/drawing/2014/main" id="{C8655579-BCFB-8043-9C48-97E8A47328E8}"/>
              </a:ext>
            </a:extLst>
          </p:cNvPr>
          <p:cNvCxnSpPr>
            <a:cxnSpLocks/>
          </p:cNvCxnSpPr>
          <p:nvPr/>
        </p:nvCxnSpPr>
        <p:spPr>
          <a:xfrm flipV="1">
            <a:off x="1184188" y="6313833"/>
            <a:ext cx="9823622" cy="17483"/>
          </a:xfrm>
          <a:prstGeom prst="line">
            <a:avLst/>
          </a:prstGeom>
        </p:spPr>
        <p:style>
          <a:lnRef idx="2">
            <a:schemeClr val="accent3"/>
          </a:lnRef>
          <a:fillRef idx="0">
            <a:schemeClr val="accent3"/>
          </a:fillRef>
          <a:effectRef idx="1">
            <a:schemeClr val="accent3"/>
          </a:effectRef>
          <a:fontRef idx="minor">
            <a:schemeClr val="tx1"/>
          </a:fontRef>
        </p:style>
      </p:cxnSp>
      <p:sp>
        <p:nvSpPr>
          <p:cNvPr id="11" name="矩形 10">
            <a:extLst>
              <a:ext uri="{FF2B5EF4-FFF2-40B4-BE49-F238E27FC236}">
                <a16:creationId xmlns:a16="http://schemas.microsoft.com/office/drawing/2014/main" id="{3DD7B548-FC64-EF46-8683-9E007DCAF5B0}"/>
              </a:ext>
            </a:extLst>
          </p:cNvPr>
          <p:cNvSpPr/>
          <p:nvPr/>
        </p:nvSpPr>
        <p:spPr>
          <a:xfrm>
            <a:off x="838200" y="589240"/>
            <a:ext cx="345989" cy="997511"/>
          </a:xfrm>
          <a:prstGeom prst="rect">
            <a:avLst/>
          </a:prstGeom>
          <a:solidFill>
            <a:srgbClr val="74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12" name="直线连接符 11">
            <a:extLst>
              <a:ext uri="{FF2B5EF4-FFF2-40B4-BE49-F238E27FC236}">
                <a16:creationId xmlns:a16="http://schemas.microsoft.com/office/drawing/2014/main" id="{10D2A84E-7233-8E44-812F-09CB1AB2E128}"/>
              </a:ext>
            </a:extLst>
          </p:cNvPr>
          <p:cNvCxnSpPr>
            <a:cxnSpLocks/>
          </p:cNvCxnSpPr>
          <p:nvPr/>
        </p:nvCxnSpPr>
        <p:spPr>
          <a:xfrm>
            <a:off x="1268446" y="1027906"/>
            <a:ext cx="10085354" cy="1"/>
          </a:xfrm>
          <a:prstGeom prst="line">
            <a:avLst/>
          </a:prstGeom>
        </p:spPr>
        <p:style>
          <a:lnRef idx="2">
            <a:schemeClr val="accent3"/>
          </a:lnRef>
          <a:fillRef idx="0">
            <a:schemeClr val="accent3"/>
          </a:fillRef>
          <a:effectRef idx="1">
            <a:schemeClr val="accent3"/>
          </a:effectRef>
          <a:fontRef idx="minor">
            <a:schemeClr val="tx1"/>
          </a:fontRef>
        </p:style>
      </p:cxnSp>
      <p:sp>
        <p:nvSpPr>
          <p:cNvPr id="10" name="文本框 9">
            <a:extLst>
              <a:ext uri="{FF2B5EF4-FFF2-40B4-BE49-F238E27FC236}">
                <a16:creationId xmlns:a16="http://schemas.microsoft.com/office/drawing/2014/main" id="{D8BF3FEE-9F01-F741-921E-1FC6EF8ED866}"/>
              </a:ext>
            </a:extLst>
          </p:cNvPr>
          <p:cNvSpPr txBox="1"/>
          <p:nvPr/>
        </p:nvSpPr>
        <p:spPr>
          <a:xfrm>
            <a:off x="1184188" y="499641"/>
            <a:ext cx="4081567" cy="523220"/>
          </a:xfrm>
          <a:prstGeom prst="rect">
            <a:avLst/>
          </a:prstGeom>
          <a:noFill/>
        </p:spPr>
        <p:txBody>
          <a:bodyPr wrap="none" rtlCol="0">
            <a:spAutoFit/>
          </a:bodyPr>
          <a:lstStyle/>
          <a:p>
            <a:r>
              <a:rPr kumimoji="1" lang="en-US" altLang="zh-CN" sz="2800" dirty="0">
                <a:solidFill>
                  <a:schemeClr val="bg2">
                    <a:lumMod val="50000"/>
                  </a:schemeClr>
                </a:solidFill>
                <a:latin typeface="Avenir Medium" panose="02000503020000020003" pitchFamily="2" charset="0"/>
                <a:ea typeface="SimSun" panose="02010600030101010101" pitchFamily="2" charset="-122"/>
              </a:rPr>
              <a:t>Clique Rotation Schema</a:t>
            </a:r>
            <a:endParaRPr kumimoji="1" lang="zh-CN" altLang="en-US" sz="2800" dirty="0">
              <a:solidFill>
                <a:schemeClr val="bg2">
                  <a:lumMod val="50000"/>
                </a:schemeClr>
              </a:solidFill>
              <a:latin typeface="Avenir Medium" panose="02000503020000020003" pitchFamily="2" charset="0"/>
              <a:ea typeface="SimSun" panose="02010600030101010101" pitchFamily="2" charset="-122"/>
            </a:endParaRPr>
          </a:p>
        </p:txBody>
      </p:sp>
      <p:pic>
        <p:nvPicPr>
          <p:cNvPr id="3" name="图片 2">
            <a:extLst>
              <a:ext uri="{FF2B5EF4-FFF2-40B4-BE49-F238E27FC236}">
                <a16:creationId xmlns:a16="http://schemas.microsoft.com/office/drawing/2014/main" id="{520F01E1-871D-9B48-BAD8-1CCCED04D6BB}"/>
              </a:ext>
            </a:extLst>
          </p:cNvPr>
          <p:cNvPicPr>
            <a:picLocks noChangeAspect="1"/>
          </p:cNvPicPr>
          <p:nvPr/>
        </p:nvPicPr>
        <p:blipFill>
          <a:blip r:embed="rId3"/>
          <a:stretch>
            <a:fillRect/>
          </a:stretch>
        </p:blipFill>
        <p:spPr>
          <a:xfrm>
            <a:off x="5397346" y="1744466"/>
            <a:ext cx="5054600" cy="3852807"/>
          </a:xfrm>
          <a:prstGeom prst="rect">
            <a:avLst/>
          </a:prstGeom>
        </p:spPr>
      </p:pic>
      <p:sp>
        <p:nvSpPr>
          <p:cNvPr id="13" name="文本框 12">
            <a:extLst>
              <a:ext uri="{FF2B5EF4-FFF2-40B4-BE49-F238E27FC236}">
                <a16:creationId xmlns:a16="http://schemas.microsoft.com/office/drawing/2014/main" id="{2DF59E2B-BC29-3742-9BA4-AE18A7214FAC}"/>
              </a:ext>
            </a:extLst>
          </p:cNvPr>
          <p:cNvSpPr txBox="1"/>
          <p:nvPr/>
        </p:nvSpPr>
        <p:spPr>
          <a:xfrm>
            <a:off x="1011194" y="2701373"/>
            <a:ext cx="3968430" cy="2308324"/>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latin typeface="Avenir Medium" panose="02000503020000020003" pitchFamily="2" charset="0"/>
              </a:rPr>
              <a:t>Local HPB private chain</a:t>
            </a:r>
            <a:br>
              <a:rPr kumimoji="1" lang="en-US" altLang="zh-CN" sz="2400" dirty="0">
                <a:latin typeface="Avenir Medium" panose="02000503020000020003" pitchFamily="2" charset="0"/>
              </a:rPr>
            </a:br>
            <a:r>
              <a:rPr kumimoji="1" lang="en-US" altLang="zh-CN" sz="2400" dirty="0">
                <a:latin typeface="Avenir" panose="02000503020000020003" pitchFamily="2" charset="0"/>
              </a:rPr>
              <a:t>Centos 7 x86\_64</a:t>
            </a:r>
          </a:p>
          <a:p>
            <a:pPr marL="342900" indent="-342900">
              <a:buFont typeface="Arial" panose="020B0604020202020204" pitchFamily="34" charset="0"/>
              <a:buChar char="•"/>
            </a:pPr>
            <a:r>
              <a:rPr kumimoji="1" lang="en-US" altLang="zh-CN" sz="2400" b="0" dirty="0">
                <a:latin typeface="Avenir Medium" panose="02000503020000020003" pitchFamily="2" charset="0"/>
              </a:rPr>
              <a:t>5 Sea</a:t>
            </a:r>
            <a:r>
              <a:rPr kumimoji="1" lang="en-US" altLang="zh-CN" sz="2400" dirty="0">
                <a:latin typeface="Avenir Medium" panose="02000503020000020003" pitchFamily="2" charset="0"/>
              </a:rPr>
              <a:t>lers</a:t>
            </a:r>
          </a:p>
          <a:p>
            <a:pPr marL="342900" indent="-342900">
              <a:buFont typeface="Arial" panose="020B0604020202020204" pitchFamily="34" charset="0"/>
              <a:buChar char="•"/>
            </a:pPr>
            <a:r>
              <a:rPr kumimoji="1" lang="en-US" altLang="zh-CN" sz="2400" b="0" dirty="0">
                <a:latin typeface="Avenir Medium" panose="02000503020000020003" pitchFamily="2" charset="0"/>
              </a:rPr>
              <a:t>1 M</a:t>
            </a:r>
            <a:r>
              <a:rPr kumimoji="1" lang="en-US" altLang="zh-CN" sz="2400" dirty="0">
                <a:latin typeface="Avenir Medium" panose="02000503020000020003" pitchFamily="2" charset="0"/>
              </a:rPr>
              <a:t>alicious sealer</a:t>
            </a:r>
          </a:p>
          <a:p>
            <a:pPr marL="342900" indent="-342900">
              <a:buFont typeface="Arial" panose="020B0604020202020204" pitchFamily="34" charset="0"/>
              <a:buChar char="•"/>
            </a:pPr>
            <a:r>
              <a:rPr kumimoji="1" lang="en-US" altLang="zh-CN" sz="2400" dirty="0">
                <a:latin typeface="Avenir Medium" panose="02000503020000020003" pitchFamily="2" charset="0"/>
              </a:rPr>
              <a:t>block generation rate:  </a:t>
            </a:r>
            <a:br>
              <a:rPr kumimoji="1" lang="en-US" altLang="zh-CN" sz="2400" dirty="0">
                <a:latin typeface="Avenir Medium" panose="02000503020000020003" pitchFamily="2" charset="0"/>
              </a:rPr>
            </a:br>
            <a:r>
              <a:rPr kumimoji="1" lang="en-US" altLang="zh-CN" sz="2400" dirty="0">
                <a:latin typeface="Avenir" panose="02000503020000020003" pitchFamily="2" charset="0"/>
              </a:rPr>
              <a:t>1 block per 5 seconds</a:t>
            </a:r>
          </a:p>
        </p:txBody>
      </p:sp>
      <p:pic>
        <p:nvPicPr>
          <p:cNvPr id="14" name="图片 13">
            <a:extLst>
              <a:ext uri="{FF2B5EF4-FFF2-40B4-BE49-F238E27FC236}">
                <a16:creationId xmlns:a16="http://schemas.microsoft.com/office/drawing/2014/main" id="{98E409E3-0E30-6541-AFEF-CA2218A08DD0}"/>
              </a:ext>
            </a:extLst>
          </p:cNvPr>
          <p:cNvPicPr>
            <a:picLocks noChangeAspect="1"/>
          </p:cNvPicPr>
          <p:nvPr/>
        </p:nvPicPr>
        <p:blipFill>
          <a:blip r:embed="rId4"/>
          <a:stretch>
            <a:fillRect/>
          </a:stretch>
        </p:blipFill>
        <p:spPr>
          <a:xfrm>
            <a:off x="10025518" y="69656"/>
            <a:ext cx="1431111" cy="910707"/>
          </a:xfrm>
          <a:prstGeom prst="rect">
            <a:avLst/>
          </a:prstGeom>
        </p:spPr>
      </p:pic>
    </p:spTree>
    <p:extLst>
      <p:ext uri="{BB962C8B-B14F-4D97-AF65-F5344CB8AC3E}">
        <p14:creationId xmlns:p14="http://schemas.microsoft.com/office/powerpoint/2010/main" val="231502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85A2CA3-5E2A-0244-B304-4999FED65DBD}"/>
              </a:ext>
            </a:extLst>
          </p:cNvPr>
          <p:cNvSpPr>
            <a:spLocks noGrp="1"/>
          </p:cNvSpPr>
          <p:nvPr>
            <p:ph type="sldNum" sz="quarter" idx="12"/>
          </p:nvPr>
        </p:nvSpPr>
        <p:spPr>
          <a:xfrm>
            <a:off x="8862848" y="6131270"/>
            <a:ext cx="2743200" cy="365125"/>
          </a:xfrm>
        </p:spPr>
        <p:txBody>
          <a:bodyPr/>
          <a:lstStyle/>
          <a:p>
            <a:fld id="{15C6A054-14D7-C04F-A1A1-53A981006C70}" type="slidenum">
              <a:rPr kumimoji="1" lang="zh-CN" altLang="en-US" smtClean="0"/>
              <a:t>6</a:t>
            </a:fld>
            <a:endParaRPr kumimoji="1" lang="zh-CN" altLang="en-US"/>
          </a:p>
        </p:txBody>
      </p:sp>
      <p:sp>
        <p:nvSpPr>
          <p:cNvPr id="8" name="矩形 7">
            <a:extLst>
              <a:ext uri="{FF2B5EF4-FFF2-40B4-BE49-F238E27FC236}">
                <a16:creationId xmlns:a16="http://schemas.microsoft.com/office/drawing/2014/main" id="{593BAA80-6596-6B48-B248-49706698572E}"/>
              </a:ext>
            </a:extLst>
          </p:cNvPr>
          <p:cNvSpPr/>
          <p:nvPr/>
        </p:nvSpPr>
        <p:spPr>
          <a:xfrm>
            <a:off x="11007810" y="6081698"/>
            <a:ext cx="345989" cy="446786"/>
          </a:xfrm>
          <a:prstGeom prst="rect">
            <a:avLst/>
          </a:prstGeom>
          <a:solidFill>
            <a:srgbClr val="74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9" name="直线连接符 8">
            <a:extLst>
              <a:ext uri="{FF2B5EF4-FFF2-40B4-BE49-F238E27FC236}">
                <a16:creationId xmlns:a16="http://schemas.microsoft.com/office/drawing/2014/main" id="{C8655579-BCFB-8043-9C48-97E8A47328E8}"/>
              </a:ext>
            </a:extLst>
          </p:cNvPr>
          <p:cNvCxnSpPr>
            <a:cxnSpLocks/>
          </p:cNvCxnSpPr>
          <p:nvPr/>
        </p:nvCxnSpPr>
        <p:spPr>
          <a:xfrm flipV="1">
            <a:off x="1184188" y="6313833"/>
            <a:ext cx="9823622" cy="17483"/>
          </a:xfrm>
          <a:prstGeom prst="line">
            <a:avLst/>
          </a:prstGeom>
        </p:spPr>
        <p:style>
          <a:lnRef idx="2">
            <a:schemeClr val="accent3"/>
          </a:lnRef>
          <a:fillRef idx="0">
            <a:schemeClr val="accent3"/>
          </a:fillRef>
          <a:effectRef idx="1">
            <a:schemeClr val="accent3"/>
          </a:effectRef>
          <a:fontRef idx="minor">
            <a:schemeClr val="tx1"/>
          </a:fontRef>
        </p:style>
      </p:cxnSp>
      <p:sp>
        <p:nvSpPr>
          <p:cNvPr id="11" name="矩形 10">
            <a:extLst>
              <a:ext uri="{FF2B5EF4-FFF2-40B4-BE49-F238E27FC236}">
                <a16:creationId xmlns:a16="http://schemas.microsoft.com/office/drawing/2014/main" id="{3DD7B548-FC64-EF46-8683-9E007DCAF5B0}"/>
              </a:ext>
            </a:extLst>
          </p:cNvPr>
          <p:cNvSpPr/>
          <p:nvPr/>
        </p:nvSpPr>
        <p:spPr>
          <a:xfrm>
            <a:off x="838200" y="589240"/>
            <a:ext cx="345989" cy="997511"/>
          </a:xfrm>
          <a:prstGeom prst="rect">
            <a:avLst/>
          </a:prstGeom>
          <a:solidFill>
            <a:srgbClr val="74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12" name="直线连接符 11">
            <a:extLst>
              <a:ext uri="{FF2B5EF4-FFF2-40B4-BE49-F238E27FC236}">
                <a16:creationId xmlns:a16="http://schemas.microsoft.com/office/drawing/2014/main" id="{10D2A84E-7233-8E44-812F-09CB1AB2E128}"/>
              </a:ext>
            </a:extLst>
          </p:cNvPr>
          <p:cNvCxnSpPr>
            <a:cxnSpLocks/>
          </p:cNvCxnSpPr>
          <p:nvPr/>
        </p:nvCxnSpPr>
        <p:spPr>
          <a:xfrm>
            <a:off x="1268446" y="1027906"/>
            <a:ext cx="10085354" cy="1"/>
          </a:xfrm>
          <a:prstGeom prst="line">
            <a:avLst/>
          </a:prstGeom>
        </p:spPr>
        <p:style>
          <a:lnRef idx="2">
            <a:schemeClr val="accent3"/>
          </a:lnRef>
          <a:fillRef idx="0">
            <a:schemeClr val="accent3"/>
          </a:fillRef>
          <a:effectRef idx="1">
            <a:schemeClr val="accent3"/>
          </a:effectRef>
          <a:fontRef idx="minor">
            <a:schemeClr val="tx1"/>
          </a:fontRef>
        </p:style>
      </p:cxnSp>
      <p:sp>
        <p:nvSpPr>
          <p:cNvPr id="10" name="文本框 9">
            <a:extLst>
              <a:ext uri="{FF2B5EF4-FFF2-40B4-BE49-F238E27FC236}">
                <a16:creationId xmlns:a16="http://schemas.microsoft.com/office/drawing/2014/main" id="{D8BF3FEE-9F01-F741-921E-1FC6EF8ED866}"/>
              </a:ext>
            </a:extLst>
          </p:cNvPr>
          <p:cNvSpPr txBox="1"/>
          <p:nvPr/>
        </p:nvSpPr>
        <p:spPr>
          <a:xfrm>
            <a:off x="1184187" y="499641"/>
            <a:ext cx="9462041" cy="523220"/>
          </a:xfrm>
          <a:prstGeom prst="rect">
            <a:avLst/>
          </a:prstGeom>
          <a:noFill/>
        </p:spPr>
        <p:txBody>
          <a:bodyPr wrap="square" rtlCol="0">
            <a:spAutoFit/>
          </a:bodyPr>
          <a:lstStyle/>
          <a:p>
            <a:r>
              <a:rPr kumimoji="1" lang="en-US" altLang="zh-CN" sz="2800" dirty="0">
                <a:solidFill>
                  <a:schemeClr val="bg2">
                    <a:lumMod val="50000"/>
                  </a:schemeClr>
                </a:solidFill>
                <a:latin typeface="Avenir Medium" panose="02000503020000020003" pitchFamily="2" charset="0"/>
                <a:ea typeface="SimSun" panose="02010600030101010101" pitchFamily="2" charset="-122"/>
              </a:rPr>
              <a:t>Ideal Attack</a:t>
            </a:r>
            <a:endParaRPr kumimoji="1" lang="zh-CN" altLang="en-US" sz="2800" dirty="0">
              <a:solidFill>
                <a:schemeClr val="bg2">
                  <a:lumMod val="50000"/>
                </a:schemeClr>
              </a:solidFill>
              <a:latin typeface="Avenir Medium" panose="02000503020000020003" pitchFamily="2" charset="0"/>
              <a:ea typeface="SimSun" panose="02010600030101010101" pitchFamily="2" charset="-122"/>
            </a:endParaRPr>
          </a:p>
        </p:txBody>
      </p:sp>
      <p:pic>
        <p:nvPicPr>
          <p:cNvPr id="6" name="图片 5">
            <a:extLst>
              <a:ext uri="{FF2B5EF4-FFF2-40B4-BE49-F238E27FC236}">
                <a16:creationId xmlns:a16="http://schemas.microsoft.com/office/drawing/2014/main" id="{1BA47A0F-41B6-C747-A0AF-3F877E6B2257}"/>
              </a:ext>
            </a:extLst>
          </p:cNvPr>
          <p:cNvPicPr>
            <a:picLocks noChangeAspect="1"/>
          </p:cNvPicPr>
          <p:nvPr/>
        </p:nvPicPr>
        <p:blipFill>
          <a:blip r:embed="rId3"/>
          <a:stretch>
            <a:fillRect/>
          </a:stretch>
        </p:blipFill>
        <p:spPr>
          <a:xfrm>
            <a:off x="5448183" y="1787889"/>
            <a:ext cx="4997033" cy="3808928"/>
          </a:xfrm>
          <a:prstGeom prst="rect">
            <a:avLst/>
          </a:prstGeom>
        </p:spPr>
      </p:pic>
      <p:sp>
        <p:nvSpPr>
          <p:cNvPr id="14" name="框架 13">
            <a:extLst>
              <a:ext uri="{FF2B5EF4-FFF2-40B4-BE49-F238E27FC236}">
                <a16:creationId xmlns:a16="http://schemas.microsoft.com/office/drawing/2014/main" id="{D2CF0C4E-7A7E-1F49-BF89-F325B0F0332B}"/>
              </a:ext>
            </a:extLst>
          </p:cNvPr>
          <p:cNvSpPr/>
          <p:nvPr/>
        </p:nvSpPr>
        <p:spPr>
          <a:xfrm>
            <a:off x="6073964" y="1861851"/>
            <a:ext cx="932760" cy="3717482"/>
          </a:xfrm>
          <a:prstGeom prst="frame">
            <a:avLst>
              <a:gd name="adj1" fmla="val 465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6" name="文本框 15">
            <a:extLst>
              <a:ext uri="{FF2B5EF4-FFF2-40B4-BE49-F238E27FC236}">
                <a16:creationId xmlns:a16="http://schemas.microsoft.com/office/drawing/2014/main" id="{850C2125-9B33-DF47-8684-397F88E4CFDE}"/>
              </a:ext>
            </a:extLst>
          </p:cNvPr>
          <p:cNvSpPr txBox="1"/>
          <p:nvPr/>
        </p:nvSpPr>
        <p:spPr>
          <a:xfrm>
            <a:off x="1011194" y="2701373"/>
            <a:ext cx="3968430" cy="2308324"/>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400" dirty="0">
                <a:latin typeface="Avenir Medium" panose="02000503020000020003" pitchFamily="2" charset="0"/>
              </a:rPr>
              <a:t>Local HPB private chain</a:t>
            </a:r>
            <a:br>
              <a:rPr kumimoji="1" lang="en-US" altLang="zh-CN" sz="2400" dirty="0">
                <a:latin typeface="Avenir Medium" panose="02000503020000020003" pitchFamily="2" charset="0"/>
              </a:rPr>
            </a:br>
            <a:r>
              <a:rPr kumimoji="1" lang="en-US" altLang="zh-CN" sz="2400" dirty="0">
                <a:latin typeface="Avenir" panose="02000503020000020003" pitchFamily="2" charset="0"/>
              </a:rPr>
              <a:t>Centos 7 x86\_64</a:t>
            </a:r>
          </a:p>
          <a:p>
            <a:pPr marL="342900" indent="-342900">
              <a:buFont typeface="Arial" panose="020B0604020202020204" pitchFamily="34" charset="0"/>
              <a:buChar char="•"/>
            </a:pPr>
            <a:r>
              <a:rPr kumimoji="1" lang="en-US" altLang="zh-CN" sz="2400" b="0" dirty="0">
                <a:latin typeface="Avenir Medium" panose="02000503020000020003" pitchFamily="2" charset="0"/>
              </a:rPr>
              <a:t>5 Sea</a:t>
            </a:r>
            <a:r>
              <a:rPr kumimoji="1" lang="en-US" altLang="zh-CN" sz="2400" dirty="0">
                <a:latin typeface="Avenir Medium" panose="02000503020000020003" pitchFamily="2" charset="0"/>
              </a:rPr>
              <a:t>lers</a:t>
            </a:r>
          </a:p>
          <a:p>
            <a:pPr marL="342900" indent="-342900">
              <a:buFont typeface="Arial" panose="020B0604020202020204" pitchFamily="34" charset="0"/>
              <a:buChar char="•"/>
            </a:pPr>
            <a:r>
              <a:rPr kumimoji="1" lang="en-US" altLang="zh-CN" sz="2400" b="0" dirty="0">
                <a:latin typeface="Avenir Medium" panose="02000503020000020003" pitchFamily="2" charset="0"/>
              </a:rPr>
              <a:t>1 M</a:t>
            </a:r>
            <a:r>
              <a:rPr kumimoji="1" lang="en-US" altLang="zh-CN" sz="2400" dirty="0">
                <a:latin typeface="Avenir Medium" panose="02000503020000020003" pitchFamily="2" charset="0"/>
              </a:rPr>
              <a:t>alicious sealer</a:t>
            </a:r>
          </a:p>
          <a:p>
            <a:pPr marL="342900" indent="-342900">
              <a:buFont typeface="Arial" panose="020B0604020202020204" pitchFamily="34" charset="0"/>
              <a:buChar char="•"/>
            </a:pPr>
            <a:r>
              <a:rPr kumimoji="1" lang="en-US" altLang="zh-CN" sz="2400" dirty="0">
                <a:latin typeface="Avenir Medium" panose="02000503020000020003" pitchFamily="2" charset="0"/>
              </a:rPr>
              <a:t>block generation rate:  </a:t>
            </a:r>
            <a:br>
              <a:rPr kumimoji="1" lang="en-US" altLang="zh-CN" sz="2400" dirty="0">
                <a:latin typeface="Avenir Medium" panose="02000503020000020003" pitchFamily="2" charset="0"/>
              </a:rPr>
            </a:br>
            <a:r>
              <a:rPr kumimoji="1" lang="en-US" altLang="zh-CN" sz="2400" dirty="0">
                <a:latin typeface="Avenir" panose="02000503020000020003" pitchFamily="2" charset="0"/>
              </a:rPr>
              <a:t>1 block per 5 seconds</a:t>
            </a:r>
          </a:p>
        </p:txBody>
      </p:sp>
      <p:pic>
        <p:nvPicPr>
          <p:cNvPr id="13" name="图片 12">
            <a:extLst>
              <a:ext uri="{FF2B5EF4-FFF2-40B4-BE49-F238E27FC236}">
                <a16:creationId xmlns:a16="http://schemas.microsoft.com/office/drawing/2014/main" id="{C52F08B7-EE0A-C844-9FF9-19C0DBBCCF6E}"/>
              </a:ext>
            </a:extLst>
          </p:cNvPr>
          <p:cNvPicPr>
            <a:picLocks noChangeAspect="1"/>
          </p:cNvPicPr>
          <p:nvPr/>
        </p:nvPicPr>
        <p:blipFill>
          <a:blip r:embed="rId4"/>
          <a:stretch>
            <a:fillRect/>
          </a:stretch>
        </p:blipFill>
        <p:spPr>
          <a:xfrm>
            <a:off x="10025518" y="69656"/>
            <a:ext cx="1431111" cy="910707"/>
          </a:xfrm>
          <a:prstGeom prst="rect">
            <a:avLst/>
          </a:prstGeom>
        </p:spPr>
      </p:pic>
    </p:spTree>
    <p:extLst>
      <p:ext uri="{BB962C8B-B14F-4D97-AF65-F5344CB8AC3E}">
        <p14:creationId xmlns:p14="http://schemas.microsoft.com/office/powerpoint/2010/main" val="1542887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4BC5EF00-C529-CD46-AB30-A8297E6F94C4}"/>
              </a:ext>
            </a:extLst>
          </p:cNvPr>
          <p:cNvSpPr/>
          <p:nvPr/>
        </p:nvSpPr>
        <p:spPr>
          <a:xfrm>
            <a:off x="2240325" y="2273576"/>
            <a:ext cx="2840917" cy="899659"/>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灯片编号占位符 1">
            <a:extLst>
              <a:ext uri="{FF2B5EF4-FFF2-40B4-BE49-F238E27FC236}">
                <a16:creationId xmlns:a16="http://schemas.microsoft.com/office/drawing/2014/main" id="{385A2CA3-5E2A-0244-B304-4999FED65DBD}"/>
              </a:ext>
            </a:extLst>
          </p:cNvPr>
          <p:cNvSpPr>
            <a:spLocks noGrp="1"/>
          </p:cNvSpPr>
          <p:nvPr>
            <p:ph type="sldNum" sz="quarter" idx="12"/>
          </p:nvPr>
        </p:nvSpPr>
        <p:spPr>
          <a:xfrm>
            <a:off x="8862848" y="6131270"/>
            <a:ext cx="2743200" cy="365125"/>
          </a:xfrm>
        </p:spPr>
        <p:txBody>
          <a:bodyPr/>
          <a:lstStyle/>
          <a:p>
            <a:fld id="{15C6A054-14D7-C04F-A1A1-53A981006C70}" type="slidenum">
              <a:rPr kumimoji="1" lang="zh-CN" altLang="en-US" smtClean="0"/>
              <a:t>7</a:t>
            </a:fld>
            <a:endParaRPr kumimoji="1" lang="zh-CN" altLang="en-US"/>
          </a:p>
        </p:txBody>
      </p:sp>
      <p:sp>
        <p:nvSpPr>
          <p:cNvPr id="8" name="矩形 7">
            <a:extLst>
              <a:ext uri="{FF2B5EF4-FFF2-40B4-BE49-F238E27FC236}">
                <a16:creationId xmlns:a16="http://schemas.microsoft.com/office/drawing/2014/main" id="{593BAA80-6596-6B48-B248-49706698572E}"/>
              </a:ext>
            </a:extLst>
          </p:cNvPr>
          <p:cNvSpPr/>
          <p:nvPr/>
        </p:nvSpPr>
        <p:spPr>
          <a:xfrm>
            <a:off x="11007810" y="6081698"/>
            <a:ext cx="345989" cy="446786"/>
          </a:xfrm>
          <a:prstGeom prst="rect">
            <a:avLst/>
          </a:prstGeom>
          <a:solidFill>
            <a:srgbClr val="74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9" name="直线连接符 8">
            <a:extLst>
              <a:ext uri="{FF2B5EF4-FFF2-40B4-BE49-F238E27FC236}">
                <a16:creationId xmlns:a16="http://schemas.microsoft.com/office/drawing/2014/main" id="{C8655579-BCFB-8043-9C48-97E8A47328E8}"/>
              </a:ext>
            </a:extLst>
          </p:cNvPr>
          <p:cNvCxnSpPr>
            <a:cxnSpLocks/>
          </p:cNvCxnSpPr>
          <p:nvPr/>
        </p:nvCxnSpPr>
        <p:spPr>
          <a:xfrm flipV="1">
            <a:off x="1184188" y="6313833"/>
            <a:ext cx="9823622" cy="17483"/>
          </a:xfrm>
          <a:prstGeom prst="line">
            <a:avLst/>
          </a:prstGeom>
        </p:spPr>
        <p:style>
          <a:lnRef idx="2">
            <a:schemeClr val="accent3"/>
          </a:lnRef>
          <a:fillRef idx="0">
            <a:schemeClr val="accent3"/>
          </a:fillRef>
          <a:effectRef idx="1">
            <a:schemeClr val="accent3"/>
          </a:effectRef>
          <a:fontRef idx="minor">
            <a:schemeClr val="tx1"/>
          </a:fontRef>
        </p:style>
      </p:cxnSp>
      <p:sp>
        <p:nvSpPr>
          <p:cNvPr id="11" name="矩形 10">
            <a:extLst>
              <a:ext uri="{FF2B5EF4-FFF2-40B4-BE49-F238E27FC236}">
                <a16:creationId xmlns:a16="http://schemas.microsoft.com/office/drawing/2014/main" id="{3DD7B548-FC64-EF46-8683-9E007DCAF5B0}"/>
              </a:ext>
            </a:extLst>
          </p:cNvPr>
          <p:cNvSpPr/>
          <p:nvPr/>
        </p:nvSpPr>
        <p:spPr>
          <a:xfrm>
            <a:off x="838200" y="589240"/>
            <a:ext cx="345989" cy="997511"/>
          </a:xfrm>
          <a:prstGeom prst="rect">
            <a:avLst/>
          </a:prstGeom>
          <a:solidFill>
            <a:srgbClr val="74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12" name="直线连接符 11">
            <a:extLst>
              <a:ext uri="{FF2B5EF4-FFF2-40B4-BE49-F238E27FC236}">
                <a16:creationId xmlns:a16="http://schemas.microsoft.com/office/drawing/2014/main" id="{10D2A84E-7233-8E44-812F-09CB1AB2E128}"/>
              </a:ext>
            </a:extLst>
          </p:cNvPr>
          <p:cNvCxnSpPr>
            <a:cxnSpLocks/>
          </p:cNvCxnSpPr>
          <p:nvPr/>
        </p:nvCxnSpPr>
        <p:spPr>
          <a:xfrm>
            <a:off x="1268446" y="1027906"/>
            <a:ext cx="10085354" cy="1"/>
          </a:xfrm>
          <a:prstGeom prst="line">
            <a:avLst/>
          </a:prstGeom>
        </p:spPr>
        <p:style>
          <a:lnRef idx="2">
            <a:schemeClr val="accent3"/>
          </a:lnRef>
          <a:fillRef idx="0">
            <a:schemeClr val="accent3"/>
          </a:fillRef>
          <a:effectRef idx="1">
            <a:schemeClr val="accent3"/>
          </a:effectRef>
          <a:fontRef idx="minor">
            <a:schemeClr val="tx1"/>
          </a:fontRef>
        </p:style>
      </p:cxnSp>
      <p:sp>
        <p:nvSpPr>
          <p:cNvPr id="10" name="文本框 9">
            <a:extLst>
              <a:ext uri="{FF2B5EF4-FFF2-40B4-BE49-F238E27FC236}">
                <a16:creationId xmlns:a16="http://schemas.microsoft.com/office/drawing/2014/main" id="{D8BF3FEE-9F01-F741-921E-1FC6EF8ED866}"/>
              </a:ext>
            </a:extLst>
          </p:cNvPr>
          <p:cNvSpPr txBox="1"/>
          <p:nvPr/>
        </p:nvSpPr>
        <p:spPr>
          <a:xfrm>
            <a:off x="1184187" y="499641"/>
            <a:ext cx="9462041" cy="523220"/>
          </a:xfrm>
          <a:prstGeom prst="rect">
            <a:avLst/>
          </a:prstGeom>
          <a:noFill/>
        </p:spPr>
        <p:txBody>
          <a:bodyPr wrap="square" rtlCol="0">
            <a:spAutoFit/>
          </a:bodyPr>
          <a:lstStyle/>
          <a:p>
            <a:r>
              <a:rPr kumimoji="1" lang="en-US" altLang="zh-CN" sz="2800" dirty="0">
                <a:solidFill>
                  <a:schemeClr val="bg2">
                    <a:lumMod val="50000"/>
                  </a:schemeClr>
                </a:solidFill>
                <a:latin typeface="Avenir Medium" panose="02000503020000020003" pitchFamily="2" charset="0"/>
                <a:ea typeface="SimSun" panose="02010600030101010101" pitchFamily="2" charset="-122"/>
              </a:rPr>
              <a:t>Verification Conditions of Clique</a:t>
            </a:r>
            <a:endParaRPr kumimoji="1" lang="zh-CN" altLang="en-US" sz="2800" dirty="0">
              <a:solidFill>
                <a:schemeClr val="bg2">
                  <a:lumMod val="50000"/>
                </a:schemeClr>
              </a:solidFill>
              <a:latin typeface="Avenir Medium" panose="02000503020000020003" pitchFamily="2" charset="0"/>
              <a:ea typeface="SimSun" panose="02010600030101010101" pitchFamily="2" charset="-122"/>
            </a:endParaRPr>
          </a:p>
        </p:txBody>
      </p:sp>
      <p:grpSp>
        <p:nvGrpSpPr>
          <p:cNvPr id="14" name="组合 13">
            <a:extLst>
              <a:ext uri="{FF2B5EF4-FFF2-40B4-BE49-F238E27FC236}">
                <a16:creationId xmlns:a16="http://schemas.microsoft.com/office/drawing/2014/main" id="{83AE70A1-3DE9-1C4A-864C-016506DBD027}"/>
              </a:ext>
            </a:extLst>
          </p:cNvPr>
          <p:cNvGrpSpPr/>
          <p:nvPr/>
        </p:nvGrpSpPr>
        <p:grpSpPr>
          <a:xfrm>
            <a:off x="5590320" y="1503006"/>
            <a:ext cx="2736975" cy="2269030"/>
            <a:chOff x="5870577" y="1844872"/>
            <a:chExt cx="4777911" cy="3641904"/>
          </a:xfrm>
        </p:grpSpPr>
        <p:pic>
          <p:nvPicPr>
            <p:cNvPr id="7" name="图片 6">
              <a:extLst>
                <a:ext uri="{FF2B5EF4-FFF2-40B4-BE49-F238E27FC236}">
                  <a16:creationId xmlns:a16="http://schemas.microsoft.com/office/drawing/2014/main" id="{11B7DD4D-AE9B-F546-A333-34E82F40EF81}"/>
                </a:ext>
              </a:extLst>
            </p:cNvPr>
            <p:cNvPicPr>
              <a:picLocks noChangeAspect="1"/>
            </p:cNvPicPr>
            <p:nvPr/>
          </p:nvPicPr>
          <p:blipFill>
            <a:blip r:embed="rId3"/>
            <a:stretch>
              <a:fillRect/>
            </a:stretch>
          </p:blipFill>
          <p:spPr>
            <a:xfrm>
              <a:off x="5870577" y="1844872"/>
              <a:ext cx="4777911" cy="3641904"/>
            </a:xfrm>
            <a:prstGeom prst="rect">
              <a:avLst/>
            </a:prstGeom>
          </p:spPr>
        </p:pic>
        <p:sp>
          <p:nvSpPr>
            <p:cNvPr id="5" name="框架 4">
              <a:extLst>
                <a:ext uri="{FF2B5EF4-FFF2-40B4-BE49-F238E27FC236}">
                  <a16:creationId xmlns:a16="http://schemas.microsoft.com/office/drawing/2014/main" id="{75D2B661-204D-9943-9B92-69ADDB7C59AE}"/>
                </a:ext>
              </a:extLst>
            </p:cNvPr>
            <p:cNvSpPr/>
            <p:nvPr/>
          </p:nvSpPr>
          <p:spPr>
            <a:xfrm>
              <a:off x="6510607" y="1875760"/>
              <a:ext cx="848659" cy="3593533"/>
            </a:xfrm>
            <a:prstGeom prst="frame">
              <a:avLst>
                <a:gd name="adj1" fmla="val 465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9" name="文本框 18">
            <a:extLst>
              <a:ext uri="{FF2B5EF4-FFF2-40B4-BE49-F238E27FC236}">
                <a16:creationId xmlns:a16="http://schemas.microsoft.com/office/drawing/2014/main" id="{E4137F5E-A607-9541-BC88-EC24D28938B2}"/>
              </a:ext>
            </a:extLst>
          </p:cNvPr>
          <p:cNvSpPr txBox="1"/>
          <p:nvPr/>
        </p:nvSpPr>
        <p:spPr>
          <a:xfrm>
            <a:off x="435928" y="3300391"/>
            <a:ext cx="1657228" cy="830997"/>
          </a:xfrm>
          <a:prstGeom prst="rect">
            <a:avLst/>
          </a:prstGeom>
          <a:noFill/>
        </p:spPr>
        <p:txBody>
          <a:bodyPr wrap="square" rtlCol="0">
            <a:spAutoFit/>
          </a:bodyPr>
          <a:lstStyle/>
          <a:p>
            <a:r>
              <a:rPr kumimoji="1" lang="en-US" altLang="zh-CN" sz="2400" b="0" dirty="0">
                <a:latin typeface="Avenir Medium" panose="02000503020000020003" pitchFamily="2" charset="0"/>
              </a:rPr>
              <a:t>Proced</a:t>
            </a:r>
            <a:r>
              <a:rPr kumimoji="1" lang="en-US" altLang="zh-CN" sz="2400" dirty="0">
                <a:latin typeface="Avenir Medium" panose="02000503020000020003" pitchFamily="2" charset="0"/>
              </a:rPr>
              <a:t>ure Verify</a:t>
            </a:r>
            <a:endParaRPr kumimoji="1" lang="en-US" altLang="zh-CN" sz="2400" b="0" dirty="0"/>
          </a:p>
        </p:txBody>
      </p:sp>
      <p:sp>
        <p:nvSpPr>
          <p:cNvPr id="20" name="文本框 19">
            <a:extLst>
              <a:ext uri="{FF2B5EF4-FFF2-40B4-BE49-F238E27FC236}">
                <a16:creationId xmlns:a16="http://schemas.microsoft.com/office/drawing/2014/main" id="{8FA4F660-6ED1-F34A-BF18-DE753DBA47B2}"/>
              </a:ext>
            </a:extLst>
          </p:cNvPr>
          <p:cNvSpPr txBox="1"/>
          <p:nvPr/>
        </p:nvSpPr>
        <p:spPr>
          <a:xfrm>
            <a:off x="2240325" y="2285342"/>
            <a:ext cx="3349995" cy="830997"/>
          </a:xfrm>
          <a:prstGeom prst="rect">
            <a:avLst/>
          </a:prstGeom>
          <a:noFill/>
        </p:spPr>
        <p:txBody>
          <a:bodyPr wrap="square" rtlCol="0">
            <a:spAutoFit/>
          </a:bodyPr>
          <a:lstStyle/>
          <a:p>
            <a:r>
              <a:rPr kumimoji="1" lang="en-US" altLang="zh-CN" sz="2400" b="0" dirty="0">
                <a:latin typeface="Avenir Medium" panose="02000503020000020003" pitchFamily="2" charset="0"/>
              </a:rPr>
              <a:t>1. Recently signed (rotation schema) </a:t>
            </a:r>
            <a:endParaRPr kumimoji="1" lang="en-US" altLang="zh-CN" sz="2400" b="0" dirty="0"/>
          </a:p>
        </p:txBody>
      </p:sp>
      <p:sp>
        <p:nvSpPr>
          <p:cNvPr id="21" name="左大括号 20">
            <a:extLst>
              <a:ext uri="{FF2B5EF4-FFF2-40B4-BE49-F238E27FC236}">
                <a16:creationId xmlns:a16="http://schemas.microsoft.com/office/drawing/2014/main" id="{158B3592-ABE4-6D43-BDB2-8CBE52527BB6}"/>
              </a:ext>
            </a:extLst>
          </p:cNvPr>
          <p:cNvSpPr/>
          <p:nvPr/>
        </p:nvSpPr>
        <p:spPr>
          <a:xfrm>
            <a:off x="2039318" y="2619817"/>
            <a:ext cx="203473" cy="2445745"/>
          </a:xfrm>
          <a:prstGeom prst="leftBrace">
            <a:avLst>
              <a:gd name="adj1" fmla="val 138325"/>
              <a:gd name="adj2" fmla="val 5000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1D94AE6A-DDB6-0A4D-A7E1-05B22241324F}"/>
                  </a:ext>
                </a:extLst>
              </p:cNvPr>
              <p:cNvSpPr txBox="1"/>
              <p:nvPr/>
            </p:nvSpPr>
            <p:spPr>
              <a:xfrm>
                <a:off x="2240325" y="3529824"/>
                <a:ext cx="3424751" cy="461665"/>
              </a:xfrm>
              <a:prstGeom prst="rect">
                <a:avLst/>
              </a:prstGeom>
              <a:noFill/>
            </p:spPr>
            <p:txBody>
              <a:bodyPr wrap="square" rtlCol="0">
                <a:spAutoFit/>
              </a:bodyPr>
              <a:lstStyle/>
              <a:p>
                <a:r>
                  <a:rPr kumimoji="1" lang="en-US" altLang="zh-CN" sz="2400" dirty="0">
                    <a:solidFill>
                      <a:prstClr val="black"/>
                    </a:solidFill>
                    <a:latin typeface="Avenir Medium" panose="02000503020000020003" pitchFamily="2" charset="0"/>
                  </a:rPr>
                  <a:t>2. </a:t>
                </a:r>
                <a14:m>
                  <m:oMath xmlns:m="http://schemas.openxmlformats.org/officeDocument/2006/math">
                    <m:r>
                      <a:rPr kumimoji="1" lang="en-US" altLang="zh-CN" sz="2400" i="1">
                        <a:latin typeface="Cambria Math" panose="02040503050406030204" pitchFamily="18" charset="0"/>
                      </a:rPr>
                      <m:t>𝑏𝑙𝑜𝑐𝑘</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𝑑𝑖𝑓𝑓</m:t>
                    </m:r>
                    <m:r>
                      <a:rPr kumimoji="1" lang="en-US" altLang="zh-CN" sz="2400" i="1">
                        <a:latin typeface="Cambria Math" panose="02040503050406030204" pitchFamily="18" charset="0"/>
                      </a:rPr>
                      <m:t>=2 </m:t>
                    </m:r>
                    <m:r>
                      <a:rPr kumimoji="1" lang="en-US" altLang="zh-CN" sz="2400" i="1">
                        <a:latin typeface="Cambria Math" panose="02040503050406030204" pitchFamily="18" charset="0"/>
                      </a:rPr>
                      <m:t>𝑜𝑟</m:t>
                    </m:r>
                    <m:r>
                      <a:rPr kumimoji="1" lang="en-US" altLang="zh-CN" sz="2400" i="1">
                        <a:latin typeface="Cambria Math" panose="02040503050406030204" pitchFamily="18" charset="0"/>
                      </a:rPr>
                      <m:t> 1</m:t>
                    </m:r>
                  </m:oMath>
                </a14:m>
                <a:endParaRPr kumimoji="1" lang="en-US" altLang="zh-CN" sz="2400" dirty="0">
                  <a:latin typeface="Avenir Medium" panose="02000503020000020003" pitchFamily="2" charset="0"/>
                </a:endParaRPr>
              </a:p>
            </p:txBody>
          </p:sp>
        </mc:Choice>
        <mc:Fallback xmlns="">
          <p:sp>
            <p:nvSpPr>
              <p:cNvPr id="22" name="文本框 21">
                <a:extLst>
                  <a:ext uri="{FF2B5EF4-FFF2-40B4-BE49-F238E27FC236}">
                    <a16:creationId xmlns:a16="http://schemas.microsoft.com/office/drawing/2014/main" id="{1D94AE6A-DDB6-0A4D-A7E1-05B22241324F}"/>
                  </a:ext>
                </a:extLst>
              </p:cNvPr>
              <p:cNvSpPr txBox="1">
                <a:spLocks noRot="1" noChangeAspect="1" noMove="1" noResize="1" noEditPoints="1" noAdjustHandles="1" noChangeArrowheads="1" noChangeShapeType="1" noTextEdit="1"/>
              </p:cNvSpPr>
              <p:nvPr/>
            </p:nvSpPr>
            <p:spPr>
              <a:xfrm>
                <a:off x="2240325" y="3529824"/>
                <a:ext cx="3424751" cy="461665"/>
              </a:xfrm>
              <a:prstGeom prst="rect">
                <a:avLst/>
              </a:prstGeom>
              <a:blipFill>
                <a:blip r:embed="rId4"/>
                <a:stretch>
                  <a:fillRect l="-2963" t="-7895"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8B017C0-6E7D-5845-A87D-7D2CD53AF95F}"/>
                  </a:ext>
                </a:extLst>
              </p:cNvPr>
              <p:cNvSpPr txBox="1"/>
              <p:nvPr/>
            </p:nvSpPr>
            <p:spPr>
              <a:xfrm>
                <a:off x="2240325" y="4503674"/>
                <a:ext cx="2709964" cy="830997"/>
              </a:xfrm>
              <a:prstGeom prst="rect">
                <a:avLst/>
              </a:prstGeom>
              <a:noFill/>
            </p:spPr>
            <p:txBody>
              <a:bodyPr wrap="square" rtlCol="0">
                <a:spAutoFit/>
              </a:bodyPr>
              <a:lstStyle/>
              <a:p>
                <a:r>
                  <a:rPr kumimoji="1" lang="en-US" altLang="zh-CN" sz="2400" dirty="0">
                    <a:solidFill>
                      <a:prstClr val="black"/>
                    </a:solidFill>
                    <a:latin typeface="Avenir Medium" panose="02000503020000020003" pitchFamily="2" charset="0"/>
                  </a:rPr>
                  <a:t>3. validity of </a:t>
                </a:r>
                <a14:m>
                  <m:oMath xmlns:m="http://schemas.openxmlformats.org/officeDocument/2006/math">
                    <m:r>
                      <a:rPr kumimoji="1" lang="en-US" altLang="zh-CN" sz="2400" i="1">
                        <a:latin typeface="Cambria Math" panose="02040503050406030204" pitchFamily="18" charset="0"/>
                      </a:rPr>
                      <m:t>𝑏𝑙𝑜𝑐𝑘</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𝑑𝑖𝑓𝑓</m:t>
                    </m:r>
                    <m:r>
                      <a:rPr kumimoji="1" lang="en-US" altLang="zh-CN" sz="2400" i="1">
                        <a:latin typeface="Cambria Math" panose="02040503050406030204" pitchFamily="18" charset="0"/>
                      </a:rPr>
                      <m:t>=2</m:t>
                    </m:r>
                  </m:oMath>
                </a14:m>
                <a:endParaRPr kumimoji="1" lang="en-US" altLang="zh-CN" sz="2400" dirty="0">
                  <a:latin typeface="Avenir Medium" panose="02000503020000020003" pitchFamily="2" charset="0"/>
                </a:endParaRPr>
              </a:p>
            </p:txBody>
          </p:sp>
        </mc:Choice>
        <mc:Fallback xmlns="">
          <p:sp>
            <p:nvSpPr>
              <p:cNvPr id="23" name="文本框 22">
                <a:extLst>
                  <a:ext uri="{FF2B5EF4-FFF2-40B4-BE49-F238E27FC236}">
                    <a16:creationId xmlns:a16="http://schemas.microsoft.com/office/drawing/2014/main" id="{98B017C0-6E7D-5845-A87D-7D2CD53AF95F}"/>
                  </a:ext>
                </a:extLst>
              </p:cNvPr>
              <p:cNvSpPr txBox="1">
                <a:spLocks noRot="1" noChangeAspect="1" noMove="1" noResize="1" noEditPoints="1" noAdjustHandles="1" noChangeArrowheads="1" noChangeShapeType="1" noTextEdit="1"/>
              </p:cNvSpPr>
              <p:nvPr/>
            </p:nvSpPr>
            <p:spPr>
              <a:xfrm>
                <a:off x="2240325" y="4503674"/>
                <a:ext cx="2709964" cy="830997"/>
              </a:xfrm>
              <a:prstGeom prst="rect">
                <a:avLst/>
              </a:prstGeom>
              <a:blipFill>
                <a:blip r:embed="rId5"/>
                <a:stretch>
                  <a:fillRect l="-3738" t="-5970" b="-7463"/>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2A266603-E391-2247-BDE8-675498A6B8C4}"/>
              </a:ext>
            </a:extLst>
          </p:cNvPr>
          <p:cNvPicPr>
            <a:picLocks noChangeAspect="1"/>
          </p:cNvPicPr>
          <p:nvPr/>
        </p:nvPicPr>
        <p:blipFill>
          <a:blip r:embed="rId6"/>
          <a:stretch>
            <a:fillRect/>
          </a:stretch>
        </p:blipFill>
        <p:spPr>
          <a:xfrm>
            <a:off x="10025518" y="69656"/>
            <a:ext cx="1431111" cy="910707"/>
          </a:xfrm>
          <a:prstGeom prst="rect">
            <a:avLst/>
          </a:prstGeom>
        </p:spPr>
      </p:pic>
    </p:spTree>
    <p:extLst>
      <p:ext uri="{BB962C8B-B14F-4D97-AF65-F5344CB8AC3E}">
        <p14:creationId xmlns:p14="http://schemas.microsoft.com/office/powerpoint/2010/main" val="1412273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85A2CA3-5E2A-0244-B304-4999FED65DBD}"/>
              </a:ext>
            </a:extLst>
          </p:cNvPr>
          <p:cNvSpPr>
            <a:spLocks noGrp="1"/>
          </p:cNvSpPr>
          <p:nvPr>
            <p:ph type="sldNum" sz="quarter" idx="12"/>
          </p:nvPr>
        </p:nvSpPr>
        <p:spPr>
          <a:xfrm>
            <a:off x="8862848" y="6131270"/>
            <a:ext cx="2743200" cy="365125"/>
          </a:xfrm>
        </p:spPr>
        <p:txBody>
          <a:bodyPr/>
          <a:lstStyle/>
          <a:p>
            <a:fld id="{15C6A054-14D7-C04F-A1A1-53A981006C70}" type="slidenum">
              <a:rPr kumimoji="1" lang="zh-CN" altLang="en-US" smtClean="0"/>
              <a:t>8</a:t>
            </a:fld>
            <a:endParaRPr kumimoji="1" lang="zh-CN" altLang="en-US"/>
          </a:p>
        </p:txBody>
      </p:sp>
      <p:sp>
        <p:nvSpPr>
          <p:cNvPr id="8" name="矩形 7">
            <a:extLst>
              <a:ext uri="{FF2B5EF4-FFF2-40B4-BE49-F238E27FC236}">
                <a16:creationId xmlns:a16="http://schemas.microsoft.com/office/drawing/2014/main" id="{593BAA80-6596-6B48-B248-49706698572E}"/>
              </a:ext>
            </a:extLst>
          </p:cNvPr>
          <p:cNvSpPr/>
          <p:nvPr/>
        </p:nvSpPr>
        <p:spPr>
          <a:xfrm>
            <a:off x="11007810" y="6081698"/>
            <a:ext cx="345989" cy="446786"/>
          </a:xfrm>
          <a:prstGeom prst="rect">
            <a:avLst/>
          </a:prstGeom>
          <a:solidFill>
            <a:srgbClr val="74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9" name="直线连接符 8">
            <a:extLst>
              <a:ext uri="{FF2B5EF4-FFF2-40B4-BE49-F238E27FC236}">
                <a16:creationId xmlns:a16="http://schemas.microsoft.com/office/drawing/2014/main" id="{C8655579-BCFB-8043-9C48-97E8A47328E8}"/>
              </a:ext>
            </a:extLst>
          </p:cNvPr>
          <p:cNvCxnSpPr>
            <a:cxnSpLocks/>
          </p:cNvCxnSpPr>
          <p:nvPr/>
        </p:nvCxnSpPr>
        <p:spPr>
          <a:xfrm flipV="1">
            <a:off x="1184188" y="6313833"/>
            <a:ext cx="9823622" cy="17483"/>
          </a:xfrm>
          <a:prstGeom prst="line">
            <a:avLst/>
          </a:prstGeom>
        </p:spPr>
        <p:style>
          <a:lnRef idx="2">
            <a:schemeClr val="accent3"/>
          </a:lnRef>
          <a:fillRef idx="0">
            <a:schemeClr val="accent3"/>
          </a:fillRef>
          <a:effectRef idx="1">
            <a:schemeClr val="accent3"/>
          </a:effectRef>
          <a:fontRef idx="minor">
            <a:schemeClr val="tx1"/>
          </a:fontRef>
        </p:style>
      </p:cxnSp>
      <p:sp>
        <p:nvSpPr>
          <p:cNvPr id="11" name="矩形 10">
            <a:extLst>
              <a:ext uri="{FF2B5EF4-FFF2-40B4-BE49-F238E27FC236}">
                <a16:creationId xmlns:a16="http://schemas.microsoft.com/office/drawing/2014/main" id="{3DD7B548-FC64-EF46-8683-9E007DCAF5B0}"/>
              </a:ext>
            </a:extLst>
          </p:cNvPr>
          <p:cNvSpPr/>
          <p:nvPr/>
        </p:nvSpPr>
        <p:spPr>
          <a:xfrm>
            <a:off x="838200" y="589240"/>
            <a:ext cx="345989" cy="997511"/>
          </a:xfrm>
          <a:prstGeom prst="rect">
            <a:avLst/>
          </a:prstGeom>
          <a:solidFill>
            <a:srgbClr val="74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12" name="直线连接符 11">
            <a:extLst>
              <a:ext uri="{FF2B5EF4-FFF2-40B4-BE49-F238E27FC236}">
                <a16:creationId xmlns:a16="http://schemas.microsoft.com/office/drawing/2014/main" id="{10D2A84E-7233-8E44-812F-09CB1AB2E128}"/>
              </a:ext>
            </a:extLst>
          </p:cNvPr>
          <p:cNvCxnSpPr>
            <a:cxnSpLocks/>
          </p:cNvCxnSpPr>
          <p:nvPr/>
        </p:nvCxnSpPr>
        <p:spPr>
          <a:xfrm>
            <a:off x="1268446" y="1027906"/>
            <a:ext cx="10085354" cy="1"/>
          </a:xfrm>
          <a:prstGeom prst="line">
            <a:avLst/>
          </a:prstGeom>
        </p:spPr>
        <p:style>
          <a:lnRef idx="2">
            <a:schemeClr val="accent3"/>
          </a:lnRef>
          <a:fillRef idx="0">
            <a:schemeClr val="accent3"/>
          </a:fillRef>
          <a:effectRef idx="1">
            <a:schemeClr val="accent3"/>
          </a:effectRef>
          <a:fontRef idx="minor">
            <a:schemeClr val="tx1"/>
          </a:fontRef>
        </p:style>
      </p:cxnSp>
      <p:sp>
        <p:nvSpPr>
          <p:cNvPr id="10" name="文本框 9">
            <a:extLst>
              <a:ext uri="{FF2B5EF4-FFF2-40B4-BE49-F238E27FC236}">
                <a16:creationId xmlns:a16="http://schemas.microsoft.com/office/drawing/2014/main" id="{D8BF3FEE-9F01-F741-921E-1FC6EF8ED866}"/>
              </a:ext>
            </a:extLst>
          </p:cNvPr>
          <p:cNvSpPr txBox="1"/>
          <p:nvPr/>
        </p:nvSpPr>
        <p:spPr>
          <a:xfrm>
            <a:off x="1184187" y="499641"/>
            <a:ext cx="9462041" cy="523220"/>
          </a:xfrm>
          <a:prstGeom prst="rect">
            <a:avLst/>
          </a:prstGeom>
          <a:noFill/>
        </p:spPr>
        <p:txBody>
          <a:bodyPr wrap="square" rtlCol="0">
            <a:spAutoFit/>
          </a:bodyPr>
          <a:lstStyle/>
          <a:p>
            <a:r>
              <a:rPr kumimoji="1" lang="en-US" altLang="zh-CN" sz="2800" dirty="0">
                <a:solidFill>
                  <a:schemeClr val="bg2">
                    <a:lumMod val="50000"/>
                  </a:schemeClr>
                </a:solidFill>
                <a:latin typeface="Avenir Medium" panose="02000503020000020003" pitchFamily="2" charset="0"/>
                <a:ea typeface="SimSun" panose="02010600030101010101" pitchFamily="2" charset="-122"/>
              </a:rPr>
              <a:t>Verification Conditions of Clique</a:t>
            </a:r>
            <a:endParaRPr kumimoji="1" lang="zh-CN" altLang="en-US" sz="2800" dirty="0">
              <a:solidFill>
                <a:schemeClr val="bg2">
                  <a:lumMod val="50000"/>
                </a:schemeClr>
              </a:solidFill>
              <a:latin typeface="Avenir Medium" panose="02000503020000020003" pitchFamily="2" charset="0"/>
              <a:ea typeface="SimSun" panose="02010600030101010101" pitchFamily="2" charset="-122"/>
            </a:endParaRPr>
          </a:p>
        </p:txBody>
      </p:sp>
      <p:grpSp>
        <p:nvGrpSpPr>
          <p:cNvPr id="14" name="组合 13">
            <a:extLst>
              <a:ext uri="{FF2B5EF4-FFF2-40B4-BE49-F238E27FC236}">
                <a16:creationId xmlns:a16="http://schemas.microsoft.com/office/drawing/2014/main" id="{83AE70A1-3DE9-1C4A-864C-016506DBD027}"/>
              </a:ext>
            </a:extLst>
          </p:cNvPr>
          <p:cNvGrpSpPr/>
          <p:nvPr/>
        </p:nvGrpSpPr>
        <p:grpSpPr>
          <a:xfrm>
            <a:off x="5590320" y="1503006"/>
            <a:ext cx="2736975" cy="2269030"/>
            <a:chOff x="5870577" y="1844872"/>
            <a:chExt cx="4777911" cy="3641904"/>
          </a:xfrm>
        </p:grpSpPr>
        <p:pic>
          <p:nvPicPr>
            <p:cNvPr id="7" name="图片 6">
              <a:extLst>
                <a:ext uri="{FF2B5EF4-FFF2-40B4-BE49-F238E27FC236}">
                  <a16:creationId xmlns:a16="http://schemas.microsoft.com/office/drawing/2014/main" id="{11B7DD4D-AE9B-F546-A333-34E82F40EF81}"/>
                </a:ext>
              </a:extLst>
            </p:cNvPr>
            <p:cNvPicPr>
              <a:picLocks noChangeAspect="1"/>
            </p:cNvPicPr>
            <p:nvPr/>
          </p:nvPicPr>
          <p:blipFill>
            <a:blip r:embed="rId3"/>
            <a:stretch>
              <a:fillRect/>
            </a:stretch>
          </p:blipFill>
          <p:spPr>
            <a:xfrm>
              <a:off x="5870577" y="1844872"/>
              <a:ext cx="4777911" cy="3641904"/>
            </a:xfrm>
            <a:prstGeom prst="rect">
              <a:avLst/>
            </a:prstGeom>
          </p:spPr>
        </p:pic>
        <p:sp>
          <p:nvSpPr>
            <p:cNvPr id="5" name="框架 4">
              <a:extLst>
                <a:ext uri="{FF2B5EF4-FFF2-40B4-BE49-F238E27FC236}">
                  <a16:creationId xmlns:a16="http://schemas.microsoft.com/office/drawing/2014/main" id="{75D2B661-204D-9943-9B92-69ADDB7C59AE}"/>
                </a:ext>
              </a:extLst>
            </p:cNvPr>
            <p:cNvSpPr/>
            <p:nvPr/>
          </p:nvSpPr>
          <p:spPr>
            <a:xfrm>
              <a:off x="6510607" y="1875760"/>
              <a:ext cx="848659" cy="3593533"/>
            </a:xfrm>
            <a:prstGeom prst="frame">
              <a:avLst>
                <a:gd name="adj1" fmla="val 465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9" name="文本框 18">
            <a:extLst>
              <a:ext uri="{FF2B5EF4-FFF2-40B4-BE49-F238E27FC236}">
                <a16:creationId xmlns:a16="http://schemas.microsoft.com/office/drawing/2014/main" id="{E4137F5E-A607-9541-BC88-EC24D28938B2}"/>
              </a:ext>
            </a:extLst>
          </p:cNvPr>
          <p:cNvSpPr txBox="1"/>
          <p:nvPr/>
        </p:nvSpPr>
        <p:spPr>
          <a:xfrm>
            <a:off x="435928" y="3300391"/>
            <a:ext cx="1657228" cy="830997"/>
          </a:xfrm>
          <a:prstGeom prst="rect">
            <a:avLst/>
          </a:prstGeom>
          <a:noFill/>
        </p:spPr>
        <p:txBody>
          <a:bodyPr wrap="square" rtlCol="0">
            <a:spAutoFit/>
          </a:bodyPr>
          <a:lstStyle/>
          <a:p>
            <a:r>
              <a:rPr kumimoji="1" lang="en-US" altLang="zh-CN" sz="2400" b="0" dirty="0">
                <a:latin typeface="Avenir Medium" panose="02000503020000020003" pitchFamily="2" charset="0"/>
              </a:rPr>
              <a:t>Proced</a:t>
            </a:r>
            <a:r>
              <a:rPr kumimoji="1" lang="en-US" altLang="zh-CN" sz="2400" dirty="0">
                <a:latin typeface="Avenir Medium" panose="02000503020000020003" pitchFamily="2" charset="0"/>
              </a:rPr>
              <a:t>ure Verify</a:t>
            </a:r>
            <a:endParaRPr kumimoji="1" lang="en-US" altLang="zh-CN" sz="2400" b="0" dirty="0"/>
          </a:p>
        </p:txBody>
      </p:sp>
      <p:sp>
        <p:nvSpPr>
          <p:cNvPr id="20" name="文本框 19">
            <a:extLst>
              <a:ext uri="{FF2B5EF4-FFF2-40B4-BE49-F238E27FC236}">
                <a16:creationId xmlns:a16="http://schemas.microsoft.com/office/drawing/2014/main" id="{8FA4F660-6ED1-F34A-BF18-DE753DBA47B2}"/>
              </a:ext>
            </a:extLst>
          </p:cNvPr>
          <p:cNvSpPr txBox="1"/>
          <p:nvPr/>
        </p:nvSpPr>
        <p:spPr>
          <a:xfrm>
            <a:off x="2240325" y="2285342"/>
            <a:ext cx="3349995" cy="830997"/>
          </a:xfrm>
          <a:prstGeom prst="rect">
            <a:avLst/>
          </a:prstGeom>
          <a:noFill/>
        </p:spPr>
        <p:txBody>
          <a:bodyPr wrap="square" rtlCol="0">
            <a:spAutoFit/>
          </a:bodyPr>
          <a:lstStyle/>
          <a:p>
            <a:r>
              <a:rPr kumimoji="1" lang="en-US" altLang="zh-CN" sz="2400" b="0" dirty="0">
                <a:latin typeface="Avenir Medium" panose="02000503020000020003" pitchFamily="2" charset="0"/>
              </a:rPr>
              <a:t>1. Recently signed (rotation schema) </a:t>
            </a:r>
            <a:endParaRPr kumimoji="1" lang="en-US" altLang="zh-CN" sz="2400" b="0" dirty="0"/>
          </a:p>
        </p:txBody>
      </p:sp>
      <p:sp>
        <p:nvSpPr>
          <p:cNvPr id="21" name="左大括号 20">
            <a:extLst>
              <a:ext uri="{FF2B5EF4-FFF2-40B4-BE49-F238E27FC236}">
                <a16:creationId xmlns:a16="http://schemas.microsoft.com/office/drawing/2014/main" id="{158B3592-ABE4-6D43-BDB2-8CBE52527BB6}"/>
              </a:ext>
            </a:extLst>
          </p:cNvPr>
          <p:cNvSpPr/>
          <p:nvPr/>
        </p:nvSpPr>
        <p:spPr>
          <a:xfrm>
            <a:off x="2039318" y="2619817"/>
            <a:ext cx="203473" cy="2445745"/>
          </a:xfrm>
          <a:prstGeom prst="leftBrace">
            <a:avLst>
              <a:gd name="adj1" fmla="val 138325"/>
              <a:gd name="adj2" fmla="val 5000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1D94AE6A-DDB6-0A4D-A7E1-05B22241324F}"/>
                  </a:ext>
                </a:extLst>
              </p:cNvPr>
              <p:cNvSpPr txBox="1"/>
              <p:nvPr/>
            </p:nvSpPr>
            <p:spPr>
              <a:xfrm>
                <a:off x="2240325" y="3529824"/>
                <a:ext cx="3424751" cy="461665"/>
              </a:xfrm>
              <a:prstGeom prst="rect">
                <a:avLst/>
              </a:prstGeom>
              <a:noFill/>
            </p:spPr>
            <p:txBody>
              <a:bodyPr wrap="square" rtlCol="0">
                <a:spAutoFit/>
              </a:bodyPr>
              <a:lstStyle/>
              <a:p>
                <a:r>
                  <a:rPr kumimoji="1" lang="en-US" altLang="zh-CN" sz="2400" dirty="0">
                    <a:solidFill>
                      <a:prstClr val="black"/>
                    </a:solidFill>
                    <a:latin typeface="Avenir Medium" panose="02000503020000020003" pitchFamily="2" charset="0"/>
                  </a:rPr>
                  <a:t>2. </a:t>
                </a:r>
                <a14:m>
                  <m:oMath xmlns:m="http://schemas.openxmlformats.org/officeDocument/2006/math">
                    <m:r>
                      <a:rPr kumimoji="1" lang="en-US" altLang="zh-CN" sz="2400" i="1">
                        <a:latin typeface="Cambria Math" panose="02040503050406030204" pitchFamily="18" charset="0"/>
                      </a:rPr>
                      <m:t>𝑏𝑙𝑜𝑐𝑘</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𝑑𝑖𝑓𝑓</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2</m:t>
                    </m:r>
                    <m:r>
                      <a:rPr kumimoji="1" lang="en-US" altLang="zh-CN" sz="2400" i="1">
                        <a:latin typeface="Cambria Math" panose="02040503050406030204" pitchFamily="18" charset="0"/>
                      </a:rPr>
                      <m:t> </m:t>
                    </m:r>
                    <m:r>
                      <a:rPr kumimoji="1" lang="en-US" altLang="zh-CN" sz="2400" i="1">
                        <a:latin typeface="Cambria Math" panose="02040503050406030204" pitchFamily="18" charset="0"/>
                      </a:rPr>
                      <m:t>𝑜𝑟</m:t>
                    </m:r>
                    <m:r>
                      <a:rPr kumimoji="1" lang="en-US" altLang="zh-CN" sz="2400" i="1">
                        <a:latin typeface="Cambria Math" panose="02040503050406030204" pitchFamily="18" charset="0"/>
                      </a:rPr>
                      <m:t> </m:t>
                    </m:r>
                    <m:r>
                      <a:rPr kumimoji="1" lang="en-US" altLang="zh-CN" sz="2400" i="1">
                        <a:latin typeface="Cambria Math" panose="02040503050406030204" pitchFamily="18" charset="0"/>
                      </a:rPr>
                      <m:t>1</m:t>
                    </m:r>
                  </m:oMath>
                </a14:m>
                <a:endParaRPr kumimoji="1" lang="en-US" altLang="zh-CN" sz="2400" dirty="0">
                  <a:latin typeface="Avenir Medium" panose="02000503020000020003" pitchFamily="2" charset="0"/>
                </a:endParaRPr>
              </a:p>
            </p:txBody>
          </p:sp>
        </mc:Choice>
        <mc:Fallback xmlns="">
          <p:sp>
            <p:nvSpPr>
              <p:cNvPr id="22" name="文本框 21">
                <a:extLst>
                  <a:ext uri="{FF2B5EF4-FFF2-40B4-BE49-F238E27FC236}">
                    <a16:creationId xmlns:a16="http://schemas.microsoft.com/office/drawing/2014/main" id="{1D94AE6A-DDB6-0A4D-A7E1-05B22241324F}"/>
                  </a:ext>
                </a:extLst>
              </p:cNvPr>
              <p:cNvSpPr txBox="1">
                <a:spLocks noRot="1" noChangeAspect="1" noMove="1" noResize="1" noEditPoints="1" noAdjustHandles="1" noChangeArrowheads="1" noChangeShapeType="1" noTextEdit="1"/>
              </p:cNvSpPr>
              <p:nvPr/>
            </p:nvSpPr>
            <p:spPr>
              <a:xfrm>
                <a:off x="2240325" y="3529824"/>
                <a:ext cx="3424751" cy="461665"/>
              </a:xfrm>
              <a:prstGeom prst="rect">
                <a:avLst/>
              </a:prstGeom>
              <a:blipFill>
                <a:blip r:embed="rId4"/>
                <a:stretch>
                  <a:fillRect l="-2963" t="-7895"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8B017C0-6E7D-5845-A87D-7D2CD53AF95F}"/>
                  </a:ext>
                </a:extLst>
              </p:cNvPr>
              <p:cNvSpPr txBox="1"/>
              <p:nvPr/>
            </p:nvSpPr>
            <p:spPr>
              <a:xfrm>
                <a:off x="2240325" y="4503674"/>
                <a:ext cx="2709964" cy="830997"/>
              </a:xfrm>
              <a:prstGeom prst="rect">
                <a:avLst/>
              </a:prstGeom>
              <a:noFill/>
            </p:spPr>
            <p:txBody>
              <a:bodyPr wrap="square" rtlCol="0">
                <a:spAutoFit/>
              </a:bodyPr>
              <a:lstStyle/>
              <a:p>
                <a:r>
                  <a:rPr kumimoji="1" lang="en-US" altLang="zh-CN" sz="2400" dirty="0">
                    <a:solidFill>
                      <a:prstClr val="black"/>
                    </a:solidFill>
                    <a:latin typeface="Avenir Medium" panose="02000503020000020003" pitchFamily="2" charset="0"/>
                  </a:rPr>
                  <a:t>3. validity of </a:t>
                </a:r>
                <a14:m>
                  <m:oMath xmlns:m="http://schemas.openxmlformats.org/officeDocument/2006/math">
                    <m:r>
                      <a:rPr kumimoji="1" lang="en-US" altLang="zh-CN" sz="2400" i="1">
                        <a:latin typeface="Cambria Math" panose="02040503050406030204" pitchFamily="18" charset="0"/>
                      </a:rPr>
                      <m:t>𝑏𝑙𝑜𝑐𝑘</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𝑑𝑖𝑓𝑓</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2</m:t>
                    </m:r>
                  </m:oMath>
                </a14:m>
                <a:endParaRPr kumimoji="1" lang="en-US" altLang="zh-CN" sz="2400" dirty="0">
                  <a:latin typeface="Avenir Medium" panose="02000503020000020003" pitchFamily="2" charset="0"/>
                </a:endParaRPr>
              </a:p>
            </p:txBody>
          </p:sp>
        </mc:Choice>
        <mc:Fallback xmlns="">
          <p:sp>
            <p:nvSpPr>
              <p:cNvPr id="23" name="文本框 22">
                <a:extLst>
                  <a:ext uri="{FF2B5EF4-FFF2-40B4-BE49-F238E27FC236}">
                    <a16:creationId xmlns:a16="http://schemas.microsoft.com/office/drawing/2014/main" id="{98B017C0-6E7D-5845-A87D-7D2CD53AF95F}"/>
                  </a:ext>
                </a:extLst>
              </p:cNvPr>
              <p:cNvSpPr txBox="1">
                <a:spLocks noRot="1" noChangeAspect="1" noMove="1" noResize="1" noEditPoints="1" noAdjustHandles="1" noChangeArrowheads="1" noChangeShapeType="1" noTextEdit="1"/>
              </p:cNvSpPr>
              <p:nvPr/>
            </p:nvSpPr>
            <p:spPr>
              <a:xfrm>
                <a:off x="2240325" y="4503674"/>
                <a:ext cx="2709964" cy="830997"/>
              </a:xfrm>
              <a:prstGeom prst="rect">
                <a:avLst/>
              </a:prstGeom>
              <a:blipFill>
                <a:blip r:embed="rId5"/>
                <a:stretch>
                  <a:fillRect l="-3738" t="-5970" b="-7463"/>
                </a:stretch>
              </a:blipFill>
            </p:spPr>
            <p:txBody>
              <a:bodyPr/>
              <a:lstStyle/>
              <a:p>
                <a:r>
                  <a:rPr lang="zh-CN" altLang="en-US">
                    <a:noFill/>
                  </a:rPr>
                  <a:t> </a:t>
                </a:r>
              </a:p>
            </p:txBody>
          </p:sp>
        </mc:Fallback>
      </mc:AlternateContent>
      <p:grpSp>
        <p:nvGrpSpPr>
          <p:cNvPr id="3" name="组合 2">
            <a:extLst>
              <a:ext uri="{FF2B5EF4-FFF2-40B4-BE49-F238E27FC236}">
                <a16:creationId xmlns:a16="http://schemas.microsoft.com/office/drawing/2014/main" id="{E13EF81C-A850-0B44-AD88-C63502C55852}"/>
              </a:ext>
            </a:extLst>
          </p:cNvPr>
          <p:cNvGrpSpPr/>
          <p:nvPr/>
        </p:nvGrpSpPr>
        <p:grpSpPr>
          <a:xfrm>
            <a:off x="8581100" y="1479399"/>
            <a:ext cx="2830702" cy="2281257"/>
            <a:chOff x="5866083" y="1875761"/>
            <a:chExt cx="4777911" cy="3641904"/>
          </a:xfrm>
        </p:grpSpPr>
        <p:pic>
          <p:nvPicPr>
            <p:cNvPr id="17" name="图片 16">
              <a:extLst>
                <a:ext uri="{FF2B5EF4-FFF2-40B4-BE49-F238E27FC236}">
                  <a16:creationId xmlns:a16="http://schemas.microsoft.com/office/drawing/2014/main" id="{06D8E83E-C547-6643-8E10-B8283BE0BC4C}"/>
                </a:ext>
              </a:extLst>
            </p:cNvPr>
            <p:cNvPicPr>
              <a:picLocks noChangeAspect="1"/>
            </p:cNvPicPr>
            <p:nvPr/>
          </p:nvPicPr>
          <p:blipFill>
            <a:blip r:embed="rId6"/>
            <a:stretch>
              <a:fillRect/>
            </a:stretch>
          </p:blipFill>
          <p:spPr>
            <a:xfrm>
              <a:off x="5866083" y="1875761"/>
              <a:ext cx="4777911" cy="3641904"/>
            </a:xfrm>
            <a:prstGeom prst="rect">
              <a:avLst/>
            </a:prstGeom>
          </p:spPr>
        </p:pic>
        <p:sp>
          <p:nvSpPr>
            <p:cNvPr id="18" name="框架 17">
              <a:extLst>
                <a:ext uri="{FF2B5EF4-FFF2-40B4-BE49-F238E27FC236}">
                  <a16:creationId xmlns:a16="http://schemas.microsoft.com/office/drawing/2014/main" id="{68C432FB-CCA9-F840-8AAE-DB3E3CA35CD5}"/>
                </a:ext>
              </a:extLst>
            </p:cNvPr>
            <p:cNvSpPr/>
            <p:nvPr/>
          </p:nvSpPr>
          <p:spPr>
            <a:xfrm>
              <a:off x="6506114" y="1932188"/>
              <a:ext cx="848659" cy="3567993"/>
            </a:xfrm>
            <a:prstGeom prst="frame">
              <a:avLst>
                <a:gd name="adj1" fmla="val 465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26" name="矩形 25">
            <a:extLst>
              <a:ext uri="{FF2B5EF4-FFF2-40B4-BE49-F238E27FC236}">
                <a16:creationId xmlns:a16="http://schemas.microsoft.com/office/drawing/2014/main" id="{611C77E9-9A56-EF4C-80FC-EC2E5CAA3F4B}"/>
              </a:ext>
            </a:extLst>
          </p:cNvPr>
          <p:cNvSpPr/>
          <p:nvPr/>
        </p:nvSpPr>
        <p:spPr>
          <a:xfrm>
            <a:off x="2240325" y="3474116"/>
            <a:ext cx="3215425" cy="517374"/>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4" name="图片 23">
            <a:extLst>
              <a:ext uri="{FF2B5EF4-FFF2-40B4-BE49-F238E27FC236}">
                <a16:creationId xmlns:a16="http://schemas.microsoft.com/office/drawing/2014/main" id="{122E3BBA-465C-5148-903D-B77E0FF4C1EF}"/>
              </a:ext>
            </a:extLst>
          </p:cNvPr>
          <p:cNvPicPr>
            <a:picLocks noChangeAspect="1"/>
          </p:cNvPicPr>
          <p:nvPr/>
        </p:nvPicPr>
        <p:blipFill>
          <a:blip r:embed="rId7"/>
          <a:stretch>
            <a:fillRect/>
          </a:stretch>
        </p:blipFill>
        <p:spPr>
          <a:xfrm>
            <a:off x="10025518" y="69656"/>
            <a:ext cx="1431111" cy="910707"/>
          </a:xfrm>
          <a:prstGeom prst="rect">
            <a:avLst/>
          </a:prstGeom>
        </p:spPr>
      </p:pic>
    </p:spTree>
    <p:extLst>
      <p:ext uri="{BB962C8B-B14F-4D97-AF65-F5344CB8AC3E}">
        <p14:creationId xmlns:p14="http://schemas.microsoft.com/office/powerpoint/2010/main" val="2792926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85A2CA3-5E2A-0244-B304-4999FED65DBD}"/>
              </a:ext>
            </a:extLst>
          </p:cNvPr>
          <p:cNvSpPr>
            <a:spLocks noGrp="1"/>
          </p:cNvSpPr>
          <p:nvPr>
            <p:ph type="sldNum" sz="quarter" idx="12"/>
          </p:nvPr>
        </p:nvSpPr>
        <p:spPr>
          <a:xfrm>
            <a:off x="8862848" y="6131270"/>
            <a:ext cx="2743200" cy="365125"/>
          </a:xfrm>
        </p:spPr>
        <p:txBody>
          <a:bodyPr/>
          <a:lstStyle/>
          <a:p>
            <a:fld id="{15C6A054-14D7-C04F-A1A1-53A981006C70}" type="slidenum">
              <a:rPr kumimoji="1" lang="zh-CN" altLang="en-US" smtClean="0"/>
              <a:t>9</a:t>
            </a:fld>
            <a:endParaRPr kumimoji="1" lang="zh-CN" altLang="en-US"/>
          </a:p>
        </p:txBody>
      </p:sp>
      <p:sp>
        <p:nvSpPr>
          <p:cNvPr id="8" name="矩形 7">
            <a:extLst>
              <a:ext uri="{FF2B5EF4-FFF2-40B4-BE49-F238E27FC236}">
                <a16:creationId xmlns:a16="http://schemas.microsoft.com/office/drawing/2014/main" id="{593BAA80-6596-6B48-B248-49706698572E}"/>
              </a:ext>
            </a:extLst>
          </p:cNvPr>
          <p:cNvSpPr/>
          <p:nvPr/>
        </p:nvSpPr>
        <p:spPr>
          <a:xfrm>
            <a:off x="11007810" y="6081698"/>
            <a:ext cx="345989" cy="446786"/>
          </a:xfrm>
          <a:prstGeom prst="rect">
            <a:avLst/>
          </a:prstGeom>
          <a:solidFill>
            <a:srgbClr val="74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9" name="直线连接符 8">
            <a:extLst>
              <a:ext uri="{FF2B5EF4-FFF2-40B4-BE49-F238E27FC236}">
                <a16:creationId xmlns:a16="http://schemas.microsoft.com/office/drawing/2014/main" id="{C8655579-BCFB-8043-9C48-97E8A47328E8}"/>
              </a:ext>
            </a:extLst>
          </p:cNvPr>
          <p:cNvCxnSpPr>
            <a:cxnSpLocks/>
          </p:cNvCxnSpPr>
          <p:nvPr/>
        </p:nvCxnSpPr>
        <p:spPr>
          <a:xfrm flipV="1">
            <a:off x="1184188" y="6313833"/>
            <a:ext cx="9823622" cy="17483"/>
          </a:xfrm>
          <a:prstGeom prst="line">
            <a:avLst/>
          </a:prstGeom>
        </p:spPr>
        <p:style>
          <a:lnRef idx="2">
            <a:schemeClr val="accent3"/>
          </a:lnRef>
          <a:fillRef idx="0">
            <a:schemeClr val="accent3"/>
          </a:fillRef>
          <a:effectRef idx="1">
            <a:schemeClr val="accent3"/>
          </a:effectRef>
          <a:fontRef idx="minor">
            <a:schemeClr val="tx1"/>
          </a:fontRef>
        </p:style>
      </p:cxnSp>
      <p:sp>
        <p:nvSpPr>
          <p:cNvPr id="11" name="矩形 10">
            <a:extLst>
              <a:ext uri="{FF2B5EF4-FFF2-40B4-BE49-F238E27FC236}">
                <a16:creationId xmlns:a16="http://schemas.microsoft.com/office/drawing/2014/main" id="{3DD7B548-FC64-EF46-8683-9E007DCAF5B0}"/>
              </a:ext>
            </a:extLst>
          </p:cNvPr>
          <p:cNvSpPr/>
          <p:nvPr/>
        </p:nvSpPr>
        <p:spPr>
          <a:xfrm>
            <a:off x="838200" y="589240"/>
            <a:ext cx="345989" cy="997511"/>
          </a:xfrm>
          <a:prstGeom prst="rect">
            <a:avLst/>
          </a:prstGeom>
          <a:solidFill>
            <a:srgbClr val="742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cxnSp>
        <p:nvCxnSpPr>
          <p:cNvPr id="12" name="直线连接符 11">
            <a:extLst>
              <a:ext uri="{FF2B5EF4-FFF2-40B4-BE49-F238E27FC236}">
                <a16:creationId xmlns:a16="http://schemas.microsoft.com/office/drawing/2014/main" id="{10D2A84E-7233-8E44-812F-09CB1AB2E128}"/>
              </a:ext>
            </a:extLst>
          </p:cNvPr>
          <p:cNvCxnSpPr>
            <a:cxnSpLocks/>
          </p:cNvCxnSpPr>
          <p:nvPr/>
        </p:nvCxnSpPr>
        <p:spPr>
          <a:xfrm>
            <a:off x="1268446" y="1027906"/>
            <a:ext cx="10085354" cy="1"/>
          </a:xfrm>
          <a:prstGeom prst="line">
            <a:avLst/>
          </a:prstGeom>
        </p:spPr>
        <p:style>
          <a:lnRef idx="2">
            <a:schemeClr val="accent3"/>
          </a:lnRef>
          <a:fillRef idx="0">
            <a:schemeClr val="accent3"/>
          </a:fillRef>
          <a:effectRef idx="1">
            <a:schemeClr val="accent3"/>
          </a:effectRef>
          <a:fontRef idx="minor">
            <a:schemeClr val="tx1"/>
          </a:fontRef>
        </p:style>
      </p:cxnSp>
      <p:sp>
        <p:nvSpPr>
          <p:cNvPr id="10" name="文本框 9">
            <a:extLst>
              <a:ext uri="{FF2B5EF4-FFF2-40B4-BE49-F238E27FC236}">
                <a16:creationId xmlns:a16="http://schemas.microsoft.com/office/drawing/2014/main" id="{D8BF3FEE-9F01-F741-921E-1FC6EF8ED866}"/>
              </a:ext>
            </a:extLst>
          </p:cNvPr>
          <p:cNvSpPr txBox="1"/>
          <p:nvPr/>
        </p:nvSpPr>
        <p:spPr>
          <a:xfrm>
            <a:off x="1184187" y="499641"/>
            <a:ext cx="9462041" cy="523220"/>
          </a:xfrm>
          <a:prstGeom prst="rect">
            <a:avLst/>
          </a:prstGeom>
          <a:noFill/>
        </p:spPr>
        <p:txBody>
          <a:bodyPr wrap="square" rtlCol="0">
            <a:spAutoFit/>
          </a:bodyPr>
          <a:lstStyle/>
          <a:p>
            <a:r>
              <a:rPr kumimoji="1" lang="en-US" altLang="zh-CN" sz="2800" dirty="0">
                <a:solidFill>
                  <a:schemeClr val="bg2">
                    <a:lumMod val="50000"/>
                  </a:schemeClr>
                </a:solidFill>
                <a:latin typeface="Avenir Medium" panose="02000503020000020003" pitchFamily="2" charset="0"/>
                <a:ea typeface="SimSun" panose="02010600030101010101" pitchFamily="2" charset="-122"/>
              </a:rPr>
              <a:t>Verification Conditions of Clique</a:t>
            </a:r>
            <a:endParaRPr kumimoji="1" lang="zh-CN" altLang="en-US" sz="2800" dirty="0">
              <a:solidFill>
                <a:schemeClr val="bg2">
                  <a:lumMod val="50000"/>
                </a:schemeClr>
              </a:solidFill>
              <a:latin typeface="Avenir Medium" panose="02000503020000020003" pitchFamily="2" charset="0"/>
              <a:ea typeface="SimSun" panose="02010600030101010101" pitchFamily="2" charset="-122"/>
            </a:endParaRPr>
          </a:p>
        </p:txBody>
      </p:sp>
      <p:grpSp>
        <p:nvGrpSpPr>
          <p:cNvPr id="14" name="组合 13">
            <a:extLst>
              <a:ext uri="{FF2B5EF4-FFF2-40B4-BE49-F238E27FC236}">
                <a16:creationId xmlns:a16="http://schemas.microsoft.com/office/drawing/2014/main" id="{83AE70A1-3DE9-1C4A-864C-016506DBD027}"/>
              </a:ext>
            </a:extLst>
          </p:cNvPr>
          <p:cNvGrpSpPr/>
          <p:nvPr/>
        </p:nvGrpSpPr>
        <p:grpSpPr>
          <a:xfrm>
            <a:off x="5590320" y="1503006"/>
            <a:ext cx="2736975" cy="2269030"/>
            <a:chOff x="5870577" y="1844872"/>
            <a:chExt cx="4777911" cy="3641904"/>
          </a:xfrm>
        </p:grpSpPr>
        <p:pic>
          <p:nvPicPr>
            <p:cNvPr id="7" name="图片 6">
              <a:extLst>
                <a:ext uri="{FF2B5EF4-FFF2-40B4-BE49-F238E27FC236}">
                  <a16:creationId xmlns:a16="http://schemas.microsoft.com/office/drawing/2014/main" id="{11B7DD4D-AE9B-F546-A333-34E82F40EF81}"/>
                </a:ext>
              </a:extLst>
            </p:cNvPr>
            <p:cNvPicPr>
              <a:picLocks noChangeAspect="1"/>
            </p:cNvPicPr>
            <p:nvPr/>
          </p:nvPicPr>
          <p:blipFill>
            <a:blip r:embed="rId3"/>
            <a:stretch>
              <a:fillRect/>
            </a:stretch>
          </p:blipFill>
          <p:spPr>
            <a:xfrm>
              <a:off x="5870577" y="1844872"/>
              <a:ext cx="4777911" cy="3641904"/>
            </a:xfrm>
            <a:prstGeom prst="rect">
              <a:avLst/>
            </a:prstGeom>
          </p:spPr>
        </p:pic>
        <p:sp>
          <p:nvSpPr>
            <p:cNvPr id="5" name="框架 4">
              <a:extLst>
                <a:ext uri="{FF2B5EF4-FFF2-40B4-BE49-F238E27FC236}">
                  <a16:creationId xmlns:a16="http://schemas.microsoft.com/office/drawing/2014/main" id="{75D2B661-204D-9943-9B92-69ADDB7C59AE}"/>
                </a:ext>
              </a:extLst>
            </p:cNvPr>
            <p:cNvSpPr/>
            <p:nvPr/>
          </p:nvSpPr>
          <p:spPr>
            <a:xfrm>
              <a:off x="6510607" y="1875760"/>
              <a:ext cx="848659" cy="3593533"/>
            </a:xfrm>
            <a:prstGeom prst="frame">
              <a:avLst>
                <a:gd name="adj1" fmla="val 465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9" name="文本框 18">
            <a:extLst>
              <a:ext uri="{FF2B5EF4-FFF2-40B4-BE49-F238E27FC236}">
                <a16:creationId xmlns:a16="http://schemas.microsoft.com/office/drawing/2014/main" id="{E4137F5E-A607-9541-BC88-EC24D28938B2}"/>
              </a:ext>
            </a:extLst>
          </p:cNvPr>
          <p:cNvSpPr txBox="1"/>
          <p:nvPr/>
        </p:nvSpPr>
        <p:spPr>
          <a:xfrm>
            <a:off x="435928" y="3300391"/>
            <a:ext cx="1657228" cy="830997"/>
          </a:xfrm>
          <a:prstGeom prst="rect">
            <a:avLst/>
          </a:prstGeom>
          <a:noFill/>
        </p:spPr>
        <p:txBody>
          <a:bodyPr wrap="square" rtlCol="0">
            <a:spAutoFit/>
          </a:bodyPr>
          <a:lstStyle/>
          <a:p>
            <a:r>
              <a:rPr kumimoji="1" lang="en-US" altLang="zh-CN" sz="2400" b="0" dirty="0">
                <a:latin typeface="Avenir Medium" panose="02000503020000020003" pitchFamily="2" charset="0"/>
              </a:rPr>
              <a:t>Proced</a:t>
            </a:r>
            <a:r>
              <a:rPr kumimoji="1" lang="en-US" altLang="zh-CN" sz="2400" dirty="0">
                <a:latin typeface="Avenir Medium" panose="02000503020000020003" pitchFamily="2" charset="0"/>
              </a:rPr>
              <a:t>ure Verify</a:t>
            </a:r>
            <a:endParaRPr kumimoji="1" lang="en-US" altLang="zh-CN" sz="2400" b="0" dirty="0"/>
          </a:p>
        </p:txBody>
      </p:sp>
      <p:sp>
        <p:nvSpPr>
          <p:cNvPr id="20" name="文本框 19">
            <a:extLst>
              <a:ext uri="{FF2B5EF4-FFF2-40B4-BE49-F238E27FC236}">
                <a16:creationId xmlns:a16="http://schemas.microsoft.com/office/drawing/2014/main" id="{8FA4F660-6ED1-F34A-BF18-DE753DBA47B2}"/>
              </a:ext>
            </a:extLst>
          </p:cNvPr>
          <p:cNvSpPr txBox="1"/>
          <p:nvPr/>
        </p:nvSpPr>
        <p:spPr>
          <a:xfrm>
            <a:off x="2240325" y="2285342"/>
            <a:ext cx="3349995" cy="830997"/>
          </a:xfrm>
          <a:prstGeom prst="rect">
            <a:avLst/>
          </a:prstGeom>
          <a:noFill/>
        </p:spPr>
        <p:txBody>
          <a:bodyPr wrap="square" rtlCol="0">
            <a:spAutoFit/>
          </a:bodyPr>
          <a:lstStyle/>
          <a:p>
            <a:r>
              <a:rPr kumimoji="1" lang="en-US" altLang="zh-CN" sz="2400" b="0" dirty="0">
                <a:latin typeface="Avenir Medium" panose="02000503020000020003" pitchFamily="2" charset="0"/>
              </a:rPr>
              <a:t>1. Recently signed (rotation schema) </a:t>
            </a:r>
            <a:endParaRPr kumimoji="1" lang="en-US" altLang="zh-CN" sz="2400" b="0" dirty="0"/>
          </a:p>
        </p:txBody>
      </p:sp>
      <p:sp>
        <p:nvSpPr>
          <p:cNvPr id="21" name="左大括号 20">
            <a:extLst>
              <a:ext uri="{FF2B5EF4-FFF2-40B4-BE49-F238E27FC236}">
                <a16:creationId xmlns:a16="http://schemas.microsoft.com/office/drawing/2014/main" id="{158B3592-ABE4-6D43-BDB2-8CBE52527BB6}"/>
              </a:ext>
            </a:extLst>
          </p:cNvPr>
          <p:cNvSpPr/>
          <p:nvPr/>
        </p:nvSpPr>
        <p:spPr>
          <a:xfrm>
            <a:off x="2039318" y="2619817"/>
            <a:ext cx="203473" cy="2445745"/>
          </a:xfrm>
          <a:prstGeom prst="leftBrace">
            <a:avLst>
              <a:gd name="adj1" fmla="val 138325"/>
              <a:gd name="adj2" fmla="val 5000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1D94AE6A-DDB6-0A4D-A7E1-05B22241324F}"/>
                  </a:ext>
                </a:extLst>
              </p:cNvPr>
              <p:cNvSpPr txBox="1"/>
              <p:nvPr/>
            </p:nvSpPr>
            <p:spPr>
              <a:xfrm>
                <a:off x="2240325" y="3529824"/>
                <a:ext cx="3424751" cy="461665"/>
              </a:xfrm>
              <a:prstGeom prst="rect">
                <a:avLst/>
              </a:prstGeom>
              <a:noFill/>
            </p:spPr>
            <p:txBody>
              <a:bodyPr wrap="square" rtlCol="0">
                <a:spAutoFit/>
              </a:bodyPr>
              <a:lstStyle/>
              <a:p>
                <a:r>
                  <a:rPr kumimoji="1" lang="en-US" altLang="zh-CN" sz="2400" dirty="0">
                    <a:solidFill>
                      <a:prstClr val="black"/>
                    </a:solidFill>
                    <a:latin typeface="Avenir Medium" panose="02000503020000020003" pitchFamily="2" charset="0"/>
                  </a:rPr>
                  <a:t>2. </a:t>
                </a:r>
                <a14:m>
                  <m:oMath xmlns:m="http://schemas.openxmlformats.org/officeDocument/2006/math">
                    <m:r>
                      <a:rPr kumimoji="1" lang="en-US" altLang="zh-CN" sz="2400" i="1">
                        <a:latin typeface="Cambria Math" panose="02040503050406030204" pitchFamily="18" charset="0"/>
                      </a:rPr>
                      <m:t>𝑏𝑙𝑜𝑐𝑘</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𝑑𝑖𝑓𝑓</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2</m:t>
                    </m:r>
                    <m:r>
                      <a:rPr kumimoji="1" lang="en-US" altLang="zh-CN" sz="2400" i="1">
                        <a:latin typeface="Cambria Math" panose="02040503050406030204" pitchFamily="18" charset="0"/>
                      </a:rPr>
                      <m:t> </m:t>
                    </m:r>
                    <m:r>
                      <a:rPr kumimoji="1" lang="en-US" altLang="zh-CN" sz="2400" i="1">
                        <a:latin typeface="Cambria Math" panose="02040503050406030204" pitchFamily="18" charset="0"/>
                      </a:rPr>
                      <m:t>𝑜𝑟</m:t>
                    </m:r>
                    <m:r>
                      <a:rPr kumimoji="1" lang="en-US" altLang="zh-CN" sz="2400" i="1">
                        <a:latin typeface="Cambria Math" panose="02040503050406030204" pitchFamily="18" charset="0"/>
                      </a:rPr>
                      <m:t> </m:t>
                    </m:r>
                    <m:r>
                      <a:rPr kumimoji="1" lang="en-US" altLang="zh-CN" sz="2400" i="1">
                        <a:latin typeface="Cambria Math" panose="02040503050406030204" pitchFamily="18" charset="0"/>
                      </a:rPr>
                      <m:t>1</m:t>
                    </m:r>
                  </m:oMath>
                </a14:m>
                <a:endParaRPr kumimoji="1" lang="en-US" altLang="zh-CN" sz="2400" dirty="0">
                  <a:latin typeface="Avenir Medium" panose="02000503020000020003" pitchFamily="2" charset="0"/>
                </a:endParaRPr>
              </a:p>
            </p:txBody>
          </p:sp>
        </mc:Choice>
        <mc:Fallback xmlns="">
          <p:sp>
            <p:nvSpPr>
              <p:cNvPr id="22" name="文本框 21">
                <a:extLst>
                  <a:ext uri="{FF2B5EF4-FFF2-40B4-BE49-F238E27FC236}">
                    <a16:creationId xmlns:a16="http://schemas.microsoft.com/office/drawing/2014/main" id="{1D94AE6A-DDB6-0A4D-A7E1-05B22241324F}"/>
                  </a:ext>
                </a:extLst>
              </p:cNvPr>
              <p:cNvSpPr txBox="1">
                <a:spLocks noRot="1" noChangeAspect="1" noMove="1" noResize="1" noEditPoints="1" noAdjustHandles="1" noChangeArrowheads="1" noChangeShapeType="1" noTextEdit="1"/>
              </p:cNvSpPr>
              <p:nvPr/>
            </p:nvSpPr>
            <p:spPr>
              <a:xfrm>
                <a:off x="2240325" y="3529824"/>
                <a:ext cx="3424751" cy="461665"/>
              </a:xfrm>
              <a:prstGeom prst="rect">
                <a:avLst/>
              </a:prstGeom>
              <a:blipFill>
                <a:blip r:embed="rId4"/>
                <a:stretch>
                  <a:fillRect l="-2963" t="-7895"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8B017C0-6E7D-5845-A87D-7D2CD53AF95F}"/>
                  </a:ext>
                </a:extLst>
              </p:cNvPr>
              <p:cNvSpPr txBox="1"/>
              <p:nvPr/>
            </p:nvSpPr>
            <p:spPr>
              <a:xfrm>
                <a:off x="2240325" y="4503674"/>
                <a:ext cx="2709964" cy="830997"/>
              </a:xfrm>
              <a:prstGeom prst="rect">
                <a:avLst/>
              </a:prstGeom>
              <a:noFill/>
            </p:spPr>
            <p:txBody>
              <a:bodyPr wrap="square" rtlCol="0">
                <a:spAutoFit/>
              </a:bodyPr>
              <a:lstStyle/>
              <a:p>
                <a:r>
                  <a:rPr kumimoji="1" lang="en-US" altLang="zh-CN" sz="2400" dirty="0">
                    <a:solidFill>
                      <a:prstClr val="black"/>
                    </a:solidFill>
                    <a:latin typeface="Avenir Medium" panose="02000503020000020003" pitchFamily="2" charset="0"/>
                  </a:rPr>
                  <a:t>3. validity of </a:t>
                </a:r>
                <a14:m>
                  <m:oMath xmlns:m="http://schemas.openxmlformats.org/officeDocument/2006/math">
                    <m:r>
                      <a:rPr kumimoji="1" lang="en-US" altLang="zh-CN" sz="2400" i="1">
                        <a:latin typeface="Cambria Math" panose="02040503050406030204" pitchFamily="18" charset="0"/>
                      </a:rPr>
                      <m:t>𝑏𝑙𝑜𝑐𝑘</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𝑑𝑖𝑓𝑓</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2</m:t>
                    </m:r>
                  </m:oMath>
                </a14:m>
                <a:endParaRPr kumimoji="1" lang="en-US" altLang="zh-CN" sz="2400" dirty="0">
                  <a:latin typeface="Avenir Medium" panose="02000503020000020003" pitchFamily="2" charset="0"/>
                </a:endParaRPr>
              </a:p>
            </p:txBody>
          </p:sp>
        </mc:Choice>
        <mc:Fallback xmlns="">
          <p:sp>
            <p:nvSpPr>
              <p:cNvPr id="23" name="文本框 22">
                <a:extLst>
                  <a:ext uri="{FF2B5EF4-FFF2-40B4-BE49-F238E27FC236}">
                    <a16:creationId xmlns:a16="http://schemas.microsoft.com/office/drawing/2014/main" id="{98B017C0-6E7D-5845-A87D-7D2CD53AF95F}"/>
                  </a:ext>
                </a:extLst>
              </p:cNvPr>
              <p:cNvSpPr txBox="1">
                <a:spLocks noRot="1" noChangeAspect="1" noMove="1" noResize="1" noEditPoints="1" noAdjustHandles="1" noChangeArrowheads="1" noChangeShapeType="1" noTextEdit="1"/>
              </p:cNvSpPr>
              <p:nvPr/>
            </p:nvSpPr>
            <p:spPr>
              <a:xfrm>
                <a:off x="2240325" y="4503674"/>
                <a:ext cx="2709964" cy="830997"/>
              </a:xfrm>
              <a:prstGeom prst="rect">
                <a:avLst/>
              </a:prstGeom>
              <a:blipFill>
                <a:blip r:embed="rId5"/>
                <a:stretch>
                  <a:fillRect l="-3738" t="-5970" b="-7463"/>
                </a:stretch>
              </a:blipFill>
            </p:spPr>
            <p:txBody>
              <a:bodyPr/>
              <a:lstStyle/>
              <a:p>
                <a:r>
                  <a:rPr lang="zh-CN" altLang="en-US">
                    <a:noFill/>
                  </a:rPr>
                  <a:t> </a:t>
                </a:r>
              </a:p>
            </p:txBody>
          </p:sp>
        </mc:Fallback>
      </mc:AlternateContent>
      <p:grpSp>
        <p:nvGrpSpPr>
          <p:cNvPr id="3" name="组合 2">
            <a:extLst>
              <a:ext uri="{FF2B5EF4-FFF2-40B4-BE49-F238E27FC236}">
                <a16:creationId xmlns:a16="http://schemas.microsoft.com/office/drawing/2014/main" id="{E13EF81C-A850-0B44-AD88-C63502C55852}"/>
              </a:ext>
            </a:extLst>
          </p:cNvPr>
          <p:cNvGrpSpPr/>
          <p:nvPr/>
        </p:nvGrpSpPr>
        <p:grpSpPr>
          <a:xfrm>
            <a:off x="8581100" y="1479399"/>
            <a:ext cx="2830702" cy="2281257"/>
            <a:chOff x="5866083" y="1875761"/>
            <a:chExt cx="4777911" cy="3641904"/>
          </a:xfrm>
        </p:grpSpPr>
        <p:pic>
          <p:nvPicPr>
            <p:cNvPr id="17" name="图片 16">
              <a:extLst>
                <a:ext uri="{FF2B5EF4-FFF2-40B4-BE49-F238E27FC236}">
                  <a16:creationId xmlns:a16="http://schemas.microsoft.com/office/drawing/2014/main" id="{06D8E83E-C547-6643-8E10-B8283BE0BC4C}"/>
                </a:ext>
              </a:extLst>
            </p:cNvPr>
            <p:cNvPicPr>
              <a:picLocks noChangeAspect="1"/>
            </p:cNvPicPr>
            <p:nvPr/>
          </p:nvPicPr>
          <p:blipFill>
            <a:blip r:embed="rId6"/>
            <a:stretch>
              <a:fillRect/>
            </a:stretch>
          </p:blipFill>
          <p:spPr>
            <a:xfrm>
              <a:off x="5866083" y="1875761"/>
              <a:ext cx="4777911" cy="3641904"/>
            </a:xfrm>
            <a:prstGeom prst="rect">
              <a:avLst/>
            </a:prstGeom>
          </p:spPr>
        </p:pic>
        <p:sp>
          <p:nvSpPr>
            <p:cNvPr id="18" name="框架 17">
              <a:extLst>
                <a:ext uri="{FF2B5EF4-FFF2-40B4-BE49-F238E27FC236}">
                  <a16:creationId xmlns:a16="http://schemas.microsoft.com/office/drawing/2014/main" id="{68C432FB-CCA9-F840-8AAE-DB3E3CA35CD5}"/>
                </a:ext>
              </a:extLst>
            </p:cNvPr>
            <p:cNvSpPr/>
            <p:nvPr/>
          </p:nvSpPr>
          <p:spPr>
            <a:xfrm>
              <a:off x="6506114" y="1932188"/>
              <a:ext cx="848659" cy="3567993"/>
            </a:xfrm>
            <a:prstGeom prst="frame">
              <a:avLst>
                <a:gd name="adj1" fmla="val 465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pic>
        <p:nvPicPr>
          <p:cNvPr id="25" name="图片 24">
            <a:extLst>
              <a:ext uri="{FF2B5EF4-FFF2-40B4-BE49-F238E27FC236}">
                <a16:creationId xmlns:a16="http://schemas.microsoft.com/office/drawing/2014/main" id="{B89E09C5-71AF-8840-BC5C-A1742C0A5C23}"/>
              </a:ext>
            </a:extLst>
          </p:cNvPr>
          <p:cNvPicPr>
            <a:picLocks noChangeAspect="1"/>
          </p:cNvPicPr>
          <p:nvPr/>
        </p:nvPicPr>
        <p:blipFill>
          <a:blip r:embed="rId7"/>
          <a:stretch>
            <a:fillRect/>
          </a:stretch>
        </p:blipFill>
        <p:spPr>
          <a:xfrm>
            <a:off x="5560472" y="3903380"/>
            <a:ext cx="2811919" cy="2143351"/>
          </a:xfrm>
          <a:prstGeom prst="rect">
            <a:avLst/>
          </a:prstGeom>
        </p:spPr>
      </p:pic>
      <p:sp>
        <p:nvSpPr>
          <p:cNvPr id="26" name="矩形 25">
            <a:extLst>
              <a:ext uri="{FF2B5EF4-FFF2-40B4-BE49-F238E27FC236}">
                <a16:creationId xmlns:a16="http://schemas.microsoft.com/office/drawing/2014/main" id="{FD28F802-1752-1A4B-BE66-3A6DD89A1A9A}"/>
              </a:ext>
            </a:extLst>
          </p:cNvPr>
          <p:cNvSpPr/>
          <p:nvPr/>
        </p:nvSpPr>
        <p:spPr>
          <a:xfrm>
            <a:off x="2240325" y="4511497"/>
            <a:ext cx="2221073" cy="823174"/>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4" name="图片 23">
            <a:extLst>
              <a:ext uri="{FF2B5EF4-FFF2-40B4-BE49-F238E27FC236}">
                <a16:creationId xmlns:a16="http://schemas.microsoft.com/office/drawing/2014/main" id="{F1F35E5A-C00F-4145-AA73-F5CDD4CFEA93}"/>
              </a:ext>
            </a:extLst>
          </p:cNvPr>
          <p:cNvPicPr>
            <a:picLocks noChangeAspect="1"/>
          </p:cNvPicPr>
          <p:nvPr/>
        </p:nvPicPr>
        <p:blipFill>
          <a:blip r:embed="rId8"/>
          <a:stretch>
            <a:fillRect/>
          </a:stretch>
        </p:blipFill>
        <p:spPr>
          <a:xfrm>
            <a:off x="10025518" y="69656"/>
            <a:ext cx="1431111" cy="910707"/>
          </a:xfrm>
          <a:prstGeom prst="rect">
            <a:avLst/>
          </a:prstGeom>
        </p:spPr>
      </p:pic>
    </p:spTree>
    <p:extLst>
      <p:ext uri="{BB962C8B-B14F-4D97-AF65-F5344CB8AC3E}">
        <p14:creationId xmlns:p14="http://schemas.microsoft.com/office/powerpoint/2010/main" val="16657875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15194</TotalTime>
  <Words>1842</Words>
  <Application>Microsoft Office PowerPoint</Application>
  <PresentationFormat>宽屏</PresentationFormat>
  <Paragraphs>156</Paragraphs>
  <Slides>13</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Avenir</vt:lpstr>
      <vt:lpstr>Avenir Medium</vt:lpstr>
      <vt:lpstr>等线</vt:lpstr>
      <vt:lpstr>等线 Light</vt:lpstr>
      <vt:lpstr>Arial</vt:lpstr>
      <vt:lpstr>Cambria Math</vt:lpstr>
      <vt:lpstr>Narkisim</vt:lpstr>
      <vt:lpstr>Times New Roman</vt:lpstr>
      <vt:lpstr>Office 主题​​</vt:lpstr>
      <vt:lpstr> Frontrunning Block Attack in PoA: A Case Study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Frontrunning Block Attack in PoA: A Case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ivnx</dc:creator>
  <cp:lastModifiedBy>Rujia Li (PhD Comp Sci (SUSTech) FT)</cp:lastModifiedBy>
  <cp:revision>374</cp:revision>
  <dcterms:created xsi:type="dcterms:W3CDTF">2021-05-11T06:26:07Z</dcterms:created>
  <dcterms:modified xsi:type="dcterms:W3CDTF">2022-04-12T13:48:32Z</dcterms:modified>
</cp:coreProperties>
</file>