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9E2741-6D2D-402A-88F0-5F9BC02737DA}">
  <a:tblStyle styleId="{179E2741-6D2D-402A-88F0-5F9BC02737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76b9d39b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76b9d39b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76b9d39b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76b9d39b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76b9d39b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76b9d39b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76b9d39b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76b9d39b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76b9d39b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76b9d39b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76b9d39b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76b9d39b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76b9d39b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76b9d39b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76b9d39b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76b9d39b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76b9d39b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76b9d39b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76b9d39b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76b9d39b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jgleaton/BigData/blob/main/FinalProject/Final_Project_Code.ipyn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hiftprocessing.com/credit-card-fraud-statistics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kartik2112/fraud-detection" TargetMode="External"/><Relationship Id="rId4" Type="http://schemas.openxmlformats.org/officeDocument/2006/relationships/hyperlink" Target="https://www.kaggle.com/datasets/kartik2112/fraud-detection" TargetMode="External"/><Relationship Id="rId5" Type="http://schemas.openxmlformats.org/officeDocument/2006/relationships/hyperlink" Target="https://github.com/namebrandon/Sparkov_Data_Generation" TargetMode="External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Credit Card Fraud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Ralph J. Gleaton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Deep Neural Network (Dropout p=0.2)</a:t>
            </a:r>
            <a:endParaRPr sz="1666"/>
          </a:p>
        </p:txBody>
      </p:sp>
      <p:sp>
        <p:nvSpPr>
          <p:cNvPr id="359" name="Google Shape;359;p22"/>
          <p:cNvSpPr txBox="1"/>
          <p:nvPr>
            <p:ph idx="1" type="body"/>
          </p:nvPr>
        </p:nvSpPr>
        <p:spPr>
          <a:xfrm>
            <a:off x="2505275" y="1597875"/>
            <a:ext cx="298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0.9969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Score: 0.9969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 Score:  -0.003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MAE: 0.0226</a:t>
            </a:r>
            <a:endParaRPr/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050" y="414525"/>
            <a:ext cx="3239300" cy="20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/>
        </p:nvSpPr>
        <p:spPr>
          <a:xfrm>
            <a:off x="6253825" y="108475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Accuracy vs # Epochs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2" name="Google Shape;3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902" y="2880075"/>
            <a:ext cx="3207450" cy="21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2"/>
          <p:cNvSpPr txBox="1"/>
          <p:nvPr/>
        </p:nvSpPr>
        <p:spPr>
          <a:xfrm>
            <a:off x="6151800" y="2571750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Training loss vs # Epochs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64" name="Google Shape;364;p22"/>
          <p:cNvGraphicFramePr/>
          <p:nvPr/>
        </p:nvGraphicFramePr>
        <p:xfrm>
          <a:off x="577350" y="18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{179E2741-6D2D-402A-88F0-5F9BC02737DA}</a:tableStyleId>
              </a:tblPr>
              <a:tblGrid>
                <a:gridCol w="920650"/>
                <a:gridCol w="920650"/>
              </a:tblGrid>
              <a:tr h="42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" name="Google Shape;365;p22"/>
          <p:cNvSpPr txBox="1"/>
          <p:nvPr/>
        </p:nvSpPr>
        <p:spPr>
          <a:xfrm>
            <a:off x="641550" y="1493525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Confusion Matrix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2"/>
          <p:cNvSpPr txBox="1"/>
          <p:nvPr/>
        </p:nvSpPr>
        <p:spPr>
          <a:xfrm>
            <a:off x="237025" y="3329550"/>
            <a:ext cx="49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Same results as without dropout layer. Possibly could try dropping a higher percentage of nodes in future attempts.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Analysis</a:t>
            </a:r>
            <a:endParaRPr sz="1666"/>
          </a:p>
        </p:txBody>
      </p:sp>
      <p:sp>
        <p:nvSpPr>
          <p:cNvPr id="372" name="Google Shape;372;p23"/>
          <p:cNvSpPr txBox="1"/>
          <p:nvPr>
            <p:ph idx="1" type="body"/>
          </p:nvPr>
        </p:nvSpPr>
        <p:spPr>
          <a:xfrm>
            <a:off x="1303800" y="1597875"/>
            <a:ext cx="70305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best performer and fastest model to train was the decision tree.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In the future we could consider also training a linear regression model though was unable to get to that in the present project.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No model performed perfectly though the accuracy of the decision tree was decent.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Deep Neural Network possibly could still outperform the decision tree if allowed more samples to train on and with some more tweaking to the model.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Motivation</a:t>
            </a:r>
            <a:endParaRPr sz="1666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13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Credit card companies lose large amounts of money via fraud every year. According to a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study done by Shift </a:t>
            </a:r>
            <a:r>
              <a:rPr lang="en" sz="1500"/>
              <a:t>(a credit card processing company) credit card fraud rates have risen every year and they predict the rates to continue to rise faster than ever.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Because of this, this project aims to evaluate several machine learning techniques on their ability to properly predict credit card fraud.</a:t>
            </a:r>
            <a:endParaRPr sz="15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926" y="3608025"/>
            <a:ext cx="2200951" cy="14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699" y="3380750"/>
            <a:ext cx="2471802" cy="16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Dataset</a:t>
            </a:r>
            <a:endParaRPr sz="1666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758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Kaggle Dataset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Credit</a:t>
            </a:r>
            <a:r>
              <a:rPr lang="en" u="sng">
                <a:solidFill>
                  <a:schemeClr val="hlink"/>
                </a:solidFill>
                <a:hlinkClick r:id="rId4"/>
              </a:rPr>
              <a:t> Card Transactions Fraud Detection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This is a simulated dataset of both fraudulent and legitimate credit card transactions from Jan 1, 2019 - Dec 31, 2020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Generated via </a:t>
            </a:r>
            <a:r>
              <a:rPr lang="en" u="sng">
                <a:solidFill>
                  <a:schemeClr val="hlink"/>
                </a:solidFill>
                <a:hlinkClick r:id="rId5"/>
              </a:rPr>
              <a:t>Sparkov Data Generation</a:t>
            </a:r>
            <a:r>
              <a:rPr lang="en"/>
              <a:t> tool by Brandon Harris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 data comes with both train and test sets (.csv files)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Both set </a:t>
            </a:r>
            <a:r>
              <a:rPr lang="en"/>
              <a:t>contain</a:t>
            </a:r>
            <a:r>
              <a:rPr lang="en"/>
              <a:t> 23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The training set contains 1,296,675 entries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The testing set contains 555,719 entries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200" y="3844775"/>
            <a:ext cx="8811876" cy="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Algorithms/Methods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Overview</a:t>
            </a:r>
            <a:endParaRPr sz="1666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417125"/>
            <a:ext cx="70305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We’d like to test 3 different machine learning techniques: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Decision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Random Forest with Hyperparameter Tuning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Deep Neural Network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evaluate the model 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F1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R2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Mean Absolute Error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Algorithms/Methods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Neural Network</a:t>
            </a:r>
            <a:endParaRPr sz="1666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304450" y="1464175"/>
            <a:ext cx="5453400" cy="3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Network with 9 inputs, 20 nodes in the first hidden layer 10 nodes in the second hidden layer and 1 output.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hidden layer had a batch normalization function applied to it. All layers excluding the input used a sigmoid activation function.</a:t>
            </a:r>
            <a:endParaRPr/>
          </a:p>
          <a:p>
            <a:pPr indent="-29876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No Softmax function at output</a:t>
            </a:r>
            <a:endParaRPr/>
          </a:p>
          <a:p>
            <a:pPr indent="-29876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Instead the outputs were rounded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100 Epochs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Batch Size of 50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Learning rate of 1e-5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Adam optimizer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BCE Loss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Model trained on 100,000 training samples and 15,000 testing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 tried adding dropout layers to the network though the results were unaffected. 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50" y="1072825"/>
            <a:ext cx="10018200" cy="38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Decision Tree</a:t>
            </a:r>
            <a:endParaRPr sz="1666"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2152025" y="1622500"/>
            <a:ext cx="26250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0.9972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Score: 0.9972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 Score: 0.275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MAE: 0.0028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75" y="341525"/>
            <a:ext cx="2888600" cy="19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100" y="2372800"/>
            <a:ext cx="2974200" cy="1960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18"/>
          <p:cNvGraphicFramePr/>
          <p:nvPr/>
        </p:nvGraphicFramePr>
        <p:xfrm>
          <a:off x="250700" y="1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{179E2741-6D2D-402A-88F0-5F9BC02737DA}</a:tableStyleId>
              </a:tblPr>
              <a:tblGrid>
                <a:gridCol w="882400"/>
                <a:gridCol w="882400"/>
              </a:tblGrid>
              <a:tr h="47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552927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" name="Google Shape;316;p18"/>
          <p:cNvSpPr txBox="1"/>
          <p:nvPr/>
        </p:nvSpPr>
        <p:spPr>
          <a:xfrm>
            <a:off x="359875" y="1520875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Confusion Matrix: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160800" y="3415600"/>
            <a:ext cx="491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Had 602 false positives out of 1800 total negatives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Had 947 false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negatives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out of 553,874 total positives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660825" y="3123100"/>
            <a:ext cx="369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(A bit counter intuitive but positive in this case is not fraud)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160800" y="4202850"/>
            <a:ext cx="36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Overall good model. Not perfect but has a very low error and good accuracy.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Random Forest</a:t>
            </a:r>
            <a:endParaRPr sz="1666"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295650" y="3136125"/>
            <a:ext cx="47637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Defaults to nearly every result being 0 or ‘not fraud’. While Accuracy and error appear to be decent when considered in a </a:t>
            </a:r>
            <a:r>
              <a:rPr lang="en"/>
              <a:t>vacuum</a:t>
            </a:r>
            <a:r>
              <a:rPr lang="en"/>
              <a:t>, they’re not as good as the decision tree. Looking at the data as a whole we can tell the accuracy appearing good is mostly the result of low number of negative instances in the dataset.</a:t>
            </a:r>
            <a:endParaRPr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350" y="1002900"/>
            <a:ext cx="3676650" cy="249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19"/>
          <p:cNvGraphicFramePr/>
          <p:nvPr/>
        </p:nvGraphicFramePr>
        <p:xfrm>
          <a:off x="650700" y="212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{179E2741-6D2D-402A-88F0-5F9BC02737DA}</a:tableStyleId>
              </a:tblPr>
              <a:tblGrid>
                <a:gridCol w="1060025"/>
                <a:gridCol w="1060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553568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" name="Google Shape;328;p19"/>
          <p:cNvSpPr txBox="1"/>
          <p:nvPr/>
        </p:nvSpPr>
        <p:spPr>
          <a:xfrm>
            <a:off x="828150" y="1623600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Confusion Matrix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2883500" y="1724250"/>
            <a:ext cx="4455600" cy="1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0.996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Score: 0.996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 Score: -0.0025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MAE: 0.0039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0567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Decision Tree (Post </a:t>
            </a:r>
            <a:r>
              <a:rPr lang="en" sz="1666"/>
              <a:t>Hyperparameter</a:t>
            </a:r>
            <a:r>
              <a:rPr lang="en" sz="1666"/>
              <a:t> </a:t>
            </a:r>
            <a:r>
              <a:rPr lang="en" sz="1666"/>
              <a:t>Tuning</a:t>
            </a:r>
            <a:r>
              <a:rPr lang="en" sz="1666"/>
              <a:t>)</a:t>
            </a:r>
            <a:endParaRPr sz="1666"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2973375" y="1563700"/>
            <a:ext cx="4455600" cy="1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0.996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Score: 0.996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 Score: -0.0038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MAE: 0.0039</a:t>
            </a:r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400" y="1469425"/>
            <a:ext cx="3248075" cy="2204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20"/>
          <p:cNvGraphicFramePr/>
          <p:nvPr/>
        </p:nvGraphicFramePr>
        <p:xfrm>
          <a:off x="642400" y="186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{179E2741-6D2D-402A-88F0-5F9BC02737DA}</a:tableStyleId>
              </a:tblPr>
              <a:tblGrid>
                <a:gridCol w="1112725"/>
                <a:gridCol w="1112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553574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8" name="Google Shape;338;p20"/>
          <p:cNvSpPr txBox="1"/>
          <p:nvPr/>
        </p:nvSpPr>
        <p:spPr>
          <a:xfrm>
            <a:off x="808525" y="1463075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Confusion Matrix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642400" y="3124075"/>
            <a:ext cx="480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Model actually now always predicts every transaction to be not fraud. This is obviously sub-optimal and all scores are worse than standard decision tree.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642400" y="3955375"/>
            <a:ext cx="457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Time to train random forest and perform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hyperparameter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tuning was also longer than training a standard decision tree for this instance making this model less optimal in essentially every way.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Deep Neural Network (No dropout)</a:t>
            </a:r>
            <a:endParaRPr sz="1666"/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2523000" y="1597875"/>
            <a:ext cx="2049000" cy="1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0.9969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F1 Score: 0.9969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 Score:  -0.003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MAE: 0.0226</a:t>
            </a:r>
            <a:endParaRPr/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650" y="530200"/>
            <a:ext cx="2922650" cy="18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 txBox="1"/>
          <p:nvPr/>
        </p:nvSpPr>
        <p:spPr>
          <a:xfrm>
            <a:off x="6022650" y="198375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Accuracy vs # Epochs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650" y="2892825"/>
            <a:ext cx="3015750" cy="20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 txBox="1"/>
          <p:nvPr/>
        </p:nvSpPr>
        <p:spPr>
          <a:xfrm>
            <a:off x="5875675" y="2571750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Training loss vs # Epochs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51" name="Google Shape;351;p21"/>
          <p:cNvGraphicFramePr/>
          <p:nvPr/>
        </p:nvGraphicFramePr>
        <p:xfrm>
          <a:off x="577350" y="18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{179E2741-6D2D-402A-88F0-5F9BC02737DA}</a:tableStyleId>
              </a:tblPr>
              <a:tblGrid>
                <a:gridCol w="920650"/>
                <a:gridCol w="920650"/>
              </a:tblGrid>
              <a:tr h="42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2" name="Google Shape;352;p21"/>
          <p:cNvSpPr txBox="1"/>
          <p:nvPr/>
        </p:nvSpPr>
        <p:spPr>
          <a:xfrm>
            <a:off x="641550" y="1493525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Confusion Matrix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448925" y="3246075"/>
            <a:ext cx="3698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Worst performance yet, though that’s mostly due to the ratio in this particular sample.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Similarly to the random forest this model defaults to predicting every interaction as not fraud.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Likely due to the low percentage of fraud examples in training set (despite attempts to normalize data).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