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1044" r:id="rId4"/>
    <p:sldId id="261" r:id="rId5"/>
    <p:sldId id="1122" r:id="rId6"/>
    <p:sldId id="1052" r:id="rId7"/>
    <p:sldId id="1055" r:id="rId8"/>
    <p:sldId id="1079" r:id="rId9"/>
    <p:sldId id="1083" r:id="rId10"/>
    <p:sldId id="268" r:id="rId11"/>
    <p:sldId id="1129" r:id="rId12"/>
    <p:sldId id="1128" r:id="rId13"/>
    <p:sldId id="1127" r:id="rId14"/>
    <p:sldId id="1081" r:id="rId15"/>
    <p:sldId id="269" r:id="rId16"/>
    <p:sldId id="1130" r:id="rId17"/>
    <p:sldId id="1126" r:id="rId18"/>
    <p:sldId id="1104" r:id="rId19"/>
    <p:sldId id="1123" r:id="rId20"/>
    <p:sldId id="1124" r:id="rId21"/>
    <p:sldId id="112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D5E0E8-3F1E-4D4F-93A1-46C62D48CDDC}">
          <p14:sldIdLst>
            <p14:sldId id="256"/>
            <p14:sldId id="263"/>
          </p14:sldIdLst>
        </p14:section>
        <p14:section name="본문" id="{67E1EAC6-EA55-480D-BA39-0F9F47071FC2}">
          <p14:sldIdLst>
            <p14:sldId id="1044"/>
            <p14:sldId id="261"/>
            <p14:sldId id="1122"/>
            <p14:sldId id="1052"/>
            <p14:sldId id="1055"/>
            <p14:sldId id="1079"/>
            <p14:sldId id="1083"/>
            <p14:sldId id="268"/>
            <p14:sldId id="1129"/>
            <p14:sldId id="1128"/>
            <p14:sldId id="1127"/>
            <p14:sldId id="1081"/>
            <p14:sldId id="269"/>
            <p14:sldId id="1130"/>
            <p14:sldId id="1126"/>
            <p14:sldId id="1104"/>
            <p14:sldId id="1123"/>
            <p14:sldId id="1124"/>
            <p14:sldId id="11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1FF"/>
    <a:srgbClr val="C9E1E9"/>
    <a:srgbClr val="74BDD6"/>
    <a:srgbClr val="32A1C8"/>
    <a:srgbClr val="9864AE"/>
    <a:srgbClr val="C1A5CD"/>
    <a:srgbClr val="E5DDE8"/>
    <a:srgbClr val="B795C5"/>
    <a:srgbClr val="9865AE"/>
    <a:srgbClr val="8B5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21474-0D2D-401E-A986-D97E7007D60E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3031-955E-46D7-8FFF-C1F66AD8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0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02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6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2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서울교통공사는 성장을 위해 앞으로 해야 할 일들이 많습니다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5572-7650-4DED-B414-4CA07390C2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2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8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8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7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9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8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3031-955E-46D7-8FFF-C1F66AD8E6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7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7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쪽번호, 회사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7CC5-FC19-4CF0-8976-01E0EE6C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09573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DF064E2-B048-485F-9653-7EC69F86C8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홈 네트워크 취약성 보호를 위한 </a:t>
            </a:r>
            <a:r>
              <a:rPr lang="en-US" altLang="ko-KR"/>
              <a:t>IoT </a:t>
            </a:r>
            <a:r>
              <a:rPr lang="ko-KR" altLang="en-US"/>
              <a:t>크롤링 기술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32CB-E498-4B4E-9A1B-CC36234A45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3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D71D2-BE13-4B6C-B95E-5C455153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57F1F-940B-463D-99E5-2C4D827C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2459D-E8E0-4F82-86F7-A51E6ACE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6C35B-9610-47C5-AE34-EC5055ABB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홈 네트워크 취약성 보호를 위한 </a:t>
            </a:r>
            <a:r>
              <a:rPr lang="en-US" altLang="ko-KR"/>
              <a:t>IoT </a:t>
            </a:r>
            <a:r>
              <a:rPr lang="ko-KR" altLang="en-US"/>
              <a:t>크롤링 기술 개발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D4739-46CD-46C0-8C66-FB9A23ED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64E2-B048-485F-9653-7EC69F86C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0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B951E2C-D091-4ADE-B9B9-0914AD10C2E9}"/>
              </a:ext>
            </a:extLst>
          </p:cNvPr>
          <p:cNvGrpSpPr/>
          <p:nvPr/>
        </p:nvGrpSpPr>
        <p:grpSpPr>
          <a:xfrm>
            <a:off x="0" y="792595"/>
            <a:ext cx="12192000" cy="5822950"/>
            <a:chOff x="0" y="792595"/>
            <a:chExt cx="12192000" cy="5822950"/>
          </a:xfrm>
        </p:grpSpPr>
        <p:pic>
          <p:nvPicPr>
            <p:cNvPr id="3" name="그림 2" descr="지도이(가) 표시된 사진&#10;&#10;자동 생성된 설명">
              <a:extLst>
                <a:ext uri="{FF2B5EF4-FFF2-40B4-BE49-F238E27FC236}">
                  <a16:creationId xmlns:a16="http://schemas.microsoft.com/office/drawing/2014/main" id="{743B3C03-0689-400D-9601-15D07C30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2595"/>
              <a:ext cx="12192000" cy="58229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1613AB-704A-4876-8ACF-13632E26F051}"/>
                </a:ext>
              </a:extLst>
            </p:cNvPr>
            <p:cNvSpPr/>
            <p:nvPr/>
          </p:nvSpPr>
          <p:spPr>
            <a:xfrm>
              <a:off x="183861" y="1150438"/>
              <a:ext cx="5532582" cy="1128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AA0FAE-8309-445D-842A-C7D8C1AD65A9}"/>
                </a:ext>
              </a:extLst>
            </p:cNvPr>
            <p:cNvSpPr/>
            <p:nvPr/>
          </p:nvSpPr>
          <p:spPr>
            <a:xfrm>
              <a:off x="4251326" y="3886200"/>
              <a:ext cx="260350" cy="103133"/>
            </a:xfrm>
            <a:prstGeom prst="rect">
              <a:avLst/>
            </a:prstGeom>
            <a:solidFill>
              <a:srgbClr val="DB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94B236-E31B-4B70-8B1A-5B0E9D79FC71}"/>
                </a:ext>
              </a:extLst>
            </p:cNvPr>
            <p:cNvSpPr/>
            <p:nvPr/>
          </p:nvSpPr>
          <p:spPr>
            <a:xfrm>
              <a:off x="4159250" y="3989334"/>
              <a:ext cx="352425" cy="77842"/>
            </a:xfrm>
            <a:prstGeom prst="rect">
              <a:avLst/>
            </a:prstGeom>
            <a:solidFill>
              <a:srgbClr val="DB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F105FA-6B3D-4633-9CE5-5F74367DB50C}"/>
              </a:ext>
            </a:extLst>
          </p:cNvPr>
          <p:cNvSpPr txBox="1"/>
          <p:nvPr/>
        </p:nvSpPr>
        <p:spPr>
          <a:xfrm>
            <a:off x="276225" y="552450"/>
            <a:ext cx="1163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중소형 아파트 주차장 관리시스템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4F053-F463-434F-8299-51AC5E0FD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83" y="1438926"/>
            <a:ext cx="2019138" cy="2029974"/>
          </a:xfrm>
          <a:prstGeom prst="cloud">
            <a:avLst/>
          </a:prstGeom>
        </p:spPr>
      </p:pic>
    </p:spTree>
    <p:extLst>
      <p:ext uri="{BB962C8B-B14F-4D97-AF65-F5344CB8AC3E}">
        <p14:creationId xmlns:p14="http://schemas.microsoft.com/office/powerpoint/2010/main" val="48421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2613392"/>
            <a:ext cx="11120876" cy="64214"/>
          </a:xfrm>
          <a:prstGeom prst="rect">
            <a:avLst/>
          </a:prstGeom>
          <a:solidFill>
            <a:srgbClr val="0070C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4167695"/>
            <a:ext cx="11120876" cy="64214"/>
          </a:xfrm>
          <a:prstGeom prst="rect">
            <a:avLst/>
          </a:prstGeom>
          <a:solidFill>
            <a:srgbClr val="0070C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36000" y="3045542"/>
            <a:ext cx="4320000" cy="766916"/>
            <a:chOff x="3752122" y="3045542"/>
            <a:chExt cx="4320000" cy="76691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52122" y="3045542"/>
              <a:ext cx="4320000" cy="76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rgbClr val="32A1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15332" y="3168102"/>
              <a:ext cx="532285" cy="521796"/>
            </a:xfrm>
            <a:prstGeom prst="ellipse">
              <a:avLst/>
            </a:prstGeom>
            <a:solidFill>
              <a:srgbClr val="32A1C8"/>
            </a:solidFill>
            <a:ln>
              <a:noFill/>
            </a:ln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Ⅳ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127" y="3275111"/>
              <a:ext cx="3028223" cy="307777"/>
            </a:xfrm>
            <a:prstGeom prst="rect">
              <a:avLst/>
            </a:prstGeom>
            <a:noFill/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ko-KR" altLang="en-US" sz="2000" b="1" dirty="0"/>
                <a:t>시스템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0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93BC24-E394-4186-A8C4-66846795C37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32A1C8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시스템 개발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A32DC6-A6FE-4696-A136-F5FEF3D174DD}"/>
              </a:ext>
            </a:extLst>
          </p:cNvPr>
          <p:cNvCxnSpPr/>
          <p:nvPr/>
        </p:nvCxnSpPr>
        <p:spPr>
          <a:xfrm>
            <a:off x="2058628" y="1503313"/>
            <a:ext cx="2060366" cy="8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732F6B-35F0-4883-BF5A-09141FA8DC25}"/>
              </a:ext>
            </a:extLst>
          </p:cNvPr>
          <p:cNvCxnSpPr/>
          <p:nvPr/>
        </p:nvCxnSpPr>
        <p:spPr>
          <a:xfrm flipH="1">
            <a:off x="6507409" y="1493240"/>
            <a:ext cx="2754037" cy="1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7A279B-E6B1-4C17-A87E-CE4D5AB038F1}"/>
              </a:ext>
            </a:extLst>
          </p:cNvPr>
          <p:cNvCxnSpPr/>
          <p:nvPr/>
        </p:nvCxnSpPr>
        <p:spPr>
          <a:xfrm>
            <a:off x="2058628" y="1862356"/>
            <a:ext cx="2060366" cy="53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FE0851-4D87-4962-986E-E85156004248}"/>
              </a:ext>
            </a:extLst>
          </p:cNvPr>
          <p:cNvSpPr txBox="1"/>
          <p:nvPr/>
        </p:nvSpPr>
        <p:spPr>
          <a:xfrm>
            <a:off x="7145515" y="2150937"/>
            <a:ext cx="1592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E4199-9A1F-42D2-9513-FCEE0F57C612}"/>
              </a:ext>
            </a:extLst>
          </p:cNvPr>
          <p:cNvSpPr txBox="1"/>
          <p:nvPr/>
        </p:nvSpPr>
        <p:spPr>
          <a:xfrm>
            <a:off x="7001603" y="1531480"/>
            <a:ext cx="20133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회원관리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승인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5D3A0-10B4-418E-B955-0AC5CFCABD63}"/>
              </a:ext>
            </a:extLst>
          </p:cNvPr>
          <p:cNvSpPr txBox="1"/>
          <p:nvPr/>
        </p:nvSpPr>
        <p:spPr>
          <a:xfrm>
            <a:off x="9655729" y="1974220"/>
            <a:ext cx="87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86A10-E7E7-4001-8FC9-E23FDA17A5B2}"/>
              </a:ext>
            </a:extLst>
          </p:cNvPr>
          <p:cNvSpPr txBox="1"/>
          <p:nvPr/>
        </p:nvSpPr>
        <p:spPr>
          <a:xfrm>
            <a:off x="1065926" y="2038528"/>
            <a:ext cx="937334" cy="3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입주민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7EEFC7-782A-49FD-B300-6E9831A53E52}"/>
              </a:ext>
            </a:extLst>
          </p:cNvPr>
          <p:cNvCxnSpPr/>
          <p:nvPr/>
        </p:nvCxnSpPr>
        <p:spPr>
          <a:xfrm>
            <a:off x="9962691" y="2349007"/>
            <a:ext cx="0" cy="86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4AF973-BF39-4370-B21A-83BA36CBBAC2}"/>
              </a:ext>
            </a:extLst>
          </p:cNvPr>
          <p:cNvSpPr txBox="1"/>
          <p:nvPr/>
        </p:nvSpPr>
        <p:spPr>
          <a:xfrm>
            <a:off x="9359819" y="6020785"/>
            <a:ext cx="1367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2EE1F0-3CD2-4A02-B584-9195BBE54B40}"/>
              </a:ext>
            </a:extLst>
          </p:cNvPr>
          <p:cNvCxnSpPr>
            <a:cxnSpLocks/>
          </p:cNvCxnSpPr>
          <p:nvPr/>
        </p:nvCxnSpPr>
        <p:spPr>
          <a:xfrm flipH="1" flipV="1">
            <a:off x="6444440" y="4427508"/>
            <a:ext cx="3211289" cy="131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946A49-0F8D-4B0C-BC94-7E14F5E35F95}"/>
              </a:ext>
            </a:extLst>
          </p:cNvPr>
          <p:cNvSpPr txBox="1"/>
          <p:nvPr/>
        </p:nvSpPr>
        <p:spPr>
          <a:xfrm>
            <a:off x="6848211" y="5054019"/>
            <a:ext cx="24747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입주민인척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커뮤니티에 관리인 테러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81EEF6-B041-4720-B8E6-C6D046781D35}"/>
              </a:ext>
            </a:extLst>
          </p:cNvPr>
          <p:cNvCxnSpPr>
            <a:cxnSpLocks/>
          </p:cNvCxnSpPr>
          <p:nvPr/>
        </p:nvCxnSpPr>
        <p:spPr>
          <a:xfrm>
            <a:off x="6444439" y="3669527"/>
            <a:ext cx="3327634" cy="1515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EB7FCE-61F9-4692-AC56-E102E5D34D1B}"/>
              </a:ext>
            </a:extLst>
          </p:cNvPr>
          <p:cNvSpPr txBox="1"/>
          <p:nvPr/>
        </p:nvSpPr>
        <p:spPr>
          <a:xfrm>
            <a:off x="8069804" y="4087400"/>
            <a:ext cx="18927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가끔 이용할 것 같으나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lvl="0"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실상은 지겹게 왔다갔다함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8DDFEF-2BFF-4F69-A6D5-BD9D2FD6F3BC}"/>
              </a:ext>
            </a:extLst>
          </p:cNvPr>
          <p:cNvCxnSpPr/>
          <p:nvPr/>
        </p:nvCxnSpPr>
        <p:spPr>
          <a:xfrm>
            <a:off x="6444439" y="3513441"/>
            <a:ext cx="257052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FE605C-D0CA-46D0-8E8D-703408F08411}"/>
              </a:ext>
            </a:extLst>
          </p:cNvPr>
          <p:cNvSpPr txBox="1"/>
          <p:nvPr/>
        </p:nvSpPr>
        <p:spPr>
          <a:xfrm>
            <a:off x="7477492" y="3262592"/>
            <a:ext cx="11042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정기적인 관리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C55F1E-9951-48EA-8AE8-CFA140F2EA6C}"/>
              </a:ext>
            </a:extLst>
          </p:cNvPr>
          <p:cNvSpPr/>
          <p:nvPr/>
        </p:nvSpPr>
        <p:spPr>
          <a:xfrm>
            <a:off x="5136475" y="2734799"/>
            <a:ext cx="302004" cy="47994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F1EE55-A641-4333-B253-149CB1A9A048}"/>
              </a:ext>
            </a:extLst>
          </p:cNvPr>
          <p:cNvSpPr/>
          <p:nvPr/>
        </p:nvSpPr>
        <p:spPr>
          <a:xfrm>
            <a:off x="3971013" y="5286604"/>
            <a:ext cx="2664680" cy="1164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오늘도 슬기로운 아파트 생활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5F7D4C-34E4-4A07-9EEE-04F57B208B3C}"/>
              </a:ext>
            </a:extLst>
          </p:cNvPr>
          <p:cNvSpPr/>
          <p:nvPr/>
        </p:nvSpPr>
        <p:spPr>
          <a:xfrm>
            <a:off x="4249662" y="4200721"/>
            <a:ext cx="2075631" cy="453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1147E4-0759-49B9-87F4-7DDAAFB90DCA}"/>
              </a:ext>
            </a:extLst>
          </p:cNvPr>
          <p:cNvSpPr/>
          <p:nvPr/>
        </p:nvSpPr>
        <p:spPr>
          <a:xfrm>
            <a:off x="4249662" y="3297415"/>
            <a:ext cx="2075631" cy="453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서비스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CC8D433-BC9F-4230-9A75-927663091564}"/>
              </a:ext>
            </a:extLst>
          </p:cNvPr>
          <p:cNvSpPr/>
          <p:nvPr/>
        </p:nvSpPr>
        <p:spPr>
          <a:xfrm>
            <a:off x="4249662" y="2198552"/>
            <a:ext cx="2075631" cy="453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091BCA-BAB2-4223-914E-1A1071376662}"/>
              </a:ext>
            </a:extLst>
          </p:cNvPr>
          <p:cNvSpPr/>
          <p:nvPr/>
        </p:nvSpPr>
        <p:spPr>
          <a:xfrm>
            <a:off x="4249662" y="1284631"/>
            <a:ext cx="2075631" cy="453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8E3743-5866-4975-8905-C7803EEB0758}"/>
              </a:ext>
            </a:extLst>
          </p:cNvPr>
          <p:cNvSpPr/>
          <p:nvPr/>
        </p:nvSpPr>
        <p:spPr>
          <a:xfrm>
            <a:off x="9085277" y="3303986"/>
            <a:ext cx="2075631" cy="453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관리</a:t>
            </a:r>
          </a:p>
        </p:txBody>
      </p:sp>
      <p:pic>
        <p:nvPicPr>
          <p:cNvPr id="29" name="내용 개체 틀 1033">
            <a:extLst>
              <a:ext uri="{FF2B5EF4-FFF2-40B4-BE49-F238E27FC236}">
                <a16:creationId xmlns:a16="http://schemas.microsoft.com/office/drawing/2014/main" id="{6862C5EA-7452-49CD-B393-CC39BFFE1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1345" y="1162087"/>
            <a:ext cx="992702" cy="992702"/>
          </a:xfrm>
          <a:prstGeom prst="rect">
            <a:avLst/>
          </a:prstGeom>
        </p:spPr>
      </p:pic>
      <p:pic>
        <p:nvPicPr>
          <p:cNvPr id="30" name="내용 개체 틀 1033">
            <a:extLst>
              <a:ext uri="{FF2B5EF4-FFF2-40B4-BE49-F238E27FC236}">
                <a16:creationId xmlns:a16="http://schemas.microsoft.com/office/drawing/2014/main" id="{45DAECF5-378F-4B0A-B23E-D188495AA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66161" y="1050325"/>
            <a:ext cx="992702" cy="992702"/>
          </a:xfrm>
          <a:prstGeom prst="rect">
            <a:avLst/>
          </a:prstGeom>
        </p:spPr>
      </p:pic>
      <p:pic>
        <p:nvPicPr>
          <p:cNvPr id="31" name="내용 개체 틀 1033">
            <a:extLst>
              <a:ext uri="{FF2B5EF4-FFF2-40B4-BE49-F238E27FC236}">
                <a16:creationId xmlns:a16="http://schemas.microsoft.com/office/drawing/2014/main" id="{E235A22C-74AA-44BF-ADD8-5707ABAF0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35482" y="5120522"/>
            <a:ext cx="992702" cy="9927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ECA25A-DEAD-43FD-A95E-EE10E585DB58}"/>
              </a:ext>
            </a:extLst>
          </p:cNvPr>
          <p:cNvSpPr txBox="1"/>
          <p:nvPr/>
        </p:nvSpPr>
        <p:spPr>
          <a:xfrm>
            <a:off x="2262442" y="1213732"/>
            <a:ext cx="18489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이사와서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다급하게 등록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A82ADFF-2991-44B2-9903-740A86228776}"/>
              </a:ext>
            </a:extLst>
          </p:cNvPr>
          <p:cNvSpPr/>
          <p:nvPr/>
        </p:nvSpPr>
        <p:spPr>
          <a:xfrm>
            <a:off x="5136475" y="4768775"/>
            <a:ext cx="302004" cy="41604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2999CC-176E-4128-A117-DA2E260A3313}"/>
              </a:ext>
            </a:extLst>
          </p:cNvPr>
          <p:cNvCxnSpPr/>
          <p:nvPr/>
        </p:nvCxnSpPr>
        <p:spPr>
          <a:xfrm flipH="1" flipV="1">
            <a:off x="2003260" y="2223189"/>
            <a:ext cx="2108129" cy="313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7964E6-1B30-4A83-94C2-E2C11D887DCE}"/>
              </a:ext>
            </a:extLst>
          </p:cNvPr>
          <p:cNvSpPr txBox="1"/>
          <p:nvPr/>
        </p:nvSpPr>
        <p:spPr>
          <a:xfrm>
            <a:off x="2172749" y="3669527"/>
            <a:ext cx="110734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 가격 오를 때까지 편안하게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존버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35ECF5-7D67-4877-AFB5-6F9A364DFC9B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6325293" y="1738205"/>
            <a:ext cx="2936154" cy="687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909211-F392-4DDE-966F-F3CE6A34935E}"/>
              </a:ext>
            </a:extLst>
          </p:cNvPr>
          <p:cNvSpPr txBox="1"/>
          <p:nvPr/>
        </p:nvSpPr>
        <p:spPr>
          <a:xfrm>
            <a:off x="6799801" y="1932449"/>
            <a:ext cx="9531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53CEA7-C7DC-49F4-8BD9-1B8A73FE5E2C}"/>
              </a:ext>
            </a:extLst>
          </p:cNvPr>
          <p:cNvSpPr txBox="1"/>
          <p:nvPr/>
        </p:nvSpPr>
        <p:spPr>
          <a:xfrm>
            <a:off x="10318765" y="1013786"/>
            <a:ext cx="1560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오래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오래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근무할 수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있으시도록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도와드림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2C171EC-51CD-489F-9173-FBC6D6270EFF}"/>
              </a:ext>
            </a:extLst>
          </p:cNvPr>
          <p:cNvCxnSpPr>
            <a:cxnSpLocks/>
          </p:cNvCxnSpPr>
          <p:nvPr/>
        </p:nvCxnSpPr>
        <p:spPr>
          <a:xfrm>
            <a:off x="2047013" y="2089330"/>
            <a:ext cx="2147675" cy="228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F37AE8-55DD-4612-9E17-2B4C5A2CE881}"/>
              </a:ext>
            </a:extLst>
          </p:cNvPr>
          <p:cNvCxnSpPr>
            <a:cxnSpLocks/>
          </p:cNvCxnSpPr>
          <p:nvPr/>
        </p:nvCxnSpPr>
        <p:spPr>
          <a:xfrm>
            <a:off x="2062050" y="1969790"/>
            <a:ext cx="2117296" cy="147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A7FC864-4686-4103-BA6F-A0929727B502}"/>
              </a:ext>
            </a:extLst>
          </p:cNvPr>
          <p:cNvCxnSpPr>
            <a:cxnSpLocks/>
          </p:cNvCxnSpPr>
          <p:nvPr/>
        </p:nvCxnSpPr>
        <p:spPr>
          <a:xfrm flipV="1">
            <a:off x="9984591" y="3889743"/>
            <a:ext cx="0" cy="1079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0AEF61-FA7C-45E3-8E08-53E23ECC61A4}"/>
              </a:ext>
            </a:extLst>
          </p:cNvPr>
          <p:cNvSpPr txBox="1"/>
          <p:nvPr/>
        </p:nvSpPr>
        <p:spPr>
          <a:xfrm>
            <a:off x="9909692" y="4556571"/>
            <a:ext cx="1892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관리인의 아바타</a:t>
            </a:r>
          </a:p>
        </p:txBody>
      </p:sp>
    </p:spTree>
    <p:extLst>
      <p:ext uri="{BB962C8B-B14F-4D97-AF65-F5344CB8AC3E}">
        <p14:creationId xmlns:p14="http://schemas.microsoft.com/office/powerpoint/2010/main" val="401864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93BC24-E394-4186-A8C4-66846795C37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32A1C8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시스템 개발 </a:t>
            </a:r>
          </a:p>
        </p:txBody>
      </p:sp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C32B35F2-02B3-4860-AFED-474089E0B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55" y="954959"/>
            <a:ext cx="7383890" cy="55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488AD69-DCEF-4C7B-9A25-D729EC91C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29563" b="15666"/>
          <a:stretch/>
        </p:blipFill>
        <p:spPr>
          <a:xfrm>
            <a:off x="1949851" y="609555"/>
            <a:ext cx="8292298" cy="597597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93BC24-E394-4186-A8C4-66846795C37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32A1C8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시스템 개발 </a:t>
            </a:r>
          </a:p>
        </p:txBody>
      </p:sp>
    </p:spTree>
    <p:extLst>
      <p:ext uri="{BB962C8B-B14F-4D97-AF65-F5344CB8AC3E}">
        <p14:creationId xmlns:p14="http://schemas.microsoft.com/office/powerpoint/2010/main" val="111766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93BC24-E394-4186-A8C4-66846795C37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32A1C8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시스템 개발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279412-C095-495A-AF19-9974061C5F3C}"/>
              </a:ext>
            </a:extLst>
          </p:cNvPr>
          <p:cNvGrpSpPr/>
          <p:nvPr/>
        </p:nvGrpSpPr>
        <p:grpSpPr>
          <a:xfrm>
            <a:off x="1642183" y="1558558"/>
            <a:ext cx="8907634" cy="4001765"/>
            <a:chOff x="499509" y="1596658"/>
            <a:chExt cx="8907634" cy="400176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401BA68-7006-439D-A75A-CDED3A719548}"/>
                </a:ext>
              </a:extLst>
            </p:cNvPr>
            <p:cNvGrpSpPr/>
            <p:nvPr/>
          </p:nvGrpSpPr>
          <p:grpSpPr>
            <a:xfrm>
              <a:off x="499509" y="1596658"/>
              <a:ext cx="2051590" cy="4001765"/>
              <a:chOff x="396454" y="1523782"/>
              <a:chExt cx="2051590" cy="4001765"/>
            </a:xfrm>
          </p:grpSpPr>
          <p:sp>
            <p:nvSpPr>
              <p:cNvPr id="139" name="모서리가 둥근 직사각형 5">
                <a:extLst>
                  <a:ext uri="{FF2B5EF4-FFF2-40B4-BE49-F238E27FC236}">
                    <a16:creationId xmlns:a16="http://schemas.microsoft.com/office/drawing/2014/main" id="{FB5027CB-28F4-422F-9832-FE0E68CDCE96}"/>
                  </a:ext>
                </a:extLst>
              </p:cNvPr>
              <p:cNvSpPr/>
              <p:nvPr/>
            </p:nvSpPr>
            <p:spPr>
              <a:xfrm>
                <a:off x="396454" y="1523782"/>
                <a:ext cx="2051590" cy="1067018"/>
              </a:xfrm>
              <a:prstGeom prst="roundRect">
                <a:avLst>
                  <a:gd name="adj" fmla="val 7843"/>
                </a:avLst>
              </a:prstGeom>
              <a:gradFill flip="none" rotWithShape="1">
                <a:gsLst>
                  <a:gs pos="0">
                    <a:srgbClr val="FE5B10"/>
                  </a:gs>
                  <a:gs pos="88000">
                    <a:srgbClr val="F7B79A"/>
                  </a:gs>
                  <a:gs pos="80000">
                    <a:srgbClr val="FB854E"/>
                  </a:gs>
                  <a:gs pos="55000">
                    <a:srgbClr val="FE5B10"/>
                  </a:gs>
                  <a:gs pos="0">
                    <a:srgbClr val="FE5B10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D369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46B680A-6D77-4351-8BED-A412EBA02053}"/>
                  </a:ext>
                </a:extLst>
              </p:cNvPr>
              <p:cNvSpPr txBox="1"/>
              <p:nvPr/>
            </p:nvSpPr>
            <p:spPr>
              <a:xfrm>
                <a:off x="589645" y="1754906"/>
                <a:ext cx="1621898" cy="4782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38654E9-08EE-4A7C-8F39-7F82E12C999D}"/>
                  </a:ext>
                </a:extLst>
              </p:cNvPr>
              <p:cNvSpPr txBox="1"/>
              <p:nvPr/>
            </p:nvSpPr>
            <p:spPr>
              <a:xfrm>
                <a:off x="429463" y="1631172"/>
                <a:ext cx="1942262" cy="11036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No. 1</a:t>
                </a: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8EA9C76-2328-444F-A322-91B2F0A1B175}"/>
                  </a:ext>
                </a:extLst>
              </p:cNvPr>
              <p:cNvSpPr/>
              <p:nvPr/>
            </p:nvSpPr>
            <p:spPr>
              <a:xfrm>
                <a:off x="409573" y="2888500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 Box 3">
                <a:extLst>
                  <a:ext uri="{FF2B5EF4-FFF2-40B4-BE49-F238E27FC236}">
                    <a16:creationId xmlns:a16="http://schemas.microsoft.com/office/drawing/2014/main" id="{5A2EDEE4-CE45-410A-B73E-8758E4EA5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739" y="3020481"/>
                <a:ext cx="943735" cy="193389"/>
              </a:xfrm>
              <a:prstGeom prst="roundRect">
                <a:avLst/>
              </a:prstGeom>
              <a:solidFill>
                <a:srgbClr val="FB844E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Problem Ⅰ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F3748A-88BF-43FF-BA3C-0D9E137944BF}"/>
                  </a:ext>
                </a:extLst>
              </p:cNvPr>
              <p:cNvSpPr txBox="1"/>
              <p:nvPr/>
            </p:nvSpPr>
            <p:spPr>
              <a:xfrm>
                <a:off x="453793" y="3378059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ko-KR" altLang="en-US" sz="1400" dirty="0">
                    <a:solidFill>
                      <a:srgbClr val="FB844E"/>
                    </a:solidFill>
                    <a:latin typeface="+mn-ea"/>
                  </a:rPr>
                  <a:t>등록신청</a:t>
                </a:r>
                <a:r>
                  <a:rPr lang="en-US" altLang="ko-KR" sz="1400" dirty="0">
                    <a:solidFill>
                      <a:srgbClr val="FB844E"/>
                    </a:solidFill>
                    <a:latin typeface="+mn-ea"/>
                  </a:rPr>
                  <a:t>, </a:t>
                </a:r>
                <a:r>
                  <a:rPr lang="ko-KR" altLang="en-US" sz="1400" dirty="0">
                    <a:solidFill>
                      <a:srgbClr val="FB844E"/>
                    </a:solidFill>
                    <a:latin typeface="+mn-ea"/>
                  </a:rPr>
                  <a:t>임시등록</a:t>
                </a:r>
                <a:r>
                  <a:rPr lang="en-US" altLang="ko-KR" sz="1400" dirty="0">
                    <a:solidFill>
                      <a:srgbClr val="FB844E"/>
                    </a:solidFill>
                    <a:latin typeface="+mn-ea"/>
                  </a:rPr>
                  <a:t>,</a:t>
                </a:r>
              </a:p>
              <a:p>
                <a:r>
                  <a:rPr lang="ko-KR" altLang="en-US" sz="1400" dirty="0">
                    <a:solidFill>
                      <a:srgbClr val="FB844E"/>
                    </a:solidFill>
                    <a:latin typeface="+mn-ea"/>
                  </a:rPr>
                  <a:t>등록 승인을 어떻게 구분</a:t>
                </a:r>
                <a:endParaRPr lang="en-US" altLang="ko-KR" sz="1400" dirty="0">
                  <a:solidFill>
                    <a:srgbClr val="FB844E"/>
                  </a:solidFill>
                  <a:latin typeface="+mn-ea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59C76B9-BF2F-4596-9211-BCB8C67CD71F}"/>
                  </a:ext>
                </a:extLst>
              </p:cNvPr>
              <p:cNvSpPr/>
              <p:nvPr/>
            </p:nvSpPr>
            <p:spPr>
              <a:xfrm>
                <a:off x="409573" y="4276984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 Box 3">
                <a:extLst>
                  <a:ext uri="{FF2B5EF4-FFF2-40B4-BE49-F238E27FC236}">
                    <a16:creationId xmlns:a16="http://schemas.microsoft.com/office/drawing/2014/main" id="{58933B2E-1B50-4F6C-871D-FA311FD40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739" y="4408965"/>
                <a:ext cx="943735" cy="193389"/>
              </a:xfrm>
              <a:prstGeom prst="roundRect">
                <a:avLst/>
              </a:prstGeom>
              <a:solidFill>
                <a:srgbClr val="FE5B10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Solution Ⅰ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5A3F0F2-862D-4C31-8E7A-151F0301C580}"/>
                  </a:ext>
                </a:extLst>
              </p:cNvPr>
              <p:cNvSpPr txBox="1"/>
              <p:nvPr/>
            </p:nvSpPr>
            <p:spPr>
              <a:xfrm>
                <a:off x="453793" y="4761061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en-US" altLang="ko-KR" sz="1400" dirty="0">
                    <a:solidFill>
                      <a:srgbClr val="FE5B10"/>
                    </a:solidFill>
                    <a:latin typeface="+mn-ea"/>
                  </a:rPr>
                  <a:t>guest</a:t>
                </a:r>
              </a:p>
              <a:p>
                <a:r>
                  <a:rPr lang="en-US" altLang="ko-KR" sz="1400" dirty="0" err="1">
                    <a:solidFill>
                      <a:srgbClr val="FE5B10"/>
                    </a:solidFill>
                    <a:latin typeface="+mn-ea"/>
                  </a:rPr>
                  <a:t>isAccepted</a:t>
                </a:r>
                <a:endParaRPr lang="en-US" altLang="ko-KR" sz="1400" dirty="0">
                  <a:solidFill>
                    <a:srgbClr val="FE5B10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rgbClr val="FE5B10"/>
                  </a:solidFill>
                  <a:latin typeface="+mn-ea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49311A3-1C61-452D-AB8E-D1AD3ADAA9ED}"/>
                </a:ext>
              </a:extLst>
            </p:cNvPr>
            <p:cNvGrpSpPr/>
            <p:nvPr/>
          </p:nvGrpSpPr>
          <p:grpSpPr>
            <a:xfrm>
              <a:off x="2784857" y="1596658"/>
              <a:ext cx="2051590" cy="4001765"/>
              <a:chOff x="2662890" y="1523782"/>
              <a:chExt cx="2051590" cy="4001765"/>
            </a:xfrm>
          </p:grpSpPr>
          <p:sp>
            <p:nvSpPr>
              <p:cNvPr id="149" name="모서리가 둥근 직사각형 5">
                <a:extLst>
                  <a:ext uri="{FF2B5EF4-FFF2-40B4-BE49-F238E27FC236}">
                    <a16:creationId xmlns:a16="http://schemas.microsoft.com/office/drawing/2014/main" id="{BDA98712-906A-491D-9160-3487535DC2F8}"/>
                  </a:ext>
                </a:extLst>
              </p:cNvPr>
              <p:cNvSpPr/>
              <p:nvPr/>
            </p:nvSpPr>
            <p:spPr>
              <a:xfrm>
                <a:off x="2662890" y="1523782"/>
                <a:ext cx="2051590" cy="1067018"/>
              </a:xfrm>
              <a:prstGeom prst="roundRect">
                <a:avLst>
                  <a:gd name="adj" fmla="val 7843"/>
                </a:avLst>
              </a:prstGeom>
              <a:gradFill flip="none" rotWithShape="1">
                <a:gsLst>
                  <a:gs pos="0">
                    <a:srgbClr val="FE5B10"/>
                  </a:gs>
                  <a:gs pos="88000">
                    <a:srgbClr val="9DCEA1"/>
                  </a:gs>
                  <a:gs pos="80000">
                    <a:srgbClr val="60B567"/>
                  </a:gs>
                  <a:gs pos="55000">
                    <a:srgbClr val="33A23D"/>
                  </a:gs>
                  <a:gs pos="0">
                    <a:srgbClr val="33A23D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D369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1850E33-3A2D-4B79-9E52-96576B7AB263}"/>
                  </a:ext>
                </a:extLst>
              </p:cNvPr>
              <p:cNvSpPr txBox="1"/>
              <p:nvPr/>
            </p:nvSpPr>
            <p:spPr>
              <a:xfrm>
                <a:off x="2695899" y="1631172"/>
                <a:ext cx="1942262" cy="11036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No. 2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DFB9A371-ADEE-44B3-A05B-324BD9365F63}"/>
                  </a:ext>
                </a:extLst>
              </p:cNvPr>
              <p:cNvSpPr/>
              <p:nvPr/>
            </p:nvSpPr>
            <p:spPr>
              <a:xfrm>
                <a:off x="2676009" y="2888500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 Box 3">
                <a:extLst>
                  <a:ext uri="{FF2B5EF4-FFF2-40B4-BE49-F238E27FC236}">
                    <a16:creationId xmlns:a16="http://schemas.microsoft.com/office/drawing/2014/main" id="{A0176440-5D52-4296-BB96-A9F8203A5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175" y="3020481"/>
                <a:ext cx="943735" cy="193389"/>
              </a:xfrm>
              <a:prstGeom prst="roundRect">
                <a:avLst/>
              </a:prstGeom>
              <a:solidFill>
                <a:srgbClr val="65B76C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Problem Ⅱ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E94F07A-916B-4720-B84A-7697557FEDC4}"/>
                  </a:ext>
                </a:extLst>
              </p:cNvPr>
              <p:cNvSpPr txBox="1"/>
              <p:nvPr/>
            </p:nvSpPr>
            <p:spPr>
              <a:xfrm>
                <a:off x="2720229" y="3378059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ko-KR" altLang="en-US" sz="1400" dirty="0">
                    <a:solidFill>
                      <a:srgbClr val="65B76C"/>
                    </a:solidFill>
                    <a:latin typeface="+mn-ea"/>
                  </a:rPr>
                  <a:t>주차요금 정산을 </a:t>
                </a:r>
                <a:endParaRPr lang="en-US" altLang="ko-KR" sz="1400" dirty="0">
                  <a:solidFill>
                    <a:srgbClr val="65B76C"/>
                  </a:solidFill>
                  <a:latin typeface="+mn-ea"/>
                </a:endParaRPr>
              </a:p>
              <a:p>
                <a:r>
                  <a:rPr lang="ko-KR" altLang="en-US" sz="1400" dirty="0">
                    <a:solidFill>
                      <a:srgbClr val="65B76C"/>
                    </a:solidFill>
                    <a:latin typeface="+mn-ea"/>
                  </a:rPr>
                  <a:t>어떻게 처리할 것인가</a:t>
                </a:r>
                <a:r>
                  <a:rPr lang="en-US" altLang="ko-KR" sz="1400" dirty="0">
                    <a:solidFill>
                      <a:srgbClr val="65B76C"/>
                    </a:solidFill>
                    <a:latin typeface="+mn-ea"/>
                  </a:rPr>
                  <a:t>?</a:t>
                </a: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A9F068C4-206F-4F4B-B702-ECABF2804B73}"/>
                  </a:ext>
                </a:extLst>
              </p:cNvPr>
              <p:cNvSpPr/>
              <p:nvPr/>
            </p:nvSpPr>
            <p:spPr>
              <a:xfrm>
                <a:off x="2676009" y="4276984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 Box 3">
                <a:extLst>
                  <a:ext uri="{FF2B5EF4-FFF2-40B4-BE49-F238E27FC236}">
                    <a16:creationId xmlns:a16="http://schemas.microsoft.com/office/drawing/2014/main" id="{B8F10B1E-E1A7-4F56-B8CD-5876B8828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175" y="4408965"/>
                <a:ext cx="943735" cy="193389"/>
              </a:xfrm>
              <a:prstGeom prst="roundRect">
                <a:avLst/>
              </a:prstGeom>
              <a:solidFill>
                <a:srgbClr val="33A23D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Solution Ⅱ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068902-D238-4674-A300-A02A8A1A22A7}"/>
                  </a:ext>
                </a:extLst>
              </p:cNvPr>
              <p:cNvSpPr txBox="1"/>
              <p:nvPr/>
            </p:nvSpPr>
            <p:spPr>
              <a:xfrm>
                <a:off x="2720229" y="4761061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ko-KR" altLang="en-US" sz="1400" dirty="0">
                    <a:solidFill>
                      <a:srgbClr val="65B76C"/>
                    </a:solidFill>
                    <a:latin typeface="+mn-ea"/>
                  </a:rPr>
                  <a:t>주차요금 정산을 위해</a:t>
                </a:r>
                <a:endParaRPr lang="en-US" altLang="ko-KR" sz="1400" dirty="0">
                  <a:solidFill>
                    <a:srgbClr val="65B76C"/>
                  </a:solidFill>
                  <a:latin typeface="+mn-ea"/>
                </a:endParaRPr>
              </a:p>
              <a:p>
                <a:r>
                  <a:rPr lang="en-US" altLang="ko-KR" sz="1400" dirty="0">
                    <a:solidFill>
                      <a:srgbClr val="65B76C"/>
                    </a:solidFill>
                    <a:latin typeface="+mn-ea"/>
                  </a:rPr>
                  <a:t>Timestamp</a:t>
                </a:r>
                <a:endParaRPr lang="en-US" altLang="ko-KR" sz="1200" dirty="0">
                  <a:solidFill>
                    <a:srgbClr val="65B76C"/>
                  </a:solidFill>
                  <a:latin typeface="+mn-ea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1039E4B-BB65-4098-A47A-57BFF0340FA1}"/>
                </a:ext>
              </a:extLst>
            </p:cNvPr>
            <p:cNvGrpSpPr/>
            <p:nvPr/>
          </p:nvGrpSpPr>
          <p:grpSpPr>
            <a:xfrm>
              <a:off x="5070205" y="1596658"/>
              <a:ext cx="2051590" cy="4001765"/>
              <a:chOff x="4929326" y="1523782"/>
              <a:chExt cx="2051590" cy="4001765"/>
            </a:xfrm>
          </p:grpSpPr>
          <p:sp>
            <p:nvSpPr>
              <p:cNvPr id="159" name="모서리가 둥근 직사각형 5">
                <a:extLst>
                  <a:ext uri="{FF2B5EF4-FFF2-40B4-BE49-F238E27FC236}">
                    <a16:creationId xmlns:a16="http://schemas.microsoft.com/office/drawing/2014/main" id="{00BCC83D-809A-4FDA-9A68-4F6C0BCEB792}"/>
                  </a:ext>
                </a:extLst>
              </p:cNvPr>
              <p:cNvSpPr/>
              <p:nvPr/>
            </p:nvSpPr>
            <p:spPr>
              <a:xfrm>
                <a:off x="4929326" y="1523782"/>
                <a:ext cx="2051590" cy="1067018"/>
              </a:xfrm>
              <a:prstGeom prst="roundRect">
                <a:avLst>
                  <a:gd name="adj" fmla="val 7843"/>
                </a:avLst>
              </a:prstGeom>
              <a:gradFill flip="none" rotWithShape="1">
                <a:gsLst>
                  <a:gs pos="0">
                    <a:srgbClr val="FE5B10"/>
                  </a:gs>
                  <a:gs pos="88000">
                    <a:srgbClr val="B9C4DA"/>
                  </a:gs>
                  <a:gs pos="80000">
                    <a:srgbClr val="657EB7"/>
                  </a:gs>
                  <a:gs pos="55000">
                    <a:srgbClr val="153D95"/>
                  </a:gs>
                  <a:gs pos="0">
                    <a:srgbClr val="0D369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D369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1DAC455-654E-425A-B1B3-2AE4A019A59E}"/>
                  </a:ext>
                </a:extLst>
              </p:cNvPr>
              <p:cNvSpPr txBox="1"/>
              <p:nvPr/>
            </p:nvSpPr>
            <p:spPr>
              <a:xfrm>
                <a:off x="4962335" y="1631172"/>
                <a:ext cx="1942262" cy="11036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No. 3</a:t>
                </a: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BA031D0-D67E-4FDB-913B-B1C4EB3AE5A1}"/>
                  </a:ext>
                </a:extLst>
              </p:cNvPr>
              <p:cNvSpPr/>
              <p:nvPr/>
            </p:nvSpPr>
            <p:spPr>
              <a:xfrm>
                <a:off x="4942445" y="2888500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 Box 3">
                <a:extLst>
                  <a:ext uri="{FF2B5EF4-FFF2-40B4-BE49-F238E27FC236}">
                    <a16:creationId xmlns:a16="http://schemas.microsoft.com/office/drawing/2014/main" id="{81BB5DA3-CAC9-430F-90B2-A91D6A07A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4611" y="3020481"/>
                <a:ext cx="943735" cy="193389"/>
              </a:xfrm>
              <a:prstGeom prst="roundRect">
                <a:avLst/>
              </a:prstGeom>
              <a:solidFill>
                <a:srgbClr val="7088BC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Problem Ⅲ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BBDDC68-6C5D-4FC7-8AEF-3158C477F8E1}"/>
                  </a:ext>
                </a:extLst>
              </p:cNvPr>
              <p:cNvSpPr txBox="1"/>
              <p:nvPr/>
            </p:nvSpPr>
            <p:spPr>
              <a:xfrm>
                <a:off x="4986665" y="3378059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ko-KR" altLang="en-US" sz="1400" dirty="0">
                    <a:solidFill>
                      <a:srgbClr val="7088BC"/>
                    </a:solidFill>
                    <a:latin typeface="+mn-ea"/>
                  </a:rPr>
                  <a:t>입주민과 관리인 </a:t>
                </a:r>
                <a:r>
                  <a:rPr lang="en-US" altLang="ko-KR" sz="1400" dirty="0">
                    <a:solidFill>
                      <a:srgbClr val="7088BC"/>
                    </a:solidFill>
                    <a:latin typeface="+mn-ea"/>
                  </a:rPr>
                  <a:t>table</a:t>
                </a:r>
              </a:p>
              <a:p>
                <a:r>
                  <a:rPr lang="ko-KR" altLang="en-US" sz="1400" dirty="0">
                    <a:solidFill>
                      <a:srgbClr val="7088BC"/>
                    </a:solidFill>
                    <a:latin typeface="+mn-ea"/>
                  </a:rPr>
                  <a:t>을</a:t>
                </a:r>
                <a:r>
                  <a:rPr lang="en-US" altLang="ko-KR" sz="1400" dirty="0">
                    <a:solidFill>
                      <a:srgbClr val="7088BC"/>
                    </a:solidFill>
                    <a:latin typeface="+mn-ea"/>
                  </a:rPr>
                  <a:t> </a:t>
                </a:r>
                <a:r>
                  <a:rPr lang="ko-KR" altLang="en-US" sz="1400" dirty="0">
                    <a:solidFill>
                      <a:srgbClr val="7088BC"/>
                    </a:solidFill>
                    <a:latin typeface="+mn-ea"/>
                  </a:rPr>
                  <a:t>따로 만들어야 하나</a:t>
                </a:r>
                <a:r>
                  <a:rPr lang="en-US" altLang="ko-KR" sz="1400" dirty="0">
                    <a:solidFill>
                      <a:srgbClr val="7088BC"/>
                    </a:solidFill>
                    <a:latin typeface="+mn-ea"/>
                  </a:rPr>
                  <a:t>?</a:t>
                </a: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7BF8A481-5385-4FCF-BC1E-99FB159C6199}"/>
                  </a:ext>
                </a:extLst>
              </p:cNvPr>
              <p:cNvSpPr/>
              <p:nvPr/>
            </p:nvSpPr>
            <p:spPr>
              <a:xfrm>
                <a:off x="4942445" y="4276984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 Box 3">
                <a:extLst>
                  <a:ext uri="{FF2B5EF4-FFF2-40B4-BE49-F238E27FC236}">
                    <a16:creationId xmlns:a16="http://schemas.microsoft.com/office/drawing/2014/main" id="{4C51C93D-4227-42BE-9DBA-BCD62B61B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4611" y="4408965"/>
                <a:ext cx="943735" cy="193389"/>
              </a:xfrm>
              <a:prstGeom prst="roundRect">
                <a:avLst/>
              </a:prstGeom>
              <a:solidFill>
                <a:srgbClr val="0D3692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Solution Ⅲ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2B604AF-4DC9-4208-92E8-FB91468CD1C9}"/>
                  </a:ext>
                </a:extLst>
              </p:cNvPr>
              <p:cNvSpPr txBox="1"/>
              <p:nvPr/>
            </p:nvSpPr>
            <p:spPr>
              <a:xfrm>
                <a:off x="4986665" y="4761061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en-US" altLang="ko-KR" sz="1400" dirty="0">
                    <a:solidFill>
                      <a:srgbClr val="0D3692"/>
                    </a:solidFill>
                    <a:latin typeface="+mn-ea"/>
                  </a:rPr>
                  <a:t>Register</a:t>
                </a:r>
              </a:p>
              <a:p>
                <a:r>
                  <a:rPr lang="en-US" altLang="ko-KR" sz="1400" dirty="0" err="1">
                    <a:solidFill>
                      <a:srgbClr val="0D3692"/>
                    </a:solidFill>
                    <a:latin typeface="+mn-ea"/>
                  </a:rPr>
                  <a:t>isAccepted</a:t>
                </a:r>
                <a:endParaRPr lang="en-US" altLang="ko-KR" sz="1400" dirty="0">
                  <a:solidFill>
                    <a:srgbClr val="0D3692"/>
                  </a:solidFill>
                  <a:latin typeface="+mn-ea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3DCB329-954C-48CD-A068-4F655FD6A029}"/>
                </a:ext>
              </a:extLst>
            </p:cNvPr>
            <p:cNvGrpSpPr/>
            <p:nvPr/>
          </p:nvGrpSpPr>
          <p:grpSpPr>
            <a:xfrm>
              <a:off x="7355553" y="1596658"/>
              <a:ext cx="2051590" cy="4001765"/>
              <a:chOff x="7192024" y="1523782"/>
              <a:chExt cx="2051590" cy="4001765"/>
            </a:xfrm>
          </p:grpSpPr>
          <p:sp>
            <p:nvSpPr>
              <p:cNvPr id="171" name="모서리가 둥근 직사각형 5">
                <a:extLst>
                  <a:ext uri="{FF2B5EF4-FFF2-40B4-BE49-F238E27FC236}">
                    <a16:creationId xmlns:a16="http://schemas.microsoft.com/office/drawing/2014/main" id="{CB5D81A2-23AC-47BB-A96F-189E2CA2E8E7}"/>
                  </a:ext>
                </a:extLst>
              </p:cNvPr>
              <p:cNvSpPr/>
              <p:nvPr/>
            </p:nvSpPr>
            <p:spPr>
              <a:xfrm>
                <a:off x="7192024" y="1523782"/>
                <a:ext cx="2051590" cy="1067018"/>
              </a:xfrm>
              <a:prstGeom prst="roundRect">
                <a:avLst>
                  <a:gd name="adj" fmla="val 7843"/>
                </a:avLst>
              </a:prstGeom>
              <a:gradFill flip="none" rotWithShape="1">
                <a:gsLst>
                  <a:gs pos="0">
                    <a:srgbClr val="FE5B10"/>
                  </a:gs>
                  <a:gs pos="88000">
                    <a:srgbClr val="D1E4EB"/>
                  </a:gs>
                  <a:gs pos="80000">
                    <a:srgbClr val="8CC7DC"/>
                  </a:gs>
                  <a:gs pos="55000">
                    <a:srgbClr val="3EA6CB"/>
                  </a:gs>
                  <a:gs pos="0">
                    <a:srgbClr val="32A1C8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D369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C754630-3D6C-4E8C-AF98-9BFEF30F3C45}"/>
                  </a:ext>
                </a:extLst>
              </p:cNvPr>
              <p:cNvSpPr txBox="1"/>
              <p:nvPr/>
            </p:nvSpPr>
            <p:spPr>
              <a:xfrm>
                <a:off x="7225033" y="1631172"/>
                <a:ext cx="1942262" cy="11036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No. 4</a:t>
                </a: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8003B13B-016B-4697-B826-0460DC067F2F}"/>
                  </a:ext>
                </a:extLst>
              </p:cNvPr>
              <p:cNvSpPr/>
              <p:nvPr/>
            </p:nvSpPr>
            <p:spPr>
              <a:xfrm>
                <a:off x="7205143" y="2888500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 Box 3">
                <a:extLst>
                  <a:ext uri="{FF2B5EF4-FFF2-40B4-BE49-F238E27FC236}">
                    <a16:creationId xmlns:a16="http://schemas.microsoft.com/office/drawing/2014/main" id="{2EEF5069-38D7-4103-BE96-CCA2ECB0D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7309" y="3020481"/>
                <a:ext cx="943735" cy="193389"/>
              </a:xfrm>
              <a:prstGeom prst="roundRect">
                <a:avLst/>
              </a:prstGeom>
              <a:solidFill>
                <a:srgbClr val="7FC1D9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Problem Ⅳ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7759632-37DD-410E-846D-C793075E36A8}"/>
                  </a:ext>
                </a:extLst>
              </p:cNvPr>
              <p:cNvSpPr txBox="1"/>
              <p:nvPr/>
            </p:nvSpPr>
            <p:spPr>
              <a:xfrm>
                <a:off x="7249363" y="3378059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ko-KR" altLang="en-US" sz="1400" dirty="0">
                    <a:solidFill>
                      <a:srgbClr val="7FC1D9"/>
                    </a:solidFill>
                    <a:latin typeface="+mn-ea"/>
                  </a:rPr>
                  <a:t>목록페이지 </a:t>
                </a:r>
                <a:endParaRPr lang="en-US" altLang="ko-KR" sz="1400" dirty="0">
                  <a:solidFill>
                    <a:srgbClr val="7FC1D9"/>
                  </a:solidFill>
                  <a:latin typeface="+mn-ea"/>
                </a:endParaRPr>
              </a:p>
              <a:p>
                <a:r>
                  <a:rPr lang="ko-KR" altLang="en-US" sz="1400" dirty="0">
                    <a:solidFill>
                      <a:srgbClr val="7FC1D9"/>
                    </a:solidFill>
                    <a:latin typeface="+mn-ea"/>
                  </a:rPr>
                  <a:t>게시물 </a:t>
                </a:r>
                <a:r>
                  <a:rPr lang="ko-KR" altLang="en-US" sz="1400" dirty="0" err="1">
                    <a:solidFill>
                      <a:srgbClr val="7FC1D9"/>
                    </a:solidFill>
                    <a:latin typeface="+mn-ea"/>
                  </a:rPr>
                  <a:t>카운팅</a:t>
                </a:r>
                <a:endParaRPr lang="en-US" altLang="ko-KR" sz="1200" dirty="0">
                  <a:solidFill>
                    <a:srgbClr val="7FC1D9"/>
                  </a:solidFill>
                  <a:latin typeface="+mn-ea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3C9B909B-F56E-4C3F-9282-D60A179E2150}"/>
                  </a:ext>
                </a:extLst>
              </p:cNvPr>
              <p:cNvSpPr/>
              <p:nvPr/>
            </p:nvSpPr>
            <p:spPr>
              <a:xfrm>
                <a:off x="7205143" y="4276984"/>
                <a:ext cx="2038471" cy="12485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 Box 3">
                <a:extLst>
                  <a:ext uri="{FF2B5EF4-FFF2-40B4-BE49-F238E27FC236}">
                    <a16:creationId xmlns:a16="http://schemas.microsoft.com/office/drawing/2014/main" id="{4269B7C0-2B0D-4CD4-9B85-20175E5CD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7309" y="4408965"/>
                <a:ext cx="943735" cy="193389"/>
              </a:xfrm>
              <a:prstGeom prst="roundRect">
                <a:avLst/>
              </a:prstGeom>
              <a:solidFill>
                <a:srgbClr val="32A1C8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R="0" indent="0" algn="ctr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defRPr>
                </a:lvl1pPr>
              </a:lstStyle>
              <a:p>
                <a:r>
                  <a:rPr lang="en-US" altLang="ko-KR" sz="1200" dirty="0"/>
                  <a:t>Solution Ⅳ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47DFB6C-0543-4092-9A3D-BFCBA5FC9A37}"/>
                  </a:ext>
                </a:extLst>
              </p:cNvPr>
              <p:cNvSpPr txBox="1"/>
              <p:nvPr/>
            </p:nvSpPr>
            <p:spPr>
              <a:xfrm>
                <a:off x="7249363" y="4761061"/>
                <a:ext cx="1913077" cy="5948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 b="1"/>
                </a:lvl1pPr>
              </a:lstStyle>
              <a:p>
                <a:r>
                  <a:rPr lang="ko-KR" altLang="en-US" sz="1400" dirty="0">
                    <a:solidFill>
                      <a:srgbClr val="7FC1D9"/>
                    </a:solidFill>
                    <a:latin typeface="+mn-ea"/>
                  </a:rPr>
                  <a:t>새로운 페이지에서 </a:t>
                </a:r>
                <a:endParaRPr lang="en-US" altLang="ko-KR" sz="1400" dirty="0">
                  <a:solidFill>
                    <a:srgbClr val="7FC1D9"/>
                  </a:solidFill>
                  <a:latin typeface="+mn-ea"/>
                </a:endParaRPr>
              </a:p>
              <a:p>
                <a:r>
                  <a:rPr lang="ko-KR" altLang="en-US" sz="1400" dirty="0">
                    <a:solidFill>
                      <a:srgbClr val="7FC1D9"/>
                    </a:solidFill>
                    <a:latin typeface="+mn-ea"/>
                  </a:rPr>
                  <a:t>새로 시작할 수 있게</a:t>
                </a:r>
                <a:endParaRPr lang="en-US" altLang="ko-KR" sz="1400" dirty="0">
                  <a:solidFill>
                    <a:srgbClr val="32A1C8"/>
                  </a:solidFill>
                  <a:latin typeface="+mn-ea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2981FEC-ED5C-4663-9D78-3FEC09DDFEA6}"/>
              </a:ext>
            </a:extLst>
          </p:cNvPr>
          <p:cNvSpPr txBox="1"/>
          <p:nvPr/>
        </p:nvSpPr>
        <p:spPr>
          <a:xfrm>
            <a:off x="4120722" y="1776315"/>
            <a:ext cx="1621898" cy="47820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Parking Lot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5F1181-40DE-42EF-985F-45A814A65BB5}"/>
              </a:ext>
            </a:extLst>
          </p:cNvPr>
          <p:cNvSpPr txBox="1"/>
          <p:nvPr/>
        </p:nvSpPr>
        <p:spPr>
          <a:xfrm>
            <a:off x="6449082" y="1883201"/>
            <a:ext cx="1621898" cy="47820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Manage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D55C0-99A9-489C-A949-944D31450E59}"/>
              </a:ext>
            </a:extLst>
          </p:cNvPr>
          <p:cNvSpPr txBox="1"/>
          <p:nvPr/>
        </p:nvSpPr>
        <p:spPr>
          <a:xfrm>
            <a:off x="8691418" y="1776314"/>
            <a:ext cx="1621898" cy="47820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55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2613392"/>
            <a:ext cx="11120876" cy="64214"/>
          </a:xfrm>
          <a:prstGeom prst="rect">
            <a:avLst/>
          </a:prstGeom>
          <a:solidFill>
            <a:srgbClr val="7030A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4167695"/>
            <a:ext cx="11120876" cy="64214"/>
          </a:xfrm>
          <a:prstGeom prst="rect">
            <a:avLst/>
          </a:prstGeom>
          <a:solidFill>
            <a:srgbClr val="7030A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36000" y="3045542"/>
            <a:ext cx="4320000" cy="766916"/>
            <a:chOff x="3752122" y="3045542"/>
            <a:chExt cx="4320000" cy="76691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52122" y="3045542"/>
              <a:ext cx="4320000" cy="76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rgbClr val="8B50A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15332" y="3168102"/>
              <a:ext cx="532285" cy="521796"/>
            </a:xfrm>
            <a:prstGeom prst="ellipse">
              <a:avLst/>
            </a:prstGeom>
            <a:solidFill>
              <a:srgbClr val="8B50A4"/>
            </a:solidFill>
            <a:ln>
              <a:noFill/>
            </a:ln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127" y="3275111"/>
              <a:ext cx="3180623" cy="307777"/>
            </a:xfrm>
            <a:prstGeom prst="rect">
              <a:avLst/>
            </a:prstGeom>
            <a:noFill/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ko-KR" altLang="en-US" sz="2000" b="1" dirty="0"/>
                <a:t>고도화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2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59425D-0E1D-4BA7-8845-8F8AB857A79A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8B50A4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52725-33D7-4C2E-8A22-08FE813DB8F9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고도화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F472D8-5FD7-4A97-9DB7-0D6992EE6663}"/>
              </a:ext>
            </a:extLst>
          </p:cNvPr>
          <p:cNvSpPr txBox="1"/>
          <p:nvPr/>
        </p:nvSpPr>
        <p:spPr>
          <a:xfrm>
            <a:off x="5996422" y="1540648"/>
            <a:ext cx="5714610" cy="394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fontAlgn="base">
              <a:lnSpc>
                <a:spcPct val="280000"/>
              </a:lnSpc>
            </a:pP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□ 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글로벌 </a:t>
            </a:r>
            <a:r>
              <a:rPr lang="ko-KR" altLang="en-US" sz="1400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스마트홈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시장은 연평균 </a:t>
            </a: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30% 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성장률을 보임</a:t>
            </a:r>
            <a:endParaRPr lang="en-US" altLang="ko-KR" sz="14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fontAlgn="base">
              <a:lnSpc>
                <a:spcPct val="280000"/>
              </a:lnSpc>
            </a:pP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□ 2022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년에는 약 </a:t>
            </a: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1,200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억 달러 규모까지 확대될 것으로 전망됨</a:t>
            </a:r>
            <a:endParaRPr lang="en-US" altLang="ko-KR" sz="14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fontAlgn="base">
              <a:lnSpc>
                <a:spcPct val="280000"/>
              </a:lnSpc>
            </a:pP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□ 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세계적으로 성장하고 있는 분야가 확실함</a:t>
            </a: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 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사업성이 상당함</a:t>
            </a: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</a:t>
            </a:r>
          </a:p>
          <a:p>
            <a:pPr fontAlgn="base">
              <a:lnSpc>
                <a:spcPct val="280000"/>
              </a:lnSpc>
            </a:pP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□ </a:t>
            </a:r>
            <a:r>
              <a:rPr lang="ko-KR" altLang="en-US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기술이전 및 사업화 가능성이 매우 </a:t>
            </a:r>
            <a:r>
              <a:rPr lang="ko-KR" altLang="en-US" sz="1400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높아보임</a:t>
            </a:r>
            <a:r>
              <a:rPr lang="en-US" altLang="ko-KR" sz="14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</a:p>
          <a:p>
            <a:pPr fontAlgn="base">
              <a:lnSpc>
                <a:spcPct val="280000"/>
              </a:lnSpc>
            </a:pPr>
            <a:endParaRPr lang="ko-KR" altLang="en-US" sz="14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FA3A8D1-8C18-44C9-8F38-2DF46EA38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2"/>
          <a:stretch/>
        </p:blipFill>
        <p:spPr>
          <a:xfrm>
            <a:off x="724758" y="1540648"/>
            <a:ext cx="4802910" cy="375280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07EF9E7-91DC-4FBF-8839-2370E044FBCC}"/>
              </a:ext>
            </a:extLst>
          </p:cNvPr>
          <p:cNvSpPr txBox="1"/>
          <p:nvPr/>
        </p:nvSpPr>
        <p:spPr>
          <a:xfrm>
            <a:off x="858982" y="5293453"/>
            <a:ext cx="4668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Statista(2018.06)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2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C6F56BB1-1AD7-4869-B5C4-9BA8F802DD4F}"/>
              </a:ext>
            </a:extLst>
          </p:cNvPr>
          <p:cNvSpPr txBox="1"/>
          <p:nvPr/>
        </p:nvSpPr>
        <p:spPr>
          <a:xfrm>
            <a:off x="-68162" y="752575"/>
            <a:ext cx="990601" cy="2892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altLang="ko-KR" sz="1200">
              <a:solidFill>
                <a:srgbClr val="0070C0"/>
              </a:solidFill>
              <a:latin typeface="나눔바른고딕"/>
              <a:ea typeface="나눔바른고딕"/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1B83C644-4994-47F6-A794-8662D824ECED}"/>
              </a:ext>
            </a:extLst>
          </p:cNvPr>
          <p:cNvSpPr txBox="1"/>
          <p:nvPr/>
        </p:nvSpPr>
        <p:spPr>
          <a:xfrm>
            <a:off x="-68162" y="3487824"/>
            <a:ext cx="990601" cy="2892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altLang="ko-KR" sz="1200">
              <a:solidFill>
                <a:srgbClr val="0070C0"/>
              </a:solidFill>
              <a:latin typeface="나눔바른고딕"/>
              <a:ea typeface="나눔바른고딕"/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7ACED8A1-276F-42DB-A3C1-068F52007EB2}"/>
              </a:ext>
            </a:extLst>
          </p:cNvPr>
          <p:cNvSpPr txBox="1"/>
          <p:nvPr/>
        </p:nvSpPr>
        <p:spPr>
          <a:xfrm>
            <a:off x="-68162" y="6228825"/>
            <a:ext cx="990601" cy="2892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altLang="ko-KR" sz="1200">
              <a:solidFill>
                <a:srgbClr val="0070C0"/>
              </a:solidFill>
              <a:latin typeface="나눔바른고딕"/>
              <a:ea typeface="나눔바른고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91243E-10C3-489C-B645-C915B10B9D8A}"/>
              </a:ext>
            </a:extLst>
          </p:cNvPr>
          <p:cNvSpPr txBox="1"/>
          <p:nvPr/>
        </p:nvSpPr>
        <p:spPr>
          <a:xfrm>
            <a:off x="724958" y="1219729"/>
            <a:ext cx="10742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CFDCB4-F168-491C-937C-5A8DBA3E7B93}"/>
              </a:ext>
            </a:extLst>
          </p:cNvPr>
          <p:cNvSpPr txBox="1"/>
          <p:nvPr/>
        </p:nvSpPr>
        <p:spPr>
          <a:xfrm>
            <a:off x="318462" y="965969"/>
            <a:ext cx="11555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B9ACC-BF23-4D38-8063-708A741CC2AE}"/>
              </a:ext>
            </a:extLst>
          </p:cNvPr>
          <p:cNvSpPr txBox="1"/>
          <p:nvPr/>
        </p:nvSpPr>
        <p:spPr>
          <a:xfrm>
            <a:off x="588463" y="897183"/>
            <a:ext cx="1592211" cy="557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&amp; DB 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Server</a:t>
            </a: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&amp;Framework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Protocol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Toll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VCS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9" name="Picture 10" descr="jsp 로고에 대한 이미지 검색결과">
            <a:extLst>
              <a:ext uri="{FF2B5EF4-FFF2-40B4-BE49-F238E27FC236}">
                <a16:creationId xmlns:a16="http://schemas.microsoft.com/office/drawing/2014/main" id="{71DE2EF7-EF7E-486B-AA0E-BAC9AD470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14264" y="1623311"/>
            <a:ext cx="697708" cy="674822"/>
          </a:xfrm>
          <a:prstGeom prst="rect">
            <a:avLst/>
          </a:prstGeom>
          <a:noFill/>
        </p:spPr>
      </p:pic>
      <p:pic>
        <p:nvPicPr>
          <p:cNvPr id="60" name="Picture 12" descr="스프링 로고에 대한 이미지 검색결과">
            <a:extLst>
              <a:ext uri="{FF2B5EF4-FFF2-40B4-BE49-F238E27FC236}">
                <a16:creationId xmlns:a16="http://schemas.microsoft.com/office/drawing/2014/main" id="{C7218BA7-B419-4438-B331-CFD669682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055028" y="2511448"/>
            <a:ext cx="1027844" cy="634244"/>
          </a:xfrm>
          <a:prstGeom prst="rect">
            <a:avLst/>
          </a:prstGeom>
          <a:noFill/>
        </p:spPr>
      </p:pic>
      <p:pic>
        <p:nvPicPr>
          <p:cNvPr id="61" name="Picture 14" descr="톰캣 로고에 대한 이미지 검색결과">
            <a:extLst>
              <a:ext uri="{FF2B5EF4-FFF2-40B4-BE49-F238E27FC236}">
                <a16:creationId xmlns:a16="http://schemas.microsoft.com/office/drawing/2014/main" id="{B1DCB581-423C-4CC0-A8FF-FE1CC2C6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40809" y="2511446"/>
            <a:ext cx="806251" cy="546079"/>
          </a:xfrm>
          <a:prstGeom prst="rect">
            <a:avLst/>
          </a:prstGeom>
          <a:noFill/>
        </p:spPr>
      </p:pic>
      <p:pic>
        <p:nvPicPr>
          <p:cNvPr id="62" name="Picture 16" descr="오라클 로고에 대한 이미지 검색결과">
            <a:extLst>
              <a:ext uri="{FF2B5EF4-FFF2-40B4-BE49-F238E27FC236}">
                <a16:creationId xmlns:a16="http://schemas.microsoft.com/office/drawing/2014/main" id="{29501F0E-C3D4-4363-A01E-EA032033B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04014" y="828472"/>
            <a:ext cx="1476053" cy="517735"/>
          </a:xfrm>
          <a:prstGeom prst="rect">
            <a:avLst/>
          </a:prstGeom>
          <a:noFill/>
        </p:spPr>
      </p:pic>
      <p:pic>
        <p:nvPicPr>
          <p:cNvPr id="63" name="Picture 18" descr="자바fx 로고에 대한 이미지 검색결과">
            <a:extLst>
              <a:ext uri="{FF2B5EF4-FFF2-40B4-BE49-F238E27FC236}">
                <a16:creationId xmlns:a16="http://schemas.microsoft.com/office/drawing/2014/main" id="{81216A24-161B-48CC-B0B8-D3F89FEBE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055593" y="3487824"/>
            <a:ext cx="1408923" cy="637665"/>
          </a:xfrm>
          <a:prstGeom prst="rect">
            <a:avLst/>
          </a:prstGeom>
          <a:noFill/>
        </p:spPr>
      </p:pic>
      <p:pic>
        <p:nvPicPr>
          <p:cNvPr id="64" name="Picture 6" descr="관련 이미지">
            <a:extLst>
              <a:ext uri="{FF2B5EF4-FFF2-40B4-BE49-F238E27FC236}">
                <a16:creationId xmlns:a16="http://schemas.microsoft.com/office/drawing/2014/main" id="{7BF93EB8-2CD4-4678-9DE4-0B0E02D44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055028" y="1627743"/>
            <a:ext cx="910849" cy="665128"/>
          </a:xfrm>
          <a:prstGeom prst="rect">
            <a:avLst/>
          </a:prstGeom>
          <a:noFill/>
        </p:spPr>
      </p:pic>
      <p:pic>
        <p:nvPicPr>
          <p:cNvPr id="65" name="Picture 8" descr="자바스크립트 로고에 대한 이미지 검색결과">
            <a:extLst>
              <a:ext uri="{FF2B5EF4-FFF2-40B4-BE49-F238E27FC236}">
                <a16:creationId xmlns:a16="http://schemas.microsoft.com/office/drawing/2014/main" id="{E3340AF4-9436-45C6-A6D3-97C933400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668369" y="1618732"/>
            <a:ext cx="632278" cy="658005"/>
          </a:xfrm>
          <a:prstGeom prst="rect">
            <a:avLst/>
          </a:prstGeom>
          <a:noFill/>
        </p:spPr>
      </p:pic>
      <p:pic>
        <p:nvPicPr>
          <p:cNvPr id="66" name="Picture 20" descr="윈도우7 로고에 대한 이미지 검색결과">
            <a:extLst>
              <a:ext uri="{FF2B5EF4-FFF2-40B4-BE49-F238E27FC236}">
                <a16:creationId xmlns:a16="http://schemas.microsoft.com/office/drawing/2014/main" id="{7D7C3924-97A3-4806-8253-E1D483C08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r="15928"/>
          <a:stretch/>
        </p:blipFill>
        <p:spPr>
          <a:xfrm>
            <a:off x="1967077" y="861484"/>
            <a:ext cx="1009238" cy="484723"/>
          </a:xfrm>
          <a:prstGeom prst="rect">
            <a:avLst/>
          </a:prstGeom>
          <a:noFill/>
        </p:spPr>
      </p:pic>
      <p:pic>
        <p:nvPicPr>
          <p:cNvPr id="67" name="Picture 22" descr="마이바티스 로고에 대한 이미지 검색결과">
            <a:extLst>
              <a:ext uri="{FF2B5EF4-FFF2-40B4-BE49-F238E27FC236}">
                <a16:creationId xmlns:a16="http://schemas.microsoft.com/office/drawing/2014/main" id="{35018BC8-028A-4B59-9017-02F5237BD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142666" y="2512157"/>
            <a:ext cx="2438349" cy="714185"/>
          </a:xfrm>
          <a:prstGeom prst="rect">
            <a:avLst/>
          </a:prstGeom>
          <a:noFill/>
        </p:spPr>
      </p:pic>
      <p:pic>
        <p:nvPicPr>
          <p:cNvPr id="68" name="Picture 24" descr="css3 logo에 대한 이미지 검색결과">
            <a:extLst>
              <a:ext uri="{FF2B5EF4-FFF2-40B4-BE49-F238E27FC236}">
                <a16:creationId xmlns:a16="http://schemas.microsoft.com/office/drawing/2014/main" id="{EB6A93F1-28E2-46E5-B09C-4EAC3F8D1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400748" y="1593344"/>
            <a:ext cx="520131" cy="668165"/>
          </a:xfrm>
          <a:prstGeom prst="rect">
            <a:avLst/>
          </a:prstGeom>
          <a:noFill/>
        </p:spPr>
      </p:pic>
      <p:pic>
        <p:nvPicPr>
          <p:cNvPr id="69" name="Picture 26" descr="html logo에 대한 이미지 검색결과">
            <a:extLst>
              <a:ext uri="{FF2B5EF4-FFF2-40B4-BE49-F238E27FC236}">
                <a16:creationId xmlns:a16="http://schemas.microsoft.com/office/drawing/2014/main" id="{F0869CB4-73B1-4345-8208-0D4A7D340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5002504" y="1594602"/>
            <a:ext cx="674823" cy="674823"/>
          </a:xfrm>
          <a:prstGeom prst="rect">
            <a:avLst/>
          </a:prstGeom>
          <a:noFill/>
        </p:spPr>
      </p:pic>
      <p:pic>
        <p:nvPicPr>
          <p:cNvPr id="70" name="Picture 30" descr="jdbc logo에 대한 이미지 검색결과">
            <a:extLst>
              <a:ext uri="{FF2B5EF4-FFF2-40B4-BE49-F238E27FC236}">
                <a16:creationId xmlns:a16="http://schemas.microsoft.com/office/drawing/2014/main" id="{20B7BE55-52C6-488D-A550-92C96D071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506604" y="3476990"/>
            <a:ext cx="855236" cy="637665"/>
          </a:xfrm>
          <a:prstGeom prst="rect">
            <a:avLst/>
          </a:prstGeom>
          <a:noFill/>
        </p:spPr>
      </p:pic>
      <p:pic>
        <p:nvPicPr>
          <p:cNvPr id="71" name="Picture 32" descr="the Pi4j logo에 대한 이미지 검색결과">
            <a:extLst>
              <a:ext uri="{FF2B5EF4-FFF2-40B4-BE49-F238E27FC236}">
                <a16:creationId xmlns:a16="http://schemas.microsoft.com/office/drawing/2014/main" id="{4F7F4275-9204-453C-8489-FA90BBA2B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403929" y="3476990"/>
            <a:ext cx="2854122" cy="648498"/>
          </a:xfrm>
          <a:prstGeom prst="rect">
            <a:avLst/>
          </a:prstGeom>
          <a:noFill/>
        </p:spPr>
      </p:pic>
      <p:pic>
        <p:nvPicPr>
          <p:cNvPr id="72" name="Picture 34" descr="제이쿼리 로고에 대한 이미지 검색결과">
            <a:extLst>
              <a:ext uri="{FF2B5EF4-FFF2-40B4-BE49-F238E27FC236}">
                <a16:creationId xmlns:a16="http://schemas.microsoft.com/office/drawing/2014/main" id="{397A5783-0AF8-463C-A77F-93303A18C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300140" y="3473190"/>
            <a:ext cx="855236" cy="637665"/>
          </a:xfrm>
          <a:prstGeom prst="rect">
            <a:avLst/>
          </a:prstGeom>
          <a:noFill/>
        </p:spPr>
      </p:pic>
      <p:pic>
        <p:nvPicPr>
          <p:cNvPr id="73" name="Picture 36" descr="자바 제이슨 로고에 대한 이미지 검색결과">
            <a:extLst>
              <a:ext uri="{FF2B5EF4-FFF2-40B4-BE49-F238E27FC236}">
                <a16:creationId xmlns:a16="http://schemas.microsoft.com/office/drawing/2014/main" id="{FD3576BF-8B8C-4416-B9EF-02618CA74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203790" y="3476647"/>
            <a:ext cx="1316137" cy="649184"/>
          </a:xfrm>
          <a:prstGeom prst="rect">
            <a:avLst/>
          </a:prstGeom>
          <a:noFill/>
        </p:spPr>
      </p:pic>
      <p:pic>
        <p:nvPicPr>
          <p:cNvPr id="74" name="Picture 38" descr="slf4j 로고에 대한 이미지 검색결과">
            <a:extLst>
              <a:ext uri="{FF2B5EF4-FFF2-40B4-BE49-F238E27FC236}">
                <a16:creationId xmlns:a16="http://schemas.microsoft.com/office/drawing/2014/main" id="{57F91AE0-4C8A-4490-8CBB-6143DB68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9585385" y="3473190"/>
            <a:ext cx="1316137" cy="637665"/>
          </a:xfrm>
          <a:prstGeom prst="rect">
            <a:avLst/>
          </a:prstGeom>
          <a:noFill/>
        </p:spPr>
      </p:pic>
      <p:pic>
        <p:nvPicPr>
          <p:cNvPr id="75" name="Picture 40" descr="Mqtt paho로고에 대한 이미지 검색결과">
            <a:extLst>
              <a:ext uri="{FF2B5EF4-FFF2-40B4-BE49-F238E27FC236}">
                <a16:creationId xmlns:a16="http://schemas.microsoft.com/office/drawing/2014/main" id="{692EF6D4-21A3-44C3-9D24-28FC9FEF5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91066" y="4282197"/>
            <a:ext cx="1485534" cy="637665"/>
          </a:xfrm>
          <a:prstGeom prst="rect">
            <a:avLst/>
          </a:prstGeom>
          <a:noFill/>
        </p:spPr>
      </p:pic>
      <p:pic>
        <p:nvPicPr>
          <p:cNvPr id="76" name="Picture 42" descr="MavLink로고에 대한 이미지 검색결과">
            <a:extLst>
              <a:ext uri="{FF2B5EF4-FFF2-40B4-BE49-F238E27FC236}">
                <a16:creationId xmlns:a16="http://schemas.microsoft.com/office/drawing/2014/main" id="{F89D45FD-5C39-4895-BC51-E77EC023F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3383277" y="4270524"/>
            <a:ext cx="2438349" cy="648498"/>
          </a:xfrm>
          <a:prstGeom prst="rect">
            <a:avLst/>
          </a:prstGeom>
          <a:noFill/>
        </p:spPr>
      </p:pic>
      <p:pic>
        <p:nvPicPr>
          <p:cNvPr id="77" name="Picture 44" descr="rxtx로고에 대한 이미지 검색결과">
            <a:extLst>
              <a:ext uri="{FF2B5EF4-FFF2-40B4-BE49-F238E27FC236}">
                <a16:creationId xmlns:a16="http://schemas.microsoft.com/office/drawing/2014/main" id="{C23379EA-6513-47AC-8983-C6251C2C1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5928303" y="4270524"/>
            <a:ext cx="1371837" cy="646331"/>
          </a:xfrm>
          <a:prstGeom prst="rect">
            <a:avLst/>
          </a:prstGeom>
          <a:noFill/>
        </p:spPr>
      </p:pic>
      <p:pic>
        <p:nvPicPr>
          <p:cNvPr id="78" name="Picture 46" descr="intellij 로고에 대한 이미지 검색결과">
            <a:extLst>
              <a:ext uri="{FF2B5EF4-FFF2-40B4-BE49-F238E27FC236}">
                <a16:creationId xmlns:a16="http://schemas.microsoft.com/office/drawing/2014/main" id="{EC0B5848-D70A-4FAF-B5F1-C8168F03E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791066" y="5158837"/>
            <a:ext cx="2370496" cy="592624"/>
          </a:xfrm>
          <a:prstGeom prst="rect">
            <a:avLst/>
          </a:prstGeom>
          <a:noFill/>
        </p:spPr>
      </p:pic>
      <p:pic>
        <p:nvPicPr>
          <p:cNvPr id="79" name="Picture 48" descr="oracle developer로고에 대한 이미지 검색결과">
            <a:extLst>
              <a:ext uri="{FF2B5EF4-FFF2-40B4-BE49-F238E27FC236}">
                <a16:creationId xmlns:a16="http://schemas.microsoft.com/office/drawing/2014/main" id="{0E05F89E-918A-4613-B938-CFD0A13B3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4161562" y="5164253"/>
            <a:ext cx="2086838" cy="581791"/>
          </a:xfrm>
          <a:prstGeom prst="rect">
            <a:avLst/>
          </a:prstGeom>
          <a:noFill/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A50D7-FA72-400B-812E-59D12955288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355078" y="5061891"/>
            <a:ext cx="1051740" cy="68415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774C00A-21B7-42D3-8234-104A638B93A8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7438159" y="5193594"/>
            <a:ext cx="2162175" cy="561975"/>
          </a:xfrm>
          <a:prstGeom prst="rect">
            <a:avLst/>
          </a:prstGeom>
        </p:spPr>
      </p:pic>
      <p:pic>
        <p:nvPicPr>
          <p:cNvPr id="82" name="Picture 54" descr="git 로고에 대한 이미지 검색결과">
            <a:extLst>
              <a:ext uri="{FF2B5EF4-FFF2-40B4-BE49-F238E27FC236}">
                <a16:creationId xmlns:a16="http://schemas.microsoft.com/office/drawing/2014/main" id="{D786DC5D-2CB8-4B7F-802C-055ADE935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791066" y="6046859"/>
            <a:ext cx="945000" cy="394616"/>
          </a:xfrm>
          <a:prstGeom prst="rect">
            <a:avLst/>
          </a:prstGeom>
          <a:noFill/>
        </p:spPr>
      </p:pic>
      <p:pic>
        <p:nvPicPr>
          <p:cNvPr id="83" name="Picture 56" descr="gitㅗㅕㅠ에 대한 이미지 검색결과">
            <a:extLst>
              <a:ext uri="{FF2B5EF4-FFF2-40B4-BE49-F238E27FC236}">
                <a16:creationId xmlns:a16="http://schemas.microsoft.com/office/drawing/2014/main" id="{78887501-BB7E-4608-8726-5D790B4D0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2869760" y="5935071"/>
            <a:ext cx="1530988" cy="506404"/>
          </a:xfrm>
          <a:prstGeom prst="rect">
            <a:avLst/>
          </a:prstGeom>
          <a:noFill/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57B22BA-FEA5-43E4-B8DD-91D967B30CB1}"/>
              </a:ext>
            </a:extLst>
          </p:cNvPr>
          <p:cNvSpPr txBox="1"/>
          <p:nvPr/>
        </p:nvSpPr>
        <p:spPr>
          <a:xfrm>
            <a:off x="5416652" y="2875039"/>
            <a:ext cx="1448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Apache Tomcat 9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53B2D84-6E59-4F3B-B0D3-14205B3AFF63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8708" y="5061891"/>
            <a:ext cx="969489" cy="69367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EE6F039-B875-4334-A6F1-B69136055EB5}"/>
              </a:ext>
            </a:extLst>
          </p:cNvPr>
          <p:cNvGrpSpPr/>
          <p:nvPr/>
        </p:nvGrpSpPr>
        <p:grpSpPr>
          <a:xfrm>
            <a:off x="520117" y="1461568"/>
            <a:ext cx="10564521" cy="4439884"/>
            <a:chOff x="520117" y="1461568"/>
            <a:chExt cx="10564521" cy="428447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F1C1E33-A27F-480D-AF1F-84F787477D4B}"/>
                </a:ext>
              </a:extLst>
            </p:cNvPr>
            <p:cNvSpPr/>
            <p:nvPr/>
          </p:nvSpPr>
          <p:spPr>
            <a:xfrm>
              <a:off x="520117" y="2399251"/>
              <a:ext cx="9238591" cy="3346793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3BAFF2-D774-41A3-8212-CA0AC1DE36CD}"/>
                </a:ext>
              </a:extLst>
            </p:cNvPr>
            <p:cNvSpPr/>
            <p:nvPr/>
          </p:nvSpPr>
          <p:spPr>
            <a:xfrm>
              <a:off x="2869760" y="1461568"/>
              <a:ext cx="2845312" cy="940509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F6395B-A82D-4396-952B-FAF58EE2FE31}"/>
                </a:ext>
              </a:extLst>
            </p:cNvPr>
            <p:cNvSpPr/>
            <p:nvPr/>
          </p:nvSpPr>
          <p:spPr>
            <a:xfrm>
              <a:off x="9758708" y="3381353"/>
              <a:ext cx="1325930" cy="940509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59425D-0E1D-4BA7-8845-8F8AB857A79A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8B50A4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52725-33D7-4C2E-8A22-08FE813DB8F9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고도화 </a:t>
            </a:r>
          </a:p>
        </p:txBody>
      </p:sp>
    </p:spTree>
    <p:extLst>
      <p:ext uri="{BB962C8B-B14F-4D97-AF65-F5344CB8AC3E}">
        <p14:creationId xmlns:p14="http://schemas.microsoft.com/office/powerpoint/2010/main" val="33977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53F8FD-79BE-45A9-B260-CA31957563C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8B50A4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고도화 </a:t>
            </a:r>
          </a:p>
        </p:txBody>
      </p:sp>
      <p:pic>
        <p:nvPicPr>
          <p:cNvPr id="17" name="그림 16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6BB7B2E3-8EE8-4E9E-8CA9-10208A039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5" y="776001"/>
            <a:ext cx="7499209" cy="3418494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175A222-CAED-47E5-A9B9-56169D5AD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12" y="3101630"/>
            <a:ext cx="6173644" cy="33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53F8FD-79BE-45A9-B260-CA31957563C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8B50A4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고도화 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12CE94A-DA1F-4DA8-A11E-45D7A5829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18" y="1264732"/>
            <a:ext cx="9281964" cy="4328535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C3A4F6DF-B4CA-403A-9ACE-08961DBB7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3" y="1421842"/>
            <a:ext cx="1031837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1E6DF5-DA84-4CBE-A096-931444054BFD}"/>
              </a:ext>
            </a:extLst>
          </p:cNvPr>
          <p:cNvGrpSpPr/>
          <p:nvPr/>
        </p:nvGrpSpPr>
        <p:grpSpPr>
          <a:xfrm>
            <a:off x="0" y="792595"/>
            <a:ext cx="12192000" cy="5822950"/>
            <a:chOff x="0" y="792595"/>
            <a:chExt cx="12192000" cy="5822950"/>
          </a:xfrm>
        </p:grpSpPr>
        <p:pic>
          <p:nvPicPr>
            <p:cNvPr id="24" name="그림 23" descr="지도이(가) 표시된 사진&#10;&#10;자동 생성된 설명">
              <a:extLst>
                <a:ext uri="{FF2B5EF4-FFF2-40B4-BE49-F238E27FC236}">
                  <a16:creationId xmlns:a16="http://schemas.microsoft.com/office/drawing/2014/main" id="{CA412188-93E1-49BB-A496-1987D114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2595"/>
              <a:ext cx="12192000" cy="582295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4504380-D1F8-4633-86C7-A8BE19263947}"/>
                </a:ext>
              </a:extLst>
            </p:cNvPr>
            <p:cNvSpPr/>
            <p:nvPr/>
          </p:nvSpPr>
          <p:spPr>
            <a:xfrm>
              <a:off x="183861" y="1150438"/>
              <a:ext cx="5532582" cy="1128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09E3A2E-FA5C-458D-B763-DCAB700A283A}"/>
                </a:ext>
              </a:extLst>
            </p:cNvPr>
            <p:cNvSpPr/>
            <p:nvPr/>
          </p:nvSpPr>
          <p:spPr>
            <a:xfrm>
              <a:off x="4251326" y="3886200"/>
              <a:ext cx="260350" cy="103133"/>
            </a:xfrm>
            <a:prstGeom prst="rect">
              <a:avLst/>
            </a:prstGeom>
            <a:solidFill>
              <a:srgbClr val="DB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FEA2B1-B662-4F04-91D0-C3B5930854A1}"/>
                </a:ext>
              </a:extLst>
            </p:cNvPr>
            <p:cNvSpPr/>
            <p:nvPr/>
          </p:nvSpPr>
          <p:spPr>
            <a:xfrm>
              <a:off x="4159250" y="3989334"/>
              <a:ext cx="352425" cy="77842"/>
            </a:xfrm>
            <a:prstGeom prst="rect">
              <a:avLst/>
            </a:prstGeom>
            <a:solidFill>
              <a:srgbClr val="DB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78EEA6-A62F-4B41-85BB-87DF7A8800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105FA-6B3D-4633-9CE5-5F74367DB50C}"/>
              </a:ext>
            </a:extLst>
          </p:cNvPr>
          <p:cNvSpPr txBox="1"/>
          <p:nvPr/>
        </p:nvSpPr>
        <p:spPr>
          <a:xfrm>
            <a:off x="276225" y="552450"/>
            <a:ext cx="1163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중소형 아파트 주차장 관리시스템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61EB7122-D12B-4E45-958C-C9DEB6A93920}"/>
              </a:ext>
            </a:extLst>
          </p:cNvPr>
          <p:cNvSpPr/>
          <p:nvPr/>
        </p:nvSpPr>
        <p:spPr>
          <a:xfrm>
            <a:off x="276223" y="1885642"/>
            <a:ext cx="4408632" cy="633815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25400">
            <a:solidFill>
              <a:srgbClr val="0D36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5E5B53-860A-4D55-912F-7676EC078115}"/>
              </a:ext>
            </a:extLst>
          </p:cNvPr>
          <p:cNvSpPr/>
          <p:nvPr/>
        </p:nvSpPr>
        <p:spPr>
          <a:xfrm>
            <a:off x="485623" y="1980479"/>
            <a:ext cx="439905" cy="431236"/>
          </a:xfrm>
          <a:prstGeom prst="ellipse">
            <a:avLst/>
          </a:prstGeom>
          <a:solidFill>
            <a:srgbClr val="0D3692"/>
          </a:soli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Ⅰ</a:t>
            </a:r>
            <a:endParaRPr lang="ko-KR" altLang="en-US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A054D-CEC0-4656-B10B-A5C0EC2F3E21}"/>
              </a:ext>
            </a:extLst>
          </p:cNvPr>
          <p:cNvSpPr txBox="1"/>
          <p:nvPr/>
        </p:nvSpPr>
        <p:spPr>
          <a:xfrm>
            <a:off x="1249228" y="2048660"/>
            <a:ext cx="3202847" cy="307777"/>
          </a:xfrm>
          <a:prstGeom prst="rect">
            <a:avLst/>
          </a:prstGeom>
          <a:noFill/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000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팀원 소개</a:t>
            </a: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id="{1E641148-B29E-4DD3-9737-0FAE314B5A8C}"/>
              </a:ext>
            </a:extLst>
          </p:cNvPr>
          <p:cNvSpPr/>
          <p:nvPr/>
        </p:nvSpPr>
        <p:spPr>
          <a:xfrm>
            <a:off x="276223" y="2840045"/>
            <a:ext cx="4408632" cy="633815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25400">
            <a:solidFill>
              <a:srgbClr val="33A2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DD032B5-59D2-4BEA-A5DA-74FA7C2DD906}"/>
              </a:ext>
            </a:extLst>
          </p:cNvPr>
          <p:cNvSpPr/>
          <p:nvPr/>
        </p:nvSpPr>
        <p:spPr>
          <a:xfrm>
            <a:off x="485623" y="2941334"/>
            <a:ext cx="439905" cy="431236"/>
          </a:xfrm>
          <a:prstGeom prst="ellipse">
            <a:avLst/>
          </a:prstGeom>
          <a:solidFill>
            <a:srgbClr val="33A23D"/>
          </a:soli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Ⅱ</a:t>
            </a:r>
            <a:endParaRPr lang="ko-KR" altLang="en-US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7F7715-A5A8-4B37-A29B-3F35C1E08A48}"/>
              </a:ext>
            </a:extLst>
          </p:cNvPr>
          <p:cNvSpPr txBox="1"/>
          <p:nvPr/>
        </p:nvSpPr>
        <p:spPr>
          <a:xfrm>
            <a:off x="1249228" y="3003063"/>
            <a:ext cx="3202847" cy="307777"/>
          </a:xfrm>
          <a:prstGeom prst="rect">
            <a:avLst/>
          </a:prstGeom>
          <a:noFill/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000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보유 기술</a:t>
            </a: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5317B4A2-9B87-4715-B76F-A7B01C88A1CB}"/>
              </a:ext>
            </a:extLst>
          </p:cNvPr>
          <p:cNvSpPr/>
          <p:nvPr/>
        </p:nvSpPr>
        <p:spPr>
          <a:xfrm>
            <a:off x="276223" y="3794448"/>
            <a:ext cx="4408632" cy="633815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25400">
            <a:solidFill>
              <a:srgbClr val="FE5B1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59E593C-8895-4BD6-A9C7-765961FC1FEC}"/>
              </a:ext>
            </a:extLst>
          </p:cNvPr>
          <p:cNvSpPr/>
          <p:nvPr/>
        </p:nvSpPr>
        <p:spPr>
          <a:xfrm>
            <a:off x="485623" y="3895737"/>
            <a:ext cx="439905" cy="431236"/>
          </a:xfrm>
          <a:prstGeom prst="ellipse">
            <a:avLst/>
          </a:prstGeom>
          <a:solidFill>
            <a:srgbClr val="FE5B10"/>
          </a:soli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Ⅲ</a:t>
            </a:r>
            <a:endParaRPr lang="ko-KR" altLang="en-US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15B15-36C0-4F02-B276-8E1A89EE1A8B}"/>
              </a:ext>
            </a:extLst>
          </p:cNvPr>
          <p:cNvSpPr txBox="1"/>
          <p:nvPr/>
        </p:nvSpPr>
        <p:spPr>
          <a:xfrm>
            <a:off x="1249228" y="3957466"/>
            <a:ext cx="3202847" cy="307777"/>
          </a:xfrm>
          <a:prstGeom prst="rect">
            <a:avLst/>
          </a:prstGeom>
          <a:noFill/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000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개발 목표</a:t>
            </a:r>
          </a:p>
        </p:txBody>
      </p:sp>
      <p:sp>
        <p:nvSpPr>
          <p:cNvPr id="37" name="모서리가 둥근 직사각형 7">
            <a:extLst>
              <a:ext uri="{FF2B5EF4-FFF2-40B4-BE49-F238E27FC236}">
                <a16:creationId xmlns:a16="http://schemas.microsoft.com/office/drawing/2014/main" id="{2E9ACFE4-B488-4791-97C9-8AC29F40982C}"/>
              </a:ext>
            </a:extLst>
          </p:cNvPr>
          <p:cNvSpPr/>
          <p:nvPr/>
        </p:nvSpPr>
        <p:spPr>
          <a:xfrm>
            <a:off x="276223" y="4748851"/>
            <a:ext cx="4408632" cy="633815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25400">
            <a:solidFill>
              <a:srgbClr val="32A1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D7D73E-47D4-4639-84FB-314511376C0F}"/>
              </a:ext>
            </a:extLst>
          </p:cNvPr>
          <p:cNvSpPr/>
          <p:nvPr/>
        </p:nvSpPr>
        <p:spPr>
          <a:xfrm>
            <a:off x="485623" y="4850140"/>
            <a:ext cx="439905" cy="431236"/>
          </a:xfrm>
          <a:prstGeom prst="ellipse">
            <a:avLst/>
          </a:prstGeom>
          <a:solidFill>
            <a:srgbClr val="32A1C8"/>
          </a:soli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Ⅳ</a:t>
            </a:r>
            <a:endParaRPr lang="ko-KR" altLang="en-US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BE4C-B8DE-45D7-AA2A-FDA54860BDD2}"/>
              </a:ext>
            </a:extLst>
          </p:cNvPr>
          <p:cNvSpPr txBox="1"/>
          <p:nvPr/>
        </p:nvSpPr>
        <p:spPr>
          <a:xfrm>
            <a:off x="1249228" y="4911869"/>
            <a:ext cx="3202847" cy="307777"/>
          </a:xfrm>
          <a:prstGeom prst="rect">
            <a:avLst/>
          </a:prstGeom>
          <a:noFill/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000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시스템 개발</a:t>
            </a:r>
          </a:p>
        </p:txBody>
      </p:sp>
      <p:sp>
        <p:nvSpPr>
          <p:cNvPr id="40" name="모서리가 둥근 직사각형 8">
            <a:extLst>
              <a:ext uri="{FF2B5EF4-FFF2-40B4-BE49-F238E27FC236}">
                <a16:creationId xmlns:a16="http://schemas.microsoft.com/office/drawing/2014/main" id="{C062ACE7-6058-4601-8BD0-E865544BEAD1}"/>
              </a:ext>
            </a:extLst>
          </p:cNvPr>
          <p:cNvSpPr/>
          <p:nvPr/>
        </p:nvSpPr>
        <p:spPr>
          <a:xfrm>
            <a:off x="276223" y="5703255"/>
            <a:ext cx="4408632" cy="633815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25400">
            <a:solidFill>
              <a:srgbClr val="8B50A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BF4C0F2-35C4-4931-B369-CE45448DF0B4}"/>
              </a:ext>
            </a:extLst>
          </p:cNvPr>
          <p:cNvSpPr/>
          <p:nvPr/>
        </p:nvSpPr>
        <p:spPr>
          <a:xfrm>
            <a:off x="485623" y="5804544"/>
            <a:ext cx="439905" cy="431236"/>
          </a:xfrm>
          <a:prstGeom prst="ellipse">
            <a:avLst/>
          </a:prstGeom>
          <a:solidFill>
            <a:srgbClr val="8B50A4"/>
          </a:soli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Ⅴ</a:t>
            </a:r>
            <a:endParaRPr lang="ko-KR" altLang="en-US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439C5-9971-410B-9ADF-03D41103687F}"/>
              </a:ext>
            </a:extLst>
          </p:cNvPr>
          <p:cNvSpPr txBox="1"/>
          <p:nvPr/>
        </p:nvSpPr>
        <p:spPr>
          <a:xfrm>
            <a:off x="1249228" y="5866273"/>
            <a:ext cx="3202847" cy="307777"/>
          </a:xfrm>
          <a:prstGeom prst="rect">
            <a:avLst/>
          </a:prstGeom>
          <a:noFill/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2000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고도화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60E739-413B-4E7B-BDFA-41081FAB5B8F}"/>
              </a:ext>
            </a:extLst>
          </p:cNvPr>
          <p:cNvSpPr txBox="1"/>
          <p:nvPr/>
        </p:nvSpPr>
        <p:spPr>
          <a:xfrm>
            <a:off x="449288" y="1183648"/>
            <a:ext cx="4062502" cy="5675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" panose="020B0604020202020204" pitchFamily="34" charset="0"/>
              </a:rPr>
              <a:t>Table</a:t>
            </a:r>
            <a:r>
              <a:rPr lang="ko-KR" altLang="en-US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" panose="020B0604020202020204" pitchFamily="34" charset="0"/>
              </a:rPr>
              <a:t>of Contents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ouandiModern HeadRegular" panose="02020603020101020101" pitchFamily="18" charset="-127"/>
              <a:ea typeface="YouandiModern HeadRegular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12044 -0.0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-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build="allAtOnce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53F8FD-79BE-45A9-B260-CA31957563C6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8B50A4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고도화 </a:t>
            </a: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8765222D-F5F3-4AD9-9DD6-AF3C086E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1245681"/>
            <a:ext cx="945724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F9A1FD-C40B-4BDF-8D7B-F43F99EE626F}"/>
              </a:ext>
            </a:extLst>
          </p:cNvPr>
          <p:cNvSpPr/>
          <p:nvPr/>
        </p:nvSpPr>
        <p:spPr>
          <a:xfrm>
            <a:off x="1542211" y="1976581"/>
            <a:ext cx="9366196" cy="157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지금부터 </a:t>
            </a:r>
            <a:endParaRPr lang="en-US" altLang="ko-KR" sz="5400" dirty="0">
              <a:solidFill>
                <a:schemeClr val="tx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저희가 개발한 </a:t>
            </a:r>
            <a:endParaRPr lang="en-US" altLang="ko-KR" sz="5400" dirty="0">
              <a:solidFill>
                <a:schemeClr val="tx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시스템을 실행해보겠습니다</a:t>
            </a:r>
            <a:r>
              <a:rPr lang="en-US" altLang="ko-KR" sz="540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</a:t>
            </a:r>
            <a:endParaRPr lang="ko-KR" altLang="en-US" sz="5400" dirty="0">
              <a:solidFill>
                <a:schemeClr val="tx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42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2613392"/>
            <a:ext cx="11120876" cy="64214"/>
          </a:xfrm>
          <a:prstGeom prst="rect">
            <a:avLst/>
          </a:prstGeom>
          <a:solidFill>
            <a:srgbClr val="00206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4167695"/>
            <a:ext cx="11120876" cy="64214"/>
          </a:xfrm>
          <a:prstGeom prst="rect">
            <a:avLst/>
          </a:prstGeom>
          <a:solidFill>
            <a:srgbClr val="00206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36000" y="3045542"/>
            <a:ext cx="4320000" cy="766916"/>
            <a:chOff x="3936000" y="3045542"/>
            <a:chExt cx="4320000" cy="76691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936000" y="3045542"/>
              <a:ext cx="4320000" cy="76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rgbClr val="0D36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099210" y="3161650"/>
              <a:ext cx="532285" cy="521796"/>
            </a:xfrm>
            <a:prstGeom prst="ellipse">
              <a:avLst/>
            </a:prstGeom>
            <a:solidFill>
              <a:srgbClr val="0D3692"/>
            </a:solidFill>
            <a:ln>
              <a:noFill/>
            </a:ln>
            <a:effectLst>
              <a:glow rad="25400">
                <a:schemeClr val="bg1">
                  <a:lumMod val="9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Ⅰ</a:t>
              </a:r>
              <a:endParaRPr lang="ko-KR" altLang="en-US" sz="2000" b="1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9005" y="3275111"/>
              <a:ext cx="3075847" cy="307777"/>
            </a:xfrm>
            <a:prstGeom prst="rect">
              <a:avLst/>
            </a:prstGeom>
            <a:noFill/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  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3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E072D9-D6EF-45A9-A229-13A0EDFE5EEC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 flip="none" rotWithShape="1">
            <a:gsLst>
              <a:gs pos="80000">
                <a:srgbClr val="0D3692"/>
              </a:gs>
              <a:gs pos="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팀원소개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F098C-FCCC-44FF-BDA5-B183434E9D11}"/>
              </a:ext>
            </a:extLst>
          </p:cNvPr>
          <p:cNvSpPr txBox="1"/>
          <p:nvPr/>
        </p:nvSpPr>
        <p:spPr>
          <a:xfrm>
            <a:off x="2076450" y="103515"/>
            <a:ext cx="366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1-1.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류종현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조장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6E5D8-137C-4E65-A54D-56EA0E5187D5}"/>
              </a:ext>
            </a:extLst>
          </p:cNvPr>
          <p:cNvSpPr txBox="1"/>
          <p:nvPr/>
        </p:nvSpPr>
        <p:spPr>
          <a:xfrm>
            <a:off x="1" y="956830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조장으로서 팀원을 잘 이끌고 있습니다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</a:t>
            </a:r>
            <a:endParaRPr lang="ko-KR" altLang="en-US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CCA57-15AB-46F7-ABD6-EBA8BF274DDE}"/>
              </a:ext>
            </a:extLst>
          </p:cNvPr>
          <p:cNvSpPr txBox="1"/>
          <p:nvPr/>
        </p:nvSpPr>
        <p:spPr>
          <a:xfrm>
            <a:off x="0" y="1551465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Car, </a:t>
            </a:r>
            <a:r>
              <a:rPr lang="en-US" altLang="ko-KR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ParkingLot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객체를 담당해서 개발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01CE4-4406-48DC-872B-A066490F9B8C}"/>
              </a:ext>
            </a:extLst>
          </p:cNvPr>
          <p:cNvSpPr txBox="1"/>
          <p:nvPr/>
        </p:nvSpPr>
        <p:spPr>
          <a:xfrm>
            <a:off x="0" y="2146100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통합 작업에서 </a:t>
            </a:r>
            <a:r>
              <a:rPr lang="ko-KR" altLang="en-US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진두진휘</a:t>
            </a:r>
            <a:endParaRPr lang="ko-KR" altLang="en-US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AE71C-6681-42CA-A68D-6F4D1198077C}"/>
              </a:ext>
            </a:extLst>
          </p:cNvPr>
          <p:cNvSpPr/>
          <p:nvPr/>
        </p:nvSpPr>
        <p:spPr>
          <a:xfrm>
            <a:off x="-1" y="3240239"/>
            <a:ext cx="12192000" cy="714603"/>
          </a:xfrm>
          <a:prstGeom prst="rect">
            <a:avLst/>
          </a:prstGeom>
          <a:gradFill flip="none" rotWithShape="1">
            <a:gsLst>
              <a:gs pos="80000">
                <a:srgbClr val="0D3692"/>
              </a:gs>
              <a:gs pos="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E39B4-D8A6-4E71-9C68-3046A4AE47F4}"/>
              </a:ext>
            </a:extLst>
          </p:cNvPr>
          <p:cNvSpPr txBox="1"/>
          <p:nvPr/>
        </p:nvSpPr>
        <p:spPr>
          <a:xfrm>
            <a:off x="204785" y="3435197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팀원소개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080B6-6695-4517-B6C3-6AFF3F9924F0}"/>
              </a:ext>
            </a:extLst>
          </p:cNvPr>
          <p:cNvSpPr txBox="1"/>
          <p:nvPr/>
        </p:nvSpPr>
        <p:spPr>
          <a:xfrm>
            <a:off x="2076449" y="3356150"/>
            <a:ext cx="366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1-2.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박도현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50AAD-7251-4E89-B9D5-3FFB0E4AE59B}"/>
              </a:ext>
            </a:extLst>
          </p:cNvPr>
          <p:cNvSpPr txBox="1"/>
          <p:nvPr/>
        </p:nvSpPr>
        <p:spPr>
          <a:xfrm>
            <a:off x="0" y="4209465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팀에서 소통을 담당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A706B1-62ED-4931-B5B2-920B0929B30A}"/>
              </a:ext>
            </a:extLst>
          </p:cNvPr>
          <p:cNvSpPr txBox="1"/>
          <p:nvPr/>
        </p:nvSpPr>
        <p:spPr>
          <a:xfrm>
            <a:off x="-1" y="4804100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en-US" altLang="ko-KR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Comminity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객체를 담당해서 개발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C2CD3-9A52-43FE-873C-5F7A9FC0BA43}"/>
              </a:ext>
            </a:extLst>
          </p:cNvPr>
          <p:cNvSpPr txBox="1"/>
          <p:nvPr/>
        </p:nvSpPr>
        <p:spPr>
          <a:xfrm>
            <a:off x="-1" y="5398735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로그인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,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회원가입 기능까지</a:t>
            </a:r>
          </a:p>
        </p:txBody>
      </p:sp>
    </p:spTree>
    <p:extLst>
      <p:ext uri="{BB962C8B-B14F-4D97-AF65-F5344CB8AC3E}">
        <p14:creationId xmlns:p14="http://schemas.microsoft.com/office/powerpoint/2010/main" val="28102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10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E072D9-D6EF-45A9-A229-13A0EDFE5EEC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 flip="none" rotWithShape="1">
            <a:gsLst>
              <a:gs pos="80000">
                <a:srgbClr val="0D3692"/>
              </a:gs>
              <a:gs pos="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팀원소개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F098C-FCCC-44FF-BDA5-B183434E9D11}"/>
              </a:ext>
            </a:extLst>
          </p:cNvPr>
          <p:cNvSpPr txBox="1"/>
          <p:nvPr/>
        </p:nvSpPr>
        <p:spPr>
          <a:xfrm>
            <a:off x="2076450" y="103515"/>
            <a:ext cx="366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1-3.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고진호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6E5D8-137C-4E65-A54D-56EA0E5187D5}"/>
              </a:ext>
            </a:extLst>
          </p:cNvPr>
          <p:cNvSpPr txBox="1"/>
          <p:nvPr/>
        </p:nvSpPr>
        <p:spPr>
          <a:xfrm>
            <a:off x="1" y="956830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팀에서 활력소를 담당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CCA57-15AB-46F7-ABD6-EBA8BF274DDE}"/>
              </a:ext>
            </a:extLst>
          </p:cNvPr>
          <p:cNvSpPr txBox="1"/>
          <p:nvPr/>
        </p:nvSpPr>
        <p:spPr>
          <a:xfrm>
            <a:off x="0" y="1551465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Manager(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관리인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)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객체를 담당해서 개발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01CE4-4406-48DC-872B-A066490F9B8C}"/>
              </a:ext>
            </a:extLst>
          </p:cNvPr>
          <p:cNvSpPr txBox="1"/>
          <p:nvPr/>
        </p:nvSpPr>
        <p:spPr>
          <a:xfrm>
            <a:off x="0" y="2146100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Windows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와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Mac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의 차이를 공유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AE71C-6681-42CA-A68D-6F4D1198077C}"/>
              </a:ext>
            </a:extLst>
          </p:cNvPr>
          <p:cNvSpPr/>
          <p:nvPr/>
        </p:nvSpPr>
        <p:spPr>
          <a:xfrm>
            <a:off x="-1" y="3240239"/>
            <a:ext cx="12192000" cy="714603"/>
          </a:xfrm>
          <a:prstGeom prst="rect">
            <a:avLst/>
          </a:prstGeom>
          <a:gradFill flip="none" rotWithShape="1">
            <a:gsLst>
              <a:gs pos="80000">
                <a:srgbClr val="0D3692"/>
              </a:gs>
              <a:gs pos="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E39B4-D8A6-4E71-9C68-3046A4AE47F4}"/>
              </a:ext>
            </a:extLst>
          </p:cNvPr>
          <p:cNvSpPr txBox="1"/>
          <p:nvPr/>
        </p:nvSpPr>
        <p:spPr>
          <a:xfrm>
            <a:off x="204785" y="3435197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팀원소개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080B6-6695-4517-B6C3-6AFF3F9924F0}"/>
              </a:ext>
            </a:extLst>
          </p:cNvPr>
          <p:cNvSpPr txBox="1"/>
          <p:nvPr/>
        </p:nvSpPr>
        <p:spPr>
          <a:xfrm>
            <a:off x="2076449" y="3356150"/>
            <a:ext cx="366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1-4.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박현철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50AAD-7251-4E89-B9D5-3FFB0E4AE59B}"/>
              </a:ext>
            </a:extLst>
          </p:cNvPr>
          <p:cNvSpPr txBox="1"/>
          <p:nvPr/>
        </p:nvSpPr>
        <p:spPr>
          <a:xfrm>
            <a:off x="0" y="4209465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팀에서 </a:t>
            </a:r>
            <a:r>
              <a:rPr lang="ko-KR" altLang="en-US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뭘할지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아직까지 고민중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A706B1-62ED-4931-B5B2-920B0929B30A}"/>
              </a:ext>
            </a:extLst>
          </p:cNvPr>
          <p:cNvSpPr txBox="1"/>
          <p:nvPr/>
        </p:nvSpPr>
        <p:spPr>
          <a:xfrm>
            <a:off x="-1" y="4804100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Member(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입주민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)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객체를 담당해서 개발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C2CD3-9A52-43FE-873C-5F7A9FC0BA43}"/>
              </a:ext>
            </a:extLst>
          </p:cNvPr>
          <p:cNvSpPr txBox="1"/>
          <p:nvPr/>
        </p:nvSpPr>
        <p:spPr>
          <a:xfrm>
            <a:off x="-1" y="5398735"/>
            <a:ext cx="1219200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</a:t>
            </a:r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메뉴를 만들다가 지침</a:t>
            </a:r>
          </a:p>
        </p:txBody>
      </p:sp>
    </p:spTree>
    <p:extLst>
      <p:ext uri="{BB962C8B-B14F-4D97-AF65-F5344CB8AC3E}">
        <p14:creationId xmlns:p14="http://schemas.microsoft.com/office/powerpoint/2010/main" val="1526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10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2613392"/>
            <a:ext cx="11120876" cy="64214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4167695"/>
            <a:ext cx="11120876" cy="64214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36000" y="3045542"/>
            <a:ext cx="4320000" cy="766916"/>
            <a:chOff x="3752123" y="3045542"/>
            <a:chExt cx="4320000" cy="76691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52123" y="3045542"/>
              <a:ext cx="4320000" cy="76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rgbClr val="33A23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15333" y="3168102"/>
              <a:ext cx="532285" cy="521796"/>
            </a:xfrm>
            <a:prstGeom prst="ellipse">
              <a:avLst/>
            </a:prstGeom>
            <a:solidFill>
              <a:srgbClr val="33A23D"/>
            </a:solidFill>
            <a:ln>
              <a:noFill/>
            </a:ln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Ⅱ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128" y="3275111"/>
              <a:ext cx="2932972" cy="307777"/>
            </a:xfrm>
            <a:prstGeom prst="rect">
              <a:avLst/>
            </a:prstGeom>
            <a:noFill/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  보유 기술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1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3CA9E-B7A7-4015-89AD-42468A4C1535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33A23D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보유 기술 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C6F56BB1-1AD7-4869-B5C4-9BA8F802DD4F}"/>
              </a:ext>
            </a:extLst>
          </p:cNvPr>
          <p:cNvSpPr txBox="1"/>
          <p:nvPr/>
        </p:nvSpPr>
        <p:spPr>
          <a:xfrm>
            <a:off x="-68162" y="752575"/>
            <a:ext cx="990601" cy="2892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altLang="ko-KR" sz="1200">
              <a:solidFill>
                <a:srgbClr val="0070C0"/>
              </a:solidFill>
              <a:latin typeface="나눔바른고딕"/>
              <a:ea typeface="나눔바른고딕"/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1B83C644-4994-47F6-A794-8662D824ECED}"/>
              </a:ext>
            </a:extLst>
          </p:cNvPr>
          <p:cNvSpPr txBox="1"/>
          <p:nvPr/>
        </p:nvSpPr>
        <p:spPr>
          <a:xfrm>
            <a:off x="-68162" y="3487824"/>
            <a:ext cx="990601" cy="2892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altLang="ko-KR" sz="1200">
              <a:solidFill>
                <a:srgbClr val="0070C0"/>
              </a:solidFill>
              <a:latin typeface="나눔바른고딕"/>
              <a:ea typeface="나눔바른고딕"/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7ACED8A1-276F-42DB-A3C1-068F52007EB2}"/>
              </a:ext>
            </a:extLst>
          </p:cNvPr>
          <p:cNvSpPr txBox="1"/>
          <p:nvPr/>
        </p:nvSpPr>
        <p:spPr>
          <a:xfrm>
            <a:off x="-68162" y="6228825"/>
            <a:ext cx="990601" cy="2892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altLang="ko-KR" sz="1200">
              <a:solidFill>
                <a:srgbClr val="0070C0"/>
              </a:solidFill>
              <a:latin typeface="나눔바른고딕"/>
              <a:ea typeface="나눔바른고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91243E-10C3-489C-B645-C915B10B9D8A}"/>
              </a:ext>
            </a:extLst>
          </p:cNvPr>
          <p:cNvSpPr txBox="1"/>
          <p:nvPr/>
        </p:nvSpPr>
        <p:spPr>
          <a:xfrm>
            <a:off x="724958" y="1219729"/>
            <a:ext cx="10742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CFDCB4-F168-491C-937C-5A8DBA3E7B93}"/>
              </a:ext>
            </a:extLst>
          </p:cNvPr>
          <p:cNvSpPr txBox="1"/>
          <p:nvPr/>
        </p:nvSpPr>
        <p:spPr>
          <a:xfrm>
            <a:off x="318462" y="965969"/>
            <a:ext cx="11555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B9ACC-BF23-4D38-8063-708A741CC2AE}"/>
              </a:ext>
            </a:extLst>
          </p:cNvPr>
          <p:cNvSpPr txBox="1"/>
          <p:nvPr/>
        </p:nvSpPr>
        <p:spPr>
          <a:xfrm>
            <a:off x="588463" y="897183"/>
            <a:ext cx="1592211" cy="557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&amp; DB 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Server</a:t>
            </a: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&amp;Framework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Protocol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Toll</a:t>
            </a: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VCS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9" name="Picture 10" descr="jsp 로고에 대한 이미지 검색결과">
            <a:extLst>
              <a:ext uri="{FF2B5EF4-FFF2-40B4-BE49-F238E27FC236}">
                <a16:creationId xmlns:a16="http://schemas.microsoft.com/office/drawing/2014/main" id="{71DE2EF7-EF7E-486B-AA0E-BAC9AD470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14264" y="1623311"/>
            <a:ext cx="697708" cy="674822"/>
          </a:xfrm>
          <a:prstGeom prst="rect">
            <a:avLst/>
          </a:prstGeom>
          <a:noFill/>
        </p:spPr>
      </p:pic>
      <p:pic>
        <p:nvPicPr>
          <p:cNvPr id="60" name="Picture 12" descr="스프링 로고에 대한 이미지 검색결과">
            <a:extLst>
              <a:ext uri="{FF2B5EF4-FFF2-40B4-BE49-F238E27FC236}">
                <a16:creationId xmlns:a16="http://schemas.microsoft.com/office/drawing/2014/main" id="{C7218BA7-B419-4438-B331-CFD669682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055028" y="2511448"/>
            <a:ext cx="1027844" cy="634244"/>
          </a:xfrm>
          <a:prstGeom prst="rect">
            <a:avLst/>
          </a:prstGeom>
          <a:noFill/>
        </p:spPr>
      </p:pic>
      <p:pic>
        <p:nvPicPr>
          <p:cNvPr id="61" name="Picture 14" descr="톰캣 로고에 대한 이미지 검색결과">
            <a:extLst>
              <a:ext uri="{FF2B5EF4-FFF2-40B4-BE49-F238E27FC236}">
                <a16:creationId xmlns:a16="http://schemas.microsoft.com/office/drawing/2014/main" id="{B1DCB581-423C-4CC0-A8FF-FE1CC2C6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40809" y="2511446"/>
            <a:ext cx="806251" cy="546079"/>
          </a:xfrm>
          <a:prstGeom prst="rect">
            <a:avLst/>
          </a:prstGeom>
          <a:noFill/>
        </p:spPr>
      </p:pic>
      <p:pic>
        <p:nvPicPr>
          <p:cNvPr id="62" name="Picture 16" descr="오라클 로고에 대한 이미지 검색결과">
            <a:extLst>
              <a:ext uri="{FF2B5EF4-FFF2-40B4-BE49-F238E27FC236}">
                <a16:creationId xmlns:a16="http://schemas.microsoft.com/office/drawing/2014/main" id="{29501F0E-C3D4-4363-A01E-EA032033B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04014" y="828472"/>
            <a:ext cx="1476053" cy="517735"/>
          </a:xfrm>
          <a:prstGeom prst="rect">
            <a:avLst/>
          </a:prstGeom>
          <a:noFill/>
        </p:spPr>
      </p:pic>
      <p:pic>
        <p:nvPicPr>
          <p:cNvPr id="63" name="Picture 18" descr="자바fx 로고에 대한 이미지 검색결과">
            <a:extLst>
              <a:ext uri="{FF2B5EF4-FFF2-40B4-BE49-F238E27FC236}">
                <a16:creationId xmlns:a16="http://schemas.microsoft.com/office/drawing/2014/main" id="{81216A24-161B-48CC-B0B8-D3F89FEBE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055593" y="3487824"/>
            <a:ext cx="1408923" cy="637665"/>
          </a:xfrm>
          <a:prstGeom prst="rect">
            <a:avLst/>
          </a:prstGeom>
          <a:noFill/>
        </p:spPr>
      </p:pic>
      <p:pic>
        <p:nvPicPr>
          <p:cNvPr id="64" name="Picture 6" descr="관련 이미지">
            <a:extLst>
              <a:ext uri="{FF2B5EF4-FFF2-40B4-BE49-F238E27FC236}">
                <a16:creationId xmlns:a16="http://schemas.microsoft.com/office/drawing/2014/main" id="{7BF93EB8-2CD4-4678-9DE4-0B0E02D44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055028" y="1627743"/>
            <a:ext cx="910849" cy="665128"/>
          </a:xfrm>
          <a:prstGeom prst="rect">
            <a:avLst/>
          </a:prstGeom>
          <a:noFill/>
        </p:spPr>
      </p:pic>
      <p:pic>
        <p:nvPicPr>
          <p:cNvPr id="65" name="Picture 8" descr="자바스크립트 로고에 대한 이미지 검색결과">
            <a:extLst>
              <a:ext uri="{FF2B5EF4-FFF2-40B4-BE49-F238E27FC236}">
                <a16:creationId xmlns:a16="http://schemas.microsoft.com/office/drawing/2014/main" id="{E3340AF4-9436-45C6-A6D3-97C933400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668369" y="1618732"/>
            <a:ext cx="632278" cy="658005"/>
          </a:xfrm>
          <a:prstGeom prst="rect">
            <a:avLst/>
          </a:prstGeom>
          <a:noFill/>
        </p:spPr>
      </p:pic>
      <p:pic>
        <p:nvPicPr>
          <p:cNvPr id="66" name="Picture 20" descr="윈도우7 로고에 대한 이미지 검색결과">
            <a:extLst>
              <a:ext uri="{FF2B5EF4-FFF2-40B4-BE49-F238E27FC236}">
                <a16:creationId xmlns:a16="http://schemas.microsoft.com/office/drawing/2014/main" id="{7D7C3924-97A3-4806-8253-E1D483C08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r="15928"/>
          <a:stretch/>
        </p:blipFill>
        <p:spPr>
          <a:xfrm>
            <a:off x="1967077" y="861484"/>
            <a:ext cx="1009238" cy="484723"/>
          </a:xfrm>
          <a:prstGeom prst="rect">
            <a:avLst/>
          </a:prstGeom>
          <a:noFill/>
        </p:spPr>
      </p:pic>
      <p:pic>
        <p:nvPicPr>
          <p:cNvPr id="67" name="Picture 22" descr="마이바티스 로고에 대한 이미지 검색결과">
            <a:extLst>
              <a:ext uri="{FF2B5EF4-FFF2-40B4-BE49-F238E27FC236}">
                <a16:creationId xmlns:a16="http://schemas.microsoft.com/office/drawing/2014/main" id="{35018BC8-028A-4B59-9017-02F5237BD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142666" y="2512157"/>
            <a:ext cx="2438349" cy="714185"/>
          </a:xfrm>
          <a:prstGeom prst="rect">
            <a:avLst/>
          </a:prstGeom>
          <a:noFill/>
        </p:spPr>
      </p:pic>
      <p:pic>
        <p:nvPicPr>
          <p:cNvPr id="68" name="Picture 24" descr="css3 logo에 대한 이미지 검색결과">
            <a:extLst>
              <a:ext uri="{FF2B5EF4-FFF2-40B4-BE49-F238E27FC236}">
                <a16:creationId xmlns:a16="http://schemas.microsoft.com/office/drawing/2014/main" id="{EB6A93F1-28E2-46E5-B09C-4EAC3F8D1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400748" y="1593344"/>
            <a:ext cx="520131" cy="668165"/>
          </a:xfrm>
          <a:prstGeom prst="rect">
            <a:avLst/>
          </a:prstGeom>
          <a:noFill/>
        </p:spPr>
      </p:pic>
      <p:pic>
        <p:nvPicPr>
          <p:cNvPr id="69" name="Picture 26" descr="html logo에 대한 이미지 검색결과">
            <a:extLst>
              <a:ext uri="{FF2B5EF4-FFF2-40B4-BE49-F238E27FC236}">
                <a16:creationId xmlns:a16="http://schemas.microsoft.com/office/drawing/2014/main" id="{F0869CB4-73B1-4345-8208-0D4A7D340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5002504" y="1594602"/>
            <a:ext cx="674823" cy="674823"/>
          </a:xfrm>
          <a:prstGeom prst="rect">
            <a:avLst/>
          </a:prstGeom>
          <a:noFill/>
        </p:spPr>
      </p:pic>
      <p:pic>
        <p:nvPicPr>
          <p:cNvPr id="70" name="Picture 30" descr="jdbc logo에 대한 이미지 검색결과">
            <a:extLst>
              <a:ext uri="{FF2B5EF4-FFF2-40B4-BE49-F238E27FC236}">
                <a16:creationId xmlns:a16="http://schemas.microsoft.com/office/drawing/2014/main" id="{20B7BE55-52C6-488D-A550-92C96D071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506604" y="3476990"/>
            <a:ext cx="855236" cy="637665"/>
          </a:xfrm>
          <a:prstGeom prst="rect">
            <a:avLst/>
          </a:prstGeom>
          <a:noFill/>
        </p:spPr>
      </p:pic>
      <p:pic>
        <p:nvPicPr>
          <p:cNvPr id="71" name="Picture 32" descr="the Pi4j logo에 대한 이미지 검색결과">
            <a:extLst>
              <a:ext uri="{FF2B5EF4-FFF2-40B4-BE49-F238E27FC236}">
                <a16:creationId xmlns:a16="http://schemas.microsoft.com/office/drawing/2014/main" id="{4F7F4275-9204-453C-8489-FA90BBA2B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403929" y="3476990"/>
            <a:ext cx="2854122" cy="648498"/>
          </a:xfrm>
          <a:prstGeom prst="rect">
            <a:avLst/>
          </a:prstGeom>
          <a:noFill/>
        </p:spPr>
      </p:pic>
      <p:pic>
        <p:nvPicPr>
          <p:cNvPr id="72" name="Picture 34" descr="제이쿼리 로고에 대한 이미지 검색결과">
            <a:extLst>
              <a:ext uri="{FF2B5EF4-FFF2-40B4-BE49-F238E27FC236}">
                <a16:creationId xmlns:a16="http://schemas.microsoft.com/office/drawing/2014/main" id="{397A5783-0AF8-463C-A77F-93303A18C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300140" y="3473190"/>
            <a:ext cx="855236" cy="637665"/>
          </a:xfrm>
          <a:prstGeom prst="rect">
            <a:avLst/>
          </a:prstGeom>
          <a:noFill/>
        </p:spPr>
      </p:pic>
      <p:pic>
        <p:nvPicPr>
          <p:cNvPr id="73" name="Picture 36" descr="자바 제이슨 로고에 대한 이미지 검색결과">
            <a:extLst>
              <a:ext uri="{FF2B5EF4-FFF2-40B4-BE49-F238E27FC236}">
                <a16:creationId xmlns:a16="http://schemas.microsoft.com/office/drawing/2014/main" id="{FD3576BF-8B8C-4416-B9EF-02618CA74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203790" y="3476647"/>
            <a:ext cx="1316137" cy="649184"/>
          </a:xfrm>
          <a:prstGeom prst="rect">
            <a:avLst/>
          </a:prstGeom>
          <a:noFill/>
        </p:spPr>
      </p:pic>
      <p:pic>
        <p:nvPicPr>
          <p:cNvPr id="74" name="Picture 38" descr="slf4j 로고에 대한 이미지 검색결과">
            <a:extLst>
              <a:ext uri="{FF2B5EF4-FFF2-40B4-BE49-F238E27FC236}">
                <a16:creationId xmlns:a16="http://schemas.microsoft.com/office/drawing/2014/main" id="{57F91AE0-4C8A-4490-8CBB-6143DB688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9585385" y="3473190"/>
            <a:ext cx="1316137" cy="637665"/>
          </a:xfrm>
          <a:prstGeom prst="rect">
            <a:avLst/>
          </a:prstGeom>
          <a:noFill/>
        </p:spPr>
      </p:pic>
      <p:pic>
        <p:nvPicPr>
          <p:cNvPr id="75" name="Picture 40" descr="Mqtt paho로고에 대한 이미지 검색결과">
            <a:extLst>
              <a:ext uri="{FF2B5EF4-FFF2-40B4-BE49-F238E27FC236}">
                <a16:creationId xmlns:a16="http://schemas.microsoft.com/office/drawing/2014/main" id="{692EF6D4-21A3-44C3-9D24-28FC9FEF5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91066" y="4282197"/>
            <a:ext cx="1485534" cy="637665"/>
          </a:xfrm>
          <a:prstGeom prst="rect">
            <a:avLst/>
          </a:prstGeom>
          <a:noFill/>
        </p:spPr>
      </p:pic>
      <p:pic>
        <p:nvPicPr>
          <p:cNvPr id="76" name="Picture 42" descr="MavLink로고에 대한 이미지 검색결과">
            <a:extLst>
              <a:ext uri="{FF2B5EF4-FFF2-40B4-BE49-F238E27FC236}">
                <a16:creationId xmlns:a16="http://schemas.microsoft.com/office/drawing/2014/main" id="{F89D45FD-5C39-4895-BC51-E77EC023F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3383277" y="4270524"/>
            <a:ext cx="2438349" cy="648498"/>
          </a:xfrm>
          <a:prstGeom prst="rect">
            <a:avLst/>
          </a:prstGeom>
          <a:noFill/>
        </p:spPr>
      </p:pic>
      <p:pic>
        <p:nvPicPr>
          <p:cNvPr id="77" name="Picture 44" descr="rxtx로고에 대한 이미지 검색결과">
            <a:extLst>
              <a:ext uri="{FF2B5EF4-FFF2-40B4-BE49-F238E27FC236}">
                <a16:creationId xmlns:a16="http://schemas.microsoft.com/office/drawing/2014/main" id="{C23379EA-6513-47AC-8983-C6251C2C1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5928303" y="4270524"/>
            <a:ext cx="1371837" cy="646331"/>
          </a:xfrm>
          <a:prstGeom prst="rect">
            <a:avLst/>
          </a:prstGeom>
          <a:noFill/>
        </p:spPr>
      </p:pic>
      <p:pic>
        <p:nvPicPr>
          <p:cNvPr id="78" name="Picture 46" descr="intellij 로고에 대한 이미지 검색결과">
            <a:extLst>
              <a:ext uri="{FF2B5EF4-FFF2-40B4-BE49-F238E27FC236}">
                <a16:creationId xmlns:a16="http://schemas.microsoft.com/office/drawing/2014/main" id="{EC0B5848-D70A-4FAF-B5F1-C8168F03E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791066" y="5158837"/>
            <a:ext cx="2370496" cy="592624"/>
          </a:xfrm>
          <a:prstGeom prst="rect">
            <a:avLst/>
          </a:prstGeom>
          <a:noFill/>
        </p:spPr>
      </p:pic>
      <p:pic>
        <p:nvPicPr>
          <p:cNvPr id="79" name="Picture 48" descr="oracle developer로고에 대한 이미지 검색결과">
            <a:extLst>
              <a:ext uri="{FF2B5EF4-FFF2-40B4-BE49-F238E27FC236}">
                <a16:creationId xmlns:a16="http://schemas.microsoft.com/office/drawing/2014/main" id="{0E05F89E-918A-4613-B938-CFD0A13B3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4161562" y="5164253"/>
            <a:ext cx="2086838" cy="581791"/>
          </a:xfrm>
          <a:prstGeom prst="rect">
            <a:avLst/>
          </a:prstGeom>
          <a:noFill/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A50D7-FA72-400B-812E-59D12955288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355078" y="5061891"/>
            <a:ext cx="1051740" cy="68415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774C00A-21B7-42D3-8234-104A638B93A8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7438159" y="5193594"/>
            <a:ext cx="2162175" cy="561975"/>
          </a:xfrm>
          <a:prstGeom prst="rect">
            <a:avLst/>
          </a:prstGeom>
        </p:spPr>
      </p:pic>
      <p:pic>
        <p:nvPicPr>
          <p:cNvPr id="82" name="Picture 54" descr="git 로고에 대한 이미지 검색결과">
            <a:extLst>
              <a:ext uri="{FF2B5EF4-FFF2-40B4-BE49-F238E27FC236}">
                <a16:creationId xmlns:a16="http://schemas.microsoft.com/office/drawing/2014/main" id="{D786DC5D-2CB8-4B7F-802C-055ADE935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1791066" y="6046859"/>
            <a:ext cx="945000" cy="394616"/>
          </a:xfrm>
          <a:prstGeom prst="rect">
            <a:avLst/>
          </a:prstGeom>
          <a:noFill/>
        </p:spPr>
      </p:pic>
      <p:pic>
        <p:nvPicPr>
          <p:cNvPr id="83" name="Picture 56" descr="gitㅗㅕㅠ에 대한 이미지 검색결과">
            <a:extLst>
              <a:ext uri="{FF2B5EF4-FFF2-40B4-BE49-F238E27FC236}">
                <a16:creationId xmlns:a16="http://schemas.microsoft.com/office/drawing/2014/main" id="{78887501-BB7E-4608-8726-5D790B4D0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2869760" y="5935071"/>
            <a:ext cx="1530988" cy="506404"/>
          </a:xfrm>
          <a:prstGeom prst="rect">
            <a:avLst/>
          </a:prstGeom>
          <a:noFill/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57B22BA-FEA5-43E4-B8DD-91D967B30CB1}"/>
              </a:ext>
            </a:extLst>
          </p:cNvPr>
          <p:cNvSpPr txBox="1"/>
          <p:nvPr/>
        </p:nvSpPr>
        <p:spPr>
          <a:xfrm>
            <a:off x="5416652" y="2875039"/>
            <a:ext cx="1448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Apache Tomcat 9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53B2D84-6E59-4F3B-B0D3-14205B3AFF63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8708" y="5061891"/>
            <a:ext cx="969489" cy="69367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EE6F039-B875-4334-A6F1-B69136055EB5}"/>
              </a:ext>
            </a:extLst>
          </p:cNvPr>
          <p:cNvGrpSpPr/>
          <p:nvPr/>
        </p:nvGrpSpPr>
        <p:grpSpPr>
          <a:xfrm>
            <a:off x="520117" y="1461568"/>
            <a:ext cx="10564521" cy="4439884"/>
            <a:chOff x="520117" y="1461568"/>
            <a:chExt cx="10564521" cy="428447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F1C1E33-A27F-480D-AF1F-84F787477D4B}"/>
                </a:ext>
              </a:extLst>
            </p:cNvPr>
            <p:cNvSpPr/>
            <p:nvPr/>
          </p:nvSpPr>
          <p:spPr>
            <a:xfrm>
              <a:off x="520117" y="2399251"/>
              <a:ext cx="9238591" cy="3346793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3BAFF2-D774-41A3-8212-CA0AC1DE36CD}"/>
                </a:ext>
              </a:extLst>
            </p:cNvPr>
            <p:cNvSpPr/>
            <p:nvPr/>
          </p:nvSpPr>
          <p:spPr>
            <a:xfrm>
              <a:off x="2869760" y="1461568"/>
              <a:ext cx="2845312" cy="940509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F6395B-A82D-4396-952B-FAF58EE2FE31}"/>
                </a:ext>
              </a:extLst>
            </p:cNvPr>
            <p:cNvSpPr/>
            <p:nvPr/>
          </p:nvSpPr>
          <p:spPr>
            <a:xfrm>
              <a:off x="9758708" y="3381353"/>
              <a:ext cx="1325930" cy="940509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2613392"/>
            <a:ext cx="11120876" cy="64214"/>
          </a:xfrm>
          <a:prstGeom prst="rect">
            <a:avLst/>
          </a:prstGeom>
          <a:solidFill>
            <a:srgbClr val="C0000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CF37619-9AEE-42F4-B389-54965F34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2" y="4167695"/>
            <a:ext cx="11120876" cy="64214"/>
          </a:xfrm>
          <a:prstGeom prst="rect">
            <a:avLst/>
          </a:prstGeom>
          <a:solidFill>
            <a:srgbClr val="C00000">
              <a:alpha val="70000"/>
            </a:srgbClr>
          </a:solidFill>
          <a:ln w="3175" cap="flat" cmpd="sng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R="0" lvl="0" indent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36000" y="3045542"/>
            <a:ext cx="4320000" cy="766916"/>
            <a:chOff x="3752123" y="3045542"/>
            <a:chExt cx="4320000" cy="76691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52123" y="3045542"/>
              <a:ext cx="4320000" cy="7669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rgbClr val="FE5B1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15333" y="3168102"/>
              <a:ext cx="532285" cy="521796"/>
            </a:xfrm>
            <a:prstGeom prst="ellipse">
              <a:avLst/>
            </a:prstGeom>
            <a:solidFill>
              <a:srgbClr val="FE5B10"/>
            </a:solidFill>
            <a:ln>
              <a:noFill/>
            </a:ln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Ⅲ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128" y="3275111"/>
              <a:ext cx="3075847" cy="307777"/>
            </a:xfrm>
            <a:prstGeom prst="rect">
              <a:avLst/>
            </a:prstGeom>
            <a:noFill/>
            <a:effectLst>
              <a:glow rad="25400">
                <a:schemeClr val="bg1">
                  <a:lumMod val="95000"/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ko-KR" altLang="en-US" sz="2000" b="1" dirty="0"/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5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7D38F0BC-BCCA-4D12-AF95-7D23191566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85" y="3008237"/>
            <a:ext cx="3296423" cy="19318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3BE23-EBEE-49F9-8E86-E841C08E25BA}"/>
              </a:ext>
            </a:extLst>
          </p:cNvPr>
          <p:cNvSpPr/>
          <p:nvPr/>
        </p:nvSpPr>
        <p:spPr>
          <a:xfrm>
            <a:off x="0" y="-12396"/>
            <a:ext cx="12192000" cy="714603"/>
          </a:xfrm>
          <a:prstGeom prst="rect">
            <a:avLst/>
          </a:prstGeom>
          <a:gradFill>
            <a:gsLst>
              <a:gs pos="80000">
                <a:srgbClr val="FE5B10"/>
              </a:gs>
              <a:gs pos="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  <a:effectLst>
            <a:glow rad="25400">
              <a:schemeClr val="bg1">
                <a:lumMod val="9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7FFE10-C415-4480-B14D-1C2FA0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E2-B048-485F-9653-7EC69F86C8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3040-B98A-4EEF-9369-1D5E0526B1FB}"/>
              </a:ext>
            </a:extLst>
          </p:cNvPr>
          <p:cNvSpPr txBox="1"/>
          <p:nvPr/>
        </p:nvSpPr>
        <p:spPr>
          <a:xfrm>
            <a:off x="204786" y="182562"/>
            <a:ext cx="230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개발 목표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C1734-541A-4065-B7B5-5E380765A4D6}"/>
              </a:ext>
            </a:extLst>
          </p:cNvPr>
          <p:cNvSpPr txBox="1"/>
          <p:nvPr/>
        </p:nvSpPr>
        <p:spPr>
          <a:xfrm>
            <a:off x="1" y="904875"/>
            <a:ext cx="1219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  □ </a:t>
            </a:r>
            <a:r>
              <a:rPr lang="ko-KR" altLang="en-US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규모가 크지 않은 중소형 아파트 단지에서 주차관리 업무를 지원</a:t>
            </a:r>
          </a:p>
        </p:txBody>
      </p:sp>
      <p:sp>
        <p:nvSpPr>
          <p:cNvPr id="14" name="오른쪽 화살표 110">
            <a:extLst>
              <a:ext uri="{FF2B5EF4-FFF2-40B4-BE49-F238E27FC236}">
                <a16:creationId xmlns:a16="http://schemas.microsoft.com/office/drawing/2014/main" id="{66FF0F7A-A1BD-47F9-BAFF-6CC1383ADE7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8100" y="3492301"/>
            <a:ext cx="3303535" cy="939174"/>
          </a:xfrm>
          <a:prstGeom prst="rightArrow">
            <a:avLst>
              <a:gd name="adj1" fmla="val 50000"/>
              <a:gd name="adj2" fmla="val 48759"/>
            </a:avLst>
          </a:prstGeom>
          <a:gradFill flip="none" rotWithShape="1">
            <a:gsLst>
              <a:gs pos="3000">
                <a:schemeClr val="bg2">
                  <a:lumMod val="50000"/>
                </a:schemeClr>
              </a:gs>
              <a:gs pos="82000">
                <a:srgbClr val="7D0900">
                  <a:tint val="44500"/>
                  <a:satMod val="160000"/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YouandiModern HeadRegular" panose="02020603020101020101" pitchFamily="18" charset="-127"/>
              <a:ea typeface="YouandiModern HeadRegular" panose="02020603020101020101" pitchFamily="18" charset="-127"/>
              <a:cs typeface="Arial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2990DE-0B8E-4DDE-BD86-8B8BDB791B94}"/>
              </a:ext>
            </a:extLst>
          </p:cNvPr>
          <p:cNvSpPr/>
          <p:nvPr/>
        </p:nvSpPr>
        <p:spPr>
          <a:xfrm>
            <a:off x="3677207" y="4917155"/>
            <a:ext cx="2645842" cy="1058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16285-AF3F-4E58-9319-BF9003608EF2}"/>
              </a:ext>
            </a:extLst>
          </p:cNvPr>
          <p:cNvSpPr txBox="1"/>
          <p:nvPr/>
        </p:nvSpPr>
        <p:spPr>
          <a:xfrm>
            <a:off x="479708" y="2675021"/>
            <a:ext cx="2645842" cy="574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lumMod val="85000"/>
                <a:lumOff val="15000"/>
                <a:alpha val="40000"/>
              </a:schemeClr>
            </a:glo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defRPr sz="1400">
                <a:ea typeface="맑은 고딕" pitchFamily="50" charset="-127"/>
                <a:cs typeface="Arials"/>
              </a:defRPr>
            </a:lvl1pPr>
          </a:lstStyle>
          <a:p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아파트에서 주차문제로 다툼이</a:t>
            </a:r>
            <a:endParaRPr lang="en-US" altLang="ko-KR" b="1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자주 일어난다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2FDB1-936D-41D8-8824-FC7BB0397187}"/>
              </a:ext>
            </a:extLst>
          </p:cNvPr>
          <p:cNvSpPr txBox="1"/>
          <p:nvPr/>
        </p:nvSpPr>
        <p:spPr>
          <a:xfrm>
            <a:off x="479708" y="3492301"/>
            <a:ext cx="2645842" cy="574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lumMod val="85000"/>
                <a:lumOff val="15000"/>
                <a:alpha val="40000"/>
              </a:schemeClr>
            </a:glo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defRPr sz="1400">
                <a:ea typeface="맑은 고딕" pitchFamily="50" charset="-127"/>
                <a:cs typeface="Arials"/>
              </a:defRPr>
            </a:lvl1pPr>
          </a:lstStyle>
          <a:p>
            <a:r>
              <a:rPr lang="en-US" altLang="ko-KR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1</a:t>
            </a:r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세대에 여러 대의 차가 </a:t>
            </a:r>
            <a:endParaRPr lang="en-US" altLang="ko-KR" b="1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존재하는 경우가 많다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67515-C6F5-4CF4-AB9E-B8D0C1A2B733}"/>
              </a:ext>
            </a:extLst>
          </p:cNvPr>
          <p:cNvSpPr txBox="1"/>
          <p:nvPr/>
        </p:nvSpPr>
        <p:spPr>
          <a:xfrm>
            <a:off x="479708" y="5207963"/>
            <a:ext cx="2645842" cy="574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lumMod val="85000"/>
                <a:lumOff val="15000"/>
                <a:alpha val="40000"/>
              </a:schemeClr>
            </a:glo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defRPr sz="1400">
                <a:ea typeface="맑은 고딕" pitchFamily="50" charset="-127"/>
                <a:cs typeface="Arials"/>
              </a:defRPr>
            </a:lvl1pPr>
          </a:lstStyle>
          <a:p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관리인</a:t>
            </a:r>
            <a:r>
              <a:rPr lang="en-US" altLang="ko-KR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(</a:t>
            </a:r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경비원</a:t>
            </a:r>
            <a:r>
              <a:rPr lang="en-US" altLang="ko-KR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)</a:t>
            </a:r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들의 업무과중으로</a:t>
            </a:r>
            <a:endParaRPr lang="en-US" altLang="ko-KR" b="1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본연의 업무에 집중할 수가 없다</a:t>
            </a:r>
            <a:r>
              <a:rPr lang="en-US" altLang="ko-KR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08AEDD-215A-4A74-804F-633D510CD093}"/>
              </a:ext>
            </a:extLst>
          </p:cNvPr>
          <p:cNvSpPr txBox="1"/>
          <p:nvPr/>
        </p:nvSpPr>
        <p:spPr>
          <a:xfrm>
            <a:off x="479708" y="2212003"/>
            <a:ext cx="2645842" cy="372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【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마주한 현실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】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877046-BECE-4D07-81E2-348855BFA04C}"/>
              </a:ext>
            </a:extLst>
          </p:cNvPr>
          <p:cNvSpPr txBox="1"/>
          <p:nvPr/>
        </p:nvSpPr>
        <p:spPr>
          <a:xfrm>
            <a:off x="3797473" y="5047479"/>
            <a:ext cx="2405311" cy="7982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①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기술의 창의성과 차별성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을 가지고 있는가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②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결과물을 가지고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사업화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할 수 있는가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?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③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현재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트렌드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나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정책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에 부합하는가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?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45AE4559-E2DF-4730-979F-4EE0796816C0}"/>
              </a:ext>
            </a:extLst>
          </p:cNvPr>
          <p:cNvSpPr/>
          <p:nvPr/>
        </p:nvSpPr>
        <p:spPr>
          <a:xfrm>
            <a:off x="3269659" y="2882165"/>
            <a:ext cx="117788" cy="2567289"/>
          </a:xfrm>
          <a:prstGeom prst="rightBracke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FB6FFA-47ED-416B-89F3-21EFE5DEE241}"/>
              </a:ext>
            </a:extLst>
          </p:cNvPr>
          <p:cNvSpPr txBox="1"/>
          <p:nvPr/>
        </p:nvSpPr>
        <p:spPr>
          <a:xfrm>
            <a:off x="479708" y="4363649"/>
            <a:ext cx="2645842" cy="574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tx1">
                <a:lumMod val="85000"/>
                <a:lumOff val="15000"/>
                <a:alpha val="40000"/>
              </a:schemeClr>
            </a:glo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latinLnBrk="0">
              <a:defRPr sz="1400">
                <a:ea typeface="맑은 고딕" pitchFamily="50" charset="-127"/>
                <a:cs typeface="Arials"/>
              </a:defRPr>
            </a:lvl1pPr>
          </a:lstStyle>
          <a:p>
            <a:r>
              <a:rPr lang="ko-KR" altLang="en-US" b="1" dirty="0" err="1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스마트홈</a:t>
            </a:r>
            <a:r>
              <a:rPr lang="ko-KR" altLang="en-US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시장이 확대되고  있다</a:t>
            </a:r>
            <a:r>
              <a:rPr lang="en-US" altLang="ko-KR" b="1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.</a:t>
            </a:r>
            <a:endParaRPr lang="ko-KR" altLang="en-US" b="1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54D85-9C73-4EF9-8A27-15035CE72DF5}"/>
              </a:ext>
            </a:extLst>
          </p:cNvPr>
          <p:cNvGrpSpPr/>
          <p:nvPr/>
        </p:nvGrpSpPr>
        <p:grpSpPr>
          <a:xfrm>
            <a:off x="6694185" y="1656732"/>
            <a:ext cx="5204373" cy="4319368"/>
            <a:chOff x="6694185" y="1656732"/>
            <a:chExt cx="5204373" cy="43193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CB6C32-E0FF-4780-8856-D9647F496B71}"/>
                </a:ext>
              </a:extLst>
            </p:cNvPr>
            <p:cNvSpPr txBox="1"/>
            <p:nvPr/>
          </p:nvSpPr>
          <p:spPr>
            <a:xfrm>
              <a:off x="9328422" y="1656732"/>
              <a:ext cx="1969066" cy="3724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【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구현기능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】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0" name="TextBox 238">
              <a:extLst>
                <a:ext uri="{FF2B5EF4-FFF2-40B4-BE49-F238E27FC236}">
                  <a16:creationId xmlns:a16="http://schemas.microsoft.com/office/drawing/2014/main" id="{07A2FCE4-F85B-456D-9724-80F03C4B7480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742553" y="2107115"/>
              <a:ext cx="821849" cy="1845394"/>
            </a:xfrm>
            <a:prstGeom prst="roundRect">
              <a:avLst>
                <a:gd name="adj" fmla="val 8238"/>
              </a:avLst>
            </a:prstGeom>
            <a:solidFill>
              <a:schemeClr val="bg1">
                <a:lumMod val="75000"/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입주민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1" name="TextBox 238">
              <a:extLst>
                <a:ext uri="{FF2B5EF4-FFF2-40B4-BE49-F238E27FC236}">
                  <a16:creationId xmlns:a16="http://schemas.microsoft.com/office/drawing/2014/main" id="{8A893902-4AF9-4652-A1DF-02222B33B4C7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42553" y="4130955"/>
              <a:ext cx="821849" cy="1845145"/>
            </a:xfrm>
            <a:prstGeom prst="roundRect">
              <a:avLst>
                <a:gd name="adj" fmla="val 8238"/>
              </a:avLst>
            </a:prstGeom>
            <a:solidFill>
              <a:schemeClr val="bg1">
                <a:lumMod val="75000"/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관리인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2" name="TextBox 238">
              <a:extLst>
                <a:ext uri="{FF2B5EF4-FFF2-40B4-BE49-F238E27FC236}">
                  <a16:creationId xmlns:a16="http://schemas.microsoft.com/office/drawing/2014/main" id="{C27F3C74-1E1F-419D-8DC2-66AD91248ED2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98615" y="2107115"/>
              <a:ext cx="904034" cy="477299"/>
            </a:xfrm>
            <a:prstGeom prst="roundRect">
              <a:avLst>
                <a:gd name="adj" fmla="val 8238"/>
              </a:avLst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차량조회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3" name="TextBox 238">
              <a:extLst>
                <a:ext uri="{FF2B5EF4-FFF2-40B4-BE49-F238E27FC236}">
                  <a16:creationId xmlns:a16="http://schemas.microsoft.com/office/drawing/2014/main" id="{1B0E7C23-392D-432D-A21F-C49C1F861FF2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98615" y="3464737"/>
              <a:ext cx="904034" cy="490909"/>
            </a:xfrm>
            <a:prstGeom prst="roundRect">
              <a:avLst>
                <a:gd name="adj" fmla="val 8238"/>
              </a:avLst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차량등록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  <a:p>
              <a:pPr>
                <a:lnSpc>
                  <a:spcPts val="2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신청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4" name="TextBox 238">
              <a:extLst>
                <a:ext uri="{FF2B5EF4-FFF2-40B4-BE49-F238E27FC236}">
                  <a16:creationId xmlns:a16="http://schemas.microsoft.com/office/drawing/2014/main" id="{F20C5808-F4DE-49A3-8625-6DAE3F9F8B22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713161" y="4801748"/>
              <a:ext cx="904034" cy="489672"/>
            </a:xfrm>
            <a:prstGeom prst="roundRect">
              <a:avLst>
                <a:gd name="adj" fmla="val 8238"/>
              </a:avLst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입주민차량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1E9E09-A027-402F-9C3F-78B663B43E10}"/>
                </a:ext>
              </a:extLst>
            </p:cNvPr>
            <p:cNvSpPr txBox="1"/>
            <p:nvPr/>
          </p:nvSpPr>
          <p:spPr>
            <a:xfrm>
              <a:off x="7691340" y="1656732"/>
              <a:ext cx="918584" cy="3724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【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영역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 】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ED3204-2B73-48BC-B9B3-E03ADF41B9AC}"/>
                </a:ext>
              </a:extLst>
            </p:cNvPr>
            <p:cNvSpPr txBox="1"/>
            <p:nvPr/>
          </p:nvSpPr>
          <p:spPr>
            <a:xfrm>
              <a:off x="6694185" y="1656732"/>
              <a:ext cx="918584" cy="3724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【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구분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 】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B83CC-3FD7-448A-B2E4-88AFEB5F0AD2}"/>
                </a:ext>
              </a:extLst>
            </p:cNvPr>
            <p:cNvSpPr txBox="1"/>
            <p:nvPr/>
          </p:nvSpPr>
          <p:spPr>
            <a:xfrm>
              <a:off x="8735200" y="2112374"/>
              <a:ext cx="3163356" cy="4909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468000" tIns="0" rIns="0" bIns="0" anchor="ctr"/>
            <a:lstStyle>
              <a:defPPr>
                <a:defRPr lang="ko-KR"/>
              </a:defPPr>
              <a:lvl1pPr marR="0" lvl="0" indent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0900"/>
                </a:buClr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b="0" dirty="0" err="1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자차조회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 err="1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입출차시간조회</a:t>
              </a:r>
              <a:endParaRPr lang="en-US" altLang="ko-KR" b="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40" name="모서리가 둥근 직사각형 86">
              <a:extLst>
                <a:ext uri="{FF2B5EF4-FFF2-40B4-BE49-F238E27FC236}">
                  <a16:creationId xmlns:a16="http://schemas.microsoft.com/office/drawing/2014/main" id="{646ED929-18C4-428F-B4FD-E7F100C3C767}"/>
                </a:ext>
              </a:extLst>
            </p:cNvPr>
            <p:cNvSpPr/>
            <p:nvPr/>
          </p:nvSpPr>
          <p:spPr bwMode="auto">
            <a:xfrm>
              <a:off x="8852178" y="2220108"/>
              <a:ext cx="222349" cy="268926"/>
            </a:xfrm>
            <a:prstGeom prst="roundRect">
              <a:avLst>
                <a:gd name="adj" fmla="val 7816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  <a:cs typeface="Arials"/>
                </a:rPr>
                <a:t>1</a:t>
              </a:r>
              <a:endParaRPr lang="ko-KR" altLang="en-US" sz="120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2D3F87-6087-433F-87E1-2F451146A683}"/>
                </a:ext>
              </a:extLst>
            </p:cNvPr>
            <p:cNvSpPr txBox="1"/>
            <p:nvPr/>
          </p:nvSpPr>
          <p:spPr>
            <a:xfrm>
              <a:off x="8735200" y="2786987"/>
              <a:ext cx="3163356" cy="4909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468000" tIns="0" rIns="0" bIns="0" anchor="ctr"/>
            <a:lstStyle>
              <a:defPPr>
                <a:defRPr lang="ko-KR"/>
              </a:defPPr>
              <a:lvl1pPr marR="0" lvl="0" indent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0900"/>
                </a:buClr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주차요금조회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주차요금정산</a:t>
              </a:r>
              <a:endParaRPr lang="en-US" altLang="ko-KR" b="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46" name="모서리가 둥근 직사각형 91">
              <a:extLst>
                <a:ext uri="{FF2B5EF4-FFF2-40B4-BE49-F238E27FC236}">
                  <a16:creationId xmlns:a16="http://schemas.microsoft.com/office/drawing/2014/main" id="{2576DBBA-52EA-46FC-BBA0-C5C90C533E41}"/>
                </a:ext>
              </a:extLst>
            </p:cNvPr>
            <p:cNvSpPr/>
            <p:nvPr/>
          </p:nvSpPr>
          <p:spPr bwMode="auto">
            <a:xfrm>
              <a:off x="8852178" y="2894432"/>
              <a:ext cx="222349" cy="268926"/>
            </a:xfrm>
            <a:prstGeom prst="roundRect">
              <a:avLst>
                <a:gd name="adj" fmla="val 7816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  <a:cs typeface="Arials"/>
                </a:rPr>
                <a:t>2</a:t>
              </a:r>
              <a:endParaRPr lang="ko-KR" altLang="en-US" sz="120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0FE17-8E5C-492F-A855-75613BD60941}"/>
                </a:ext>
              </a:extLst>
            </p:cNvPr>
            <p:cNvSpPr txBox="1"/>
            <p:nvPr/>
          </p:nvSpPr>
          <p:spPr>
            <a:xfrm>
              <a:off x="8735200" y="3461600"/>
              <a:ext cx="3163356" cy="4909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468000" tIns="0" rIns="0" bIns="0" anchor="ctr"/>
            <a:lstStyle>
              <a:defPPr>
                <a:defRPr lang="ko-KR"/>
              </a:defPPr>
              <a:lvl1pPr marR="0" lvl="0" indent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0900"/>
                </a:buClr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외부차량임시등록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자차등록 신청</a:t>
              </a:r>
              <a:endParaRPr lang="en-US" altLang="ko-KR" b="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49" name="모서리가 둥근 직사각형 92">
              <a:extLst>
                <a:ext uri="{FF2B5EF4-FFF2-40B4-BE49-F238E27FC236}">
                  <a16:creationId xmlns:a16="http://schemas.microsoft.com/office/drawing/2014/main" id="{178A412A-F3D2-4C6E-B62B-3889198D133B}"/>
                </a:ext>
              </a:extLst>
            </p:cNvPr>
            <p:cNvSpPr/>
            <p:nvPr/>
          </p:nvSpPr>
          <p:spPr bwMode="auto">
            <a:xfrm>
              <a:off x="8852178" y="3568756"/>
              <a:ext cx="222349" cy="268926"/>
            </a:xfrm>
            <a:prstGeom prst="roundRect">
              <a:avLst>
                <a:gd name="adj" fmla="val 7816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  <a:cs typeface="Arials"/>
                </a:rPr>
                <a:t>3</a:t>
              </a:r>
              <a:endParaRPr lang="ko-KR" altLang="en-US" sz="120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4CC147-8B77-4F1D-A436-00F0C4599E89}"/>
                </a:ext>
              </a:extLst>
            </p:cNvPr>
            <p:cNvSpPr txBox="1"/>
            <p:nvPr/>
          </p:nvSpPr>
          <p:spPr>
            <a:xfrm>
              <a:off x="8735200" y="4126782"/>
              <a:ext cx="3163358" cy="4909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468000" tIns="0" rIns="0" bIns="0" anchor="ctr"/>
            <a:lstStyle>
              <a:defPPr>
                <a:defRPr lang="ko-KR"/>
              </a:defPPr>
              <a:lvl1pPr marR="0" lvl="0" indent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0900"/>
                </a:buClr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차량 임시등록 조회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승인</a:t>
              </a:r>
              <a:endParaRPr lang="en-US" altLang="ko-KR" b="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52" name="모서리가 둥근 직사각형 93">
              <a:extLst>
                <a:ext uri="{FF2B5EF4-FFF2-40B4-BE49-F238E27FC236}">
                  <a16:creationId xmlns:a16="http://schemas.microsoft.com/office/drawing/2014/main" id="{88BF1C99-1C1E-4781-8F05-E2CA5408B5C1}"/>
                </a:ext>
              </a:extLst>
            </p:cNvPr>
            <p:cNvSpPr/>
            <p:nvPr/>
          </p:nvSpPr>
          <p:spPr bwMode="auto">
            <a:xfrm>
              <a:off x="8852179" y="4233649"/>
              <a:ext cx="222349" cy="268926"/>
            </a:xfrm>
            <a:prstGeom prst="roundRect">
              <a:avLst>
                <a:gd name="adj" fmla="val 7816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  <a:cs typeface="Arials"/>
                </a:rPr>
                <a:t>4</a:t>
              </a:r>
              <a:endParaRPr lang="ko-KR" altLang="en-US" sz="120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5476FF-0CB6-4223-87FF-EDEA165EBBBD}"/>
                </a:ext>
              </a:extLst>
            </p:cNvPr>
            <p:cNvSpPr txBox="1"/>
            <p:nvPr/>
          </p:nvSpPr>
          <p:spPr>
            <a:xfrm>
              <a:off x="8735200" y="4805769"/>
              <a:ext cx="3163356" cy="4909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468000" tIns="0" rIns="0" bIns="0" anchor="ctr"/>
            <a:lstStyle>
              <a:defPPr>
                <a:defRPr lang="ko-KR"/>
              </a:defPPr>
              <a:lvl1pPr marR="0" lvl="0" indent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0900"/>
                </a:buClr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차량 등록접수 조회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승인</a:t>
              </a:r>
              <a:endParaRPr lang="en-US" altLang="ko-KR" b="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55" name="모서리가 둥근 직사각형 94">
              <a:extLst>
                <a:ext uri="{FF2B5EF4-FFF2-40B4-BE49-F238E27FC236}">
                  <a16:creationId xmlns:a16="http://schemas.microsoft.com/office/drawing/2014/main" id="{CD378D5C-4063-4BE2-ABDB-BA731C62893D}"/>
                </a:ext>
              </a:extLst>
            </p:cNvPr>
            <p:cNvSpPr/>
            <p:nvPr/>
          </p:nvSpPr>
          <p:spPr bwMode="auto">
            <a:xfrm>
              <a:off x="8852178" y="4912347"/>
              <a:ext cx="222349" cy="268926"/>
            </a:xfrm>
            <a:prstGeom prst="roundRect">
              <a:avLst>
                <a:gd name="adj" fmla="val 7816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  <a:cs typeface="Arials"/>
                </a:rPr>
                <a:t>5</a:t>
              </a:r>
              <a:endParaRPr lang="ko-KR" altLang="en-US" sz="120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C0DADD5-73B3-4AF1-A2C3-7E34D338DD70}"/>
                </a:ext>
              </a:extLst>
            </p:cNvPr>
            <p:cNvSpPr txBox="1"/>
            <p:nvPr/>
          </p:nvSpPr>
          <p:spPr>
            <a:xfrm>
              <a:off x="8735200" y="5485191"/>
              <a:ext cx="3163356" cy="4909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468000" tIns="0" rIns="0" bIns="0" anchor="ctr"/>
            <a:lstStyle>
              <a:defPPr>
                <a:defRPr lang="ko-KR"/>
              </a:defPPr>
              <a:lvl1pPr marR="0" lvl="0" indent="0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0900"/>
                </a:buClr>
                <a:buSzTx/>
                <a:buFontTx/>
                <a:buNone/>
                <a:tabLst/>
                <a:defRPr kumimoji="0" sz="1400" b="1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cs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입주민 가입 조회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승인</a:t>
              </a:r>
              <a:r>
                <a:rPr lang="en-US" altLang="ko-KR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, </a:t>
              </a:r>
              <a:r>
                <a:rPr lang="ko-KR" altLang="en-US" b="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삭제</a:t>
              </a:r>
              <a:endParaRPr lang="en-US" altLang="ko-KR" b="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62" name="모서리가 둥근 직사각형 51">
              <a:extLst>
                <a:ext uri="{FF2B5EF4-FFF2-40B4-BE49-F238E27FC236}">
                  <a16:creationId xmlns:a16="http://schemas.microsoft.com/office/drawing/2014/main" id="{32BFF891-F771-45CF-941F-BCF6D8B41993}"/>
                </a:ext>
              </a:extLst>
            </p:cNvPr>
            <p:cNvSpPr/>
            <p:nvPr/>
          </p:nvSpPr>
          <p:spPr bwMode="auto">
            <a:xfrm>
              <a:off x="8852178" y="5591479"/>
              <a:ext cx="222349" cy="268926"/>
            </a:xfrm>
            <a:prstGeom prst="roundRect">
              <a:avLst>
                <a:gd name="adj" fmla="val 7816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n w="0">
                    <a:noFill/>
                  </a:ln>
                  <a:solidFill>
                    <a:schemeClr val="bg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  <a:cs typeface="Arials"/>
                </a:rPr>
                <a:t>6</a:t>
              </a:r>
              <a:endParaRPr lang="ko-KR" altLang="en-US" sz="1200" dirty="0">
                <a:ln w="0">
                  <a:noFill/>
                </a:ln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  <a:cs typeface="Arials"/>
              </a:endParaRPr>
            </a:p>
          </p:txBody>
        </p:sp>
        <p:sp>
          <p:nvSpPr>
            <p:cNvPr id="63" name="TextBox 238">
              <a:extLst>
                <a:ext uri="{FF2B5EF4-FFF2-40B4-BE49-F238E27FC236}">
                  <a16:creationId xmlns:a16="http://schemas.microsoft.com/office/drawing/2014/main" id="{61172926-33D7-451B-8569-4952B18B118E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698615" y="5485191"/>
              <a:ext cx="904034" cy="483896"/>
            </a:xfrm>
            <a:prstGeom prst="roundRect">
              <a:avLst>
                <a:gd name="adj" fmla="val 8238"/>
              </a:avLst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가입승인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71" name="TextBox 238">
              <a:extLst>
                <a:ext uri="{FF2B5EF4-FFF2-40B4-BE49-F238E27FC236}">
                  <a16:creationId xmlns:a16="http://schemas.microsoft.com/office/drawing/2014/main" id="{E0AE679E-59C0-43BD-8ACA-114BB26BE70A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713161" y="4161712"/>
              <a:ext cx="904034" cy="489672"/>
            </a:xfrm>
            <a:prstGeom prst="roundRect">
              <a:avLst>
                <a:gd name="adj" fmla="val 8238"/>
              </a:avLst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400" b="1">
                  <a:latin typeface="+mn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외부차량</a:t>
              </a:r>
              <a:endParaRPr lang="en-US" altLang="ko-KR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</p:grpSp>
      <p:sp>
        <p:nvSpPr>
          <p:cNvPr id="43" name="TextBox 238">
            <a:extLst>
              <a:ext uri="{FF2B5EF4-FFF2-40B4-BE49-F238E27FC236}">
                <a16:creationId xmlns:a16="http://schemas.microsoft.com/office/drawing/2014/main" id="{753D53DE-71DD-4D52-9AFC-72CD29AC078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1340" y="2790245"/>
            <a:ext cx="904034" cy="477299"/>
          </a:xfrm>
          <a:prstGeom prst="roundRect">
            <a:avLst>
              <a:gd name="adj" fmla="val 8238"/>
            </a:avLst>
          </a:prstGeom>
          <a:solidFill>
            <a:schemeClr val="bg1">
              <a:alpha val="7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>
            <a:defPPr>
              <a:defRPr lang="ko-KR"/>
            </a:defPPr>
            <a:lvl1pPr algn="ctr">
              <a:defRPr sz="1400" b="1">
                <a:latin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200" b="0" dirty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주차요금</a:t>
            </a:r>
            <a:endParaRPr lang="en-US" altLang="ko-KR" sz="1200" b="0" dirty="0">
              <a:solidFill>
                <a:schemeClr val="tx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981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2sz8xSRokOnMUMVODF0_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oG9w_TWEu8EwDATK6BM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554</Words>
  <Application>Microsoft Office PowerPoint</Application>
  <PresentationFormat>와이드스크린</PresentationFormat>
  <Paragraphs>223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YouandiModern HeadRegular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365 Pro Plus</dc:creator>
  <cp:lastModifiedBy>류종현</cp:lastModifiedBy>
  <cp:revision>233</cp:revision>
  <dcterms:created xsi:type="dcterms:W3CDTF">2019-09-18T09:19:39Z</dcterms:created>
  <dcterms:modified xsi:type="dcterms:W3CDTF">2020-05-13T05:47:58Z</dcterms:modified>
</cp:coreProperties>
</file>