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54" r:id="rId3"/>
    <p:sldId id="478" r:id="rId4"/>
    <p:sldId id="479" r:id="rId5"/>
    <p:sldId id="480" r:id="rId6"/>
    <p:sldId id="498" r:id="rId7"/>
    <p:sldId id="481" r:id="rId8"/>
    <p:sldId id="499" r:id="rId9"/>
    <p:sldId id="501" r:id="rId10"/>
    <p:sldId id="482" r:id="rId11"/>
    <p:sldId id="507" r:id="rId12"/>
    <p:sldId id="508" r:id="rId13"/>
    <p:sldId id="509" r:id="rId14"/>
    <p:sldId id="506" r:id="rId15"/>
    <p:sldId id="504" r:id="rId16"/>
    <p:sldId id="503" r:id="rId17"/>
    <p:sldId id="510" r:id="rId18"/>
    <p:sldId id="511" r:id="rId19"/>
    <p:sldId id="512" r:id="rId20"/>
    <p:sldId id="486" r:id="rId21"/>
    <p:sldId id="483" r:id="rId22"/>
    <p:sldId id="513" r:id="rId23"/>
    <p:sldId id="514" r:id="rId24"/>
    <p:sldId id="515" r:id="rId25"/>
    <p:sldId id="490" r:id="rId26"/>
    <p:sldId id="516" r:id="rId27"/>
    <p:sldId id="517" r:id="rId28"/>
    <p:sldId id="518" r:id="rId29"/>
    <p:sldId id="520" r:id="rId30"/>
    <p:sldId id="521" r:id="rId31"/>
    <p:sldId id="522" r:id="rId32"/>
    <p:sldId id="523" r:id="rId33"/>
    <p:sldId id="525" r:id="rId34"/>
    <p:sldId id="526" r:id="rId35"/>
    <p:sldId id="528" r:id="rId36"/>
    <p:sldId id="529" r:id="rId37"/>
    <p:sldId id="530" r:id="rId38"/>
    <p:sldId id="532" r:id="rId39"/>
    <p:sldId id="533" r:id="rId40"/>
    <p:sldId id="534" r:id="rId41"/>
    <p:sldId id="53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6" autoAdjust="0"/>
    <p:restoredTop sz="96453" autoAdjust="0"/>
  </p:normalViewPr>
  <p:slideViewPr>
    <p:cSldViewPr>
      <p:cViewPr varScale="1">
        <p:scale>
          <a:sx n="106" d="100"/>
          <a:sy n="106" d="100"/>
        </p:scale>
        <p:origin x="18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519E8-F6CF-4AE4-9964-B3CB3C04F15A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131DE-40FE-45E8-A0BF-6366438E98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2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3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64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6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3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50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131DE-40FE-45E8-A0BF-6366438E981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EFCA-2D59-4545-AEAD-A78A626C688B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3698-444C-476E-8B3A-D438F2638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1/6.</a:t>
            </a:r>
            <a:r>
              <a:rPr lang="ko-KR" altLang="en-US" sz="3200" dirty="0"/>
              <a:t>관리코스 </a:t>
            </a:r>
            <a:r>
              <a:rPr lang="en-US" altLang="ko-KR" sz="3200" dirty="0"/>
              <a:t>[</a:t>
            </a:r>
            <a:r>
              <a:rPr lang="ko-KR" altLang="en-US" sz="3200" dirty="0"/>
              <a:t>설계</a:t>
            </a:r>
            <a:r>
              <a:rPr lang="en-US" altLang="ko-KR" sz="3200" dirty="0"/>
              <a:t>](</a:t>
            </a:r>
            <a:r>
              <a:rPr lang="en-US" altLang="ko-KR" sz="3200" dirty="0" err="1"/>
              <a:t>UML+ClassDiagram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  <a:p>
            <a:r>
              <a:rPr lang="ko-KR" altLang="en-US" dirty="0"/>
              <a:t>저작권소유자</a:t>
            </a:r>
            <a:r>
              <a:rPr lang="en-US" altLang="ko-KR" dirty="0"/>
              <a:t>: </a:t>
            </a:r>
            <a:r>
              <a:rPr lang="ko-KR" altLang="en-US" dirty="0"/>
              <a:t>개발자</a:t>
            </a:r>
            <a:r>
              <a:rPr lang="en-US" altLang="ko-KR" dirty="0"/>
              <a:t>PARK</a:t>
            </a:r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학습용</a:t>
            </a:r>
            <a:r>
              <a:rPr lang="en-US" altLang="ko-KR" dirty="0"/>
              <a:t>(For Student)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3.ClassDiagram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34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Classifiers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05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Class</a:t>
            </a:r>
          </a:p>
          <a:p>
            <a:pPr>
              <a:buNone/>
            </a:pP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I</a:t>
            </a:r>
            <a:r>
              <a:rPr lang="en-US" altLang="ko-KR" sz="105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nterface</a:t>
            </a:r>
          </a:p>
          <a:p>
            <a:pPr>
              <a:buNone/>
            </a:pPr>
            <a:r>
              <a:rPr lang="en-US" altLang="ko-KR" sz="105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Enumeration.</a:t>
            </a:r>
          </a:p>
          <a:p>
            <a:pPr>
              <a:buNone/>
            </a:pPr>
            <a:r>
              <a:rPr lang="ko-KR" altLang="en-US" sz="1050" dirty="0">
                <a:solidFill>
                  <a:srgbClr val="171717"/>
                </a:solidFill>
                <a:latin typeface="Segoe UI" panose="020B0502040204020203" pitchFamily="34" charset="0"/>
              </a:rPr>
              <a:t>등등</a:t>
            </a: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..</a:t>
            </a:r>
            <a:r>
              <a:rPr lang="ko-KR" altLang="en-US" sz="1050" dirty="0">
                <a:solidFill>
                  <a:srgbClr val="171717"/>
                </a:solidFill>
                <a:latin typeface="Segoe UI" panose="020B0502040204020203" pitchFamily="34" charset="0"/>
              </a:rPr>
              <a:t>을 </a:t>
            </a: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UML</a:t>
            </a:r>
            <a:r>
              <a:rPr lang="ko-KR" altLang="en-US" sz="1050" dirty="0">
                <a:solidFill>
                  <a:srgbClr val="171717"/>
                </a:solidFill>
                <a:latin typeface="Segoe UI" panose="020B0502040204020203" pitchFamily="34" charset="0"/>
              </a:rPr>
              <a:t>에서 </a:t>
            </a: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Classifiers(</a:t>
            </a:r>
            <a:r>
              <a:rPr lang="ko-KR" altLang="en-US" sz="1050" dirty="0">
                <a:solidFill>
                  <a:srgbClr val="171717"/>
                </a:solidFill>
                <a:latin typeface="Segoe UI" panose="020B0502040204020203" pitchFamily="34" charset="0"/>
              </a:rPr>
              <a:t>분류자</a:t>
            </a: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)</a:t>
            </a:r>
            <a:r>
              <a:rPr lang="ko-KR" altLang="en-US" sz="1050" dirty="0">
                <a:solidFill>
                  <a:srgbClr val="171717"/>
                </a:solidFill>
                <a:latin typeface="Segoe UI" panose="020B0502040204020203" pitchFamily="34" charset="0"/>
              </a:rPr>
              <a:t>라고 부른다</a:t>
            </a:r>
            <a:r>
              <a:rPr lang="en-US" altLang="ko-KR" sz="1050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01E4-DC9D-1484-A87C-2C9CFB67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17973"/>
            <a:ext cx="2419350" cy="1743075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03814567-4F21-9D71-5182-03AC62AC40F6}"/>
              </a:ext>
            </a:extLst>
          </p:cNvPr>
          <p:cNvSpPr/>
          <p:nvPr/>
        </p:nvSpPr>
        <p:spPr>
          <a:xfrm>
            <a:off x="3995936" y="2492896"/>
            <a:ext cx="3384376" cy="201141"/>
          </a:xfrm>
          <a:prstGeom prst="wedgeRectCallout">
            <a:avLst>
              <a:gd name="adj1" fmla="val -80840"/>
              <a:gd name="adj2" fmla="val 247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맴버변수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6C0926D-7B43-7E32-8484-92CC6DFE043C}"/>
              </a:ext>
            </a:extLst>
          </p:cNvPr>
          <p:cNvSpPr/>
          <p:nvPr/>
        </p:nvSpPr>
        <p:spPr>
          <a:xfrm>
            <a:off x="3995936" y="2132856"/>
            <a:ext cx="3384376" cy="201141"/>
          </a:xfrm>
          <a:prstGeom prst="wedgeRectCallout">
            <a:avLst>
              <a:gd name="adj1" fmla="val -80840"/>
              <a:gd name="adj2" fmla="val 247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모델링 되어진 클래스이름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18FC0C1-2962-2A97-4DC5-0796DB36A458}"/>
              </a:ext>
            </a:extLst>
          </p:cNvPr>
          <p:cNvSpPr/>
          <p:nvPr/>
        </p:nvSpPr>
        <p:spPr>
          <a:xfrm>
            <a:off x="457200" y="4149080"/>
            <a:ext cx="3250704" cy="1034990"/>
          </a:xfrm>
          <a:prstGeom prst="wedgeRectCallout">
            <a:avLst>
              <a:gd name="adj1" fmla="val -41058"/>
              <a:gd name="adj2" fmla="val -870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+  public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Private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~  internal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#  protected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DF5CF69-9A6C-30BF-FF38-C3420DACCED3}"/>
              </a:ext>
            </a:extLst>
          </p:cNvPr>
          <p:cNvSpPr/>
          <p:nvPr/>
        </p:nvSpPr>
        <p:spPr>
          <a:xfrm>
            <a:off x="3995936" y="3011835"/>
            <a:ext cx="3384376" cy="201141"/>
          </a:xfrm>
          <a:prstGeom prst="wedgeRectCallout">
            <a:avLst>
              <a:gd name="adj1" fmla="val -80840"/>
              <a:gd name="adj2" fmla="val 247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Function(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147221A-CEEB-CC8D-58F9-C14EF8313BB9}"/>
              </a:ext>
            </a:extLst>
          </p:cNvPr>
          <p:cNvSpPr/>
          <p:nvPr/>
        </p:nvSpPr>
        <p:spPr>
          <a:xfrm>
            <a:off x="3707904" y="4149080"/>
            <a:ext cx="5184576" cy="2505396"/>
          </a:xfrm>
          <a:prstGeom prst="wedgeRectCallout">
            <a:avLst>
              <a:gd name="adj1" fmla="val -63441"/>
              <a:gd name="adj2" fmla="val -727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Class Monitoring</a:t>
            </a:r>
          </a:p>
          <a:p>
            <a:r>
              <a:rPr lang="en-US" altLang="ko-KR" sz="1050" dirty="0"/>
              <a:t>{</a:t>
            </a:r>
          </a:p>
          <a:p>
            <a:pPr lvl="1"/>
            <a:r>
              <a:rPr lang="en-US" altLang="ko-KR" sz="1050" dirty="0"/>
              <a:t>Private Que </a:t>
            </a:r>
            <a:r>
              <a:rPr lang="en-US" altLang="ko-KR" sz="1050" dirty="0" err="1"/>
              <a:t>DataFormDevice</a:t>
            </a:r>
            <a:r>
              <a:rPr lang="en-US" altLang="ko-KR" sz="1050" dirty="0"/>
              <a:t>;</a:t>
            </a:r>
          </a:p>
          <a:p>
            <a:pPr lvl="1"/>
            <a:r>
              <a:rPr lang="en-US" altLang="ko-KR" sz="1050" dirty="0"/>
              <a:t>Private Que </a:t>
            </a:r>
            <a:r>
              <a:rPr lang="en-US" altLang="ko-KR" sz="1050" dirty="0" err="1"/>
              <a:t>DataToDb</a:t>
            </a:r>
            <a:r>
              <a:rPr lang="en-US" altLang="ko-KR" sz="1050" dirty="0"/>
              <a:t>;</a:t>
            </a:r>
          </a:p>
          <a:p>
            <a:pPr lvl="1"/>
            <a:r>
              <a:rPr lang="en-US" altLang="ko-KR" sz="1050" dirty="0"/>
              <a:t>Private </a:t>
            </a:r>
            <a:r>
              <a:rPr lang="en-US" altLang="ko-KR" sz="1050" dirty="0" err="1"/>
              <a:t>ListView</a:t>
            </a:r>
            <a:r>
              <a:rPr lang="en-US" altLang="ko-KR" sz="1050" dirty="0"/>
              <a:t> </a:t>
            </a:r>
            <a:r>
              <a:rPr lang="en-US" altLang="ko-KR" sz="1050" dirty="0" err="1"/>
              <a:t>ListViewInsertDb</a:t>
            </a:r>
            <a:r>
              <a:rPr lang="en-US" altLang="ko-KR" sz="1050" dirty="0"/>
              <a:t>; </a:t>
            </a:r>
          </a:p>
          <a:p>
            <a:pPr lvl="1"/>
            <a:r>
              <a:rPr lang="en-US" altLang="ko-KR" sz="1050" dirty="0"/>
              <a:t>Private </a:t>
            </a:r>
            <a:r>
              <a:rPr lang="en-US" altLang="ko-KR" sz="1050" dirty="0" err="1"/>
              <a:t>ListView</a:t>
            </a:r>
            <a:r>
              <a:rPr lang="en-US" altLang="ko-KR" sz="1050" dirty="0"/>
              <a:t> </a:t>
            </a:r>
            <a:r>
              <a:rPr lang="en-US" altLang="ko-KR" sz="1050" dirty="0" err="1"/>
              <a:t>ListViewReceived</a:t>
            </a:r>
            <a:r>
              <a:rPr lang="en-US" altLang="ko-KR" sz="1050" dirty="0"/>
              <a:t>;</a:t>
            </a:r>
          </a:p>
          <a:p>
            <a:pPr lvl="1"/>
            <a:endParaRPr lang="en-US" altLang="ko-KR" sz="1050" dirty="0"/>
          </a:p>
          <a:p>
            <a:pPr lvl="1"/>
            <a:r>
              <a:rPr lang="en-US" altLang="ko-KR" sz="1050" dirty="0"/>
              <a:t>Public Monitoring(){}</a:t>
            </a:r>
          </a:p>
          <a:p>
            <a:r>
              <a:rPr lang="en-US" altLang="ko-KR" sz="1050" dirty="0"/>
              <a:t>          public </a:t>
            </a:r>
            <a:r>
              <a:rPr lang="en-US" altLang="ko-KR" sz="1050" dirty="0" err="1"/>
              <a:t>GetListviewInsertDb</a:t>
            </a:r>
            <a:r>
              <a:rPr lang="en-US" altLang="ko-KR" sz="1050" dirty="0"/>
              <a:t>(){ }</a:t>
            </a:r>
          </a:p>
          <a:p>
            <a:r>
              <a:rPr lang="en-US" altLang="ko-KR" sz="1050" dirty="0"/>
              <a:t>          public </a:t>
            </a:r>
            <a:r>
              <a:rPr lang="en-US" altLang="ko-KR" sz="1050" dirty="0" err="1"/>
              <a:t>SetListviewInsertDb</a:t>
            </a:r>
            <a:r>
              <a:rPr lang="en-US" altLang="ko-KR" sz="1050" dirty="0"/>
              <a:t>(){ }</a:t>
            </a:r>
          </a:p>
          <a:p>
            <a:r>
              <a:rPr lang="en-US" altLang="ko-KR" sz="1050" dirty="0"/>
              <a:t>          public void </a:t>
            </a:r>
            <a:r>
              <a:rPr lang="en-US" altLang="ko-KR" sz="1050" dirty="0" err="1"/>
              <a:t>DeviceRecive</a:t>
            </a:r>
            <a:r>
              <a:rPr lang="en-US" altLang="ko-KR" sz="1050" dirty="0"/>
              <a:t>(object </a:t>
            </a:r>
            <a:r>
              <a:rPr lang="en-US" altLang="ko-KR" sz="1050" dirty="0" err="1"/>
              <a:t>o,ExtensionEventArgs</a:t>
            </a:r>
            <a:r>
              <a:rPr lang="en-US" altLang="ko-KR" sz="1050" dirty="0"/>
              <a:t> e){ sting id=</a:t>
            </a:r>
            <a:r>
              <a:rPr lang="en-US" altLang="ko-KR" sz="1050" dirty="0" err="1"/>
              <a:t>e.Id</a:t>
            </a:r>
            <a:r>
              <a:rPr lang="en-US" altLang="ko-KR" sz="1050" dirty="0"/>
              <a:t>; …}</a:t>
            </a:r>
          </a:p>
          <a:p>
            <a:r>
              <a:rPr lang="en-US" altLang="ko-KR" sz="1050" dirty="0"/>
              <a:t>          public void </a:t>
            </a:r>
            <a:r>
              <a:rPr lang="en-US" altLang="ko-KR" sz="1050" dirty="0" err="1"/>
              <a:t>InitDevice</a:t>
            </a:r>
            <a:r>
              <a:rPr lang="en-US" altLang="ko-KR" sz="1050" dirty="0"/>
              <a:t>(){ </a:t>
            </a:r>
            <a:r>
              <a:rPr lang="ko-KR" altLang="en-US" sz="1050" dirty="0"/>
              <a:t>함수내부 코드</a:t>
            </a:r>
            <a:r>
              <a:rPr lang="en-US" altLang="ko-KR" sz="1050" dirty="0"/>
              <a:t>…}</a:t>
            </a:r>
          </a:p>
          <a:p>
            <a:r>
              <a:rPr lang="en-US" altLang="ko-KR" sz="1050" dirty="0"/>
              <a:t>          …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9873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Stereotype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사용예시</a:t>
            </a: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&lt;&lt;library&gt;&gt;,&lt;&lt;view&gt;&gt;,&lt;&lt;form&gt;&gt;,&lt;&lt;</a:t>
            </a:r>
            <a:r>
              <a:rPr lang="en-US" altLang="ko-KR" sz="1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ui</a:t>
            </a: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&gt;&gt;,&lt;&lt;service&gt;&gt;,&lt;&lt;entity&gt;&gt;,&lt;&lt;</a:t>
            </a:r>
            <a:r>
              <a:rPr lang="en-US" altLang="ko-KR" sz="1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vo</a:t>
            </a: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&gt;&gt;,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&lt;&lt;component&gt;&gt;,&lt;&lt;interface&gt;&gt;,&lt;&lt;</a:t>
            </a:r>
            <a:r>
              <a:rPr lang="en-US" altLang="ko-KR" sz="1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enum</a:t>
            </a: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&gt;&gt;,&lt;&lt;</a:t>
            </a:r>
            <a:r>
              <a:rPr lang="en-US" altLang="ko-KR" sz="1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&gt;&gt;,&lt;&lt;Exception&gt;&gt;</a:t>
            </a:r>
          </a:p>
        </p:txBody>
      </p:sp>
    </p:spTree>
    <p:extLst>
      <p:ext uri="{BB962C8B-B14F-4D97-AF65-F5344CB8AC3E}">
        <p14:creationId xmlns:p14="http://schemas.microsoft.com/office/powerpoint/2010/main" val="135640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UML</a:t>
            </a:r>
            <a:r>
              <a:rPr lang="ko-KR" altLang="en-US" sz="2400" dirty="0"/>
              <a:t>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https://www.omg.org/spec/UML/2.5.1/About-UML/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https://www.omg.org/spec/UML/2.5.1/PDF</a:t>
            </a:r>
          </a:p>
        </p:txBody>
      </p:sp>
    </p:spTree>
    <p:extLst>
      <p:ext uri="{BB962C8B-B14F-4D97-AF65-F5344CB8AC3E}">
        <p14:creationId xmlns:p14="http://schemas.microsoft.com/office/powerpoint/2010/main" val="7538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Relationship.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01FD0-BA4A-9DDF-0731-72CA8119EECC}"/>
              </a:ext>
            </a:extLst>
          </p:cNvPr>
          <p:cNvSpPr txBox="1"/>
          <p:nvPr/>
        </p:nvSpPr>
        <p:spPr>
          <a:xfrm>
            <a:off x="4262231" y="213285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E3771-17FC-E838-BC42-F0250B15F03D}"/>
              </a:ext>
            </a:extLst>
          </p:cNvPr>
          <p:cNvSpPr txBox="1"/>
          <p:nvPr/>
        </p:nvSpPr>
        <p:spPr>
          <a:xfrm>
            <a:off x="4283968" y="3027301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Realization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EAD455-8ABC-9607-015F-644B748E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134867"/>
            <a:ext cx="3392387" cy="12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1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Relationship.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627AA-CA67-7A16-9DB4-FFB1A4344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628800"/>
            <a:ext cx="4474840" cy="259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01FD0-BA4A-9DDF-0731-72CA8119EECC}"/>
              </a:ext>
            </a:extLst>
          </p:cNvPr>
          <p:cNvSpPr txBox="1"/>
          <p:nvPr/>
        </p:nvSpPr>
        <p:spPr>
          <a:xfrm>
            <a:off x="4262231" y="1791983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Dependency(</a:t>
            </a:r>
            <a:r>
              <a:rPr lang="ko-KR" altLang="en-US" dirty="0"/>
              <a:t>의존관계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E3771-17FC-E838-BC42-F0250B15F03D}"/>
              </a:ext>
            </a:extLst>
          </p:cNvPr>
          <p:cNvSpPr txBox="1"/>
          <p:nvPr/>
        </p:nvSpPr>
        <p:spPr>
          <a:xfrm>
            <a:off x="4283968" y="2686428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Association(</a:t>
            </a:r>
            <a:r>
              <a:rPr lang="ko-KR" altLang="en-US" dirty="0"/>
              <a:t>연관관계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CDD9A-7544-8FFA-ECB0-0EC4426A2770}"/>
              </a:ext>
            </a:extLst>
          </p:cNvPr>
          <p:cNvSpPr txBox="1"/>
          <p:nvPr/>
        </p:nvSpPr>
        <p:spPr>
          <a:xfrm>
            <a:off x="4283968" y="3222851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Aggregation(</a:t>
            </a:r>
            <a:r>
              <a:rPr lang="ko-KR" altLang="en-US" dirty="0"/>
              <a:t>집합관계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3E6FA-257E-22CC-3689-640C8A78DEAF}"/>
              </a:ext>
            </a:extLst>
          </p:cNvPr>
          <p:cNvSpPr txBox="1"/>
          <p:nvPr/>
        </p:nvSpPr>
        <p:spPr>
          <a:xfrm>
            <a:off x="4285786" y="3755507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Composition(</a:t>
            </a:r>
            <a:r>
              <a:rPr lang="ko-KR" altLang="en-US" dirty="0"/>
              <a:t>구성관계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10B025-A8A8-F3D4-F18E-7FC536D73828}"/>
              </a:ext>
            </a:extLst>
          </p:cNvPr>
          <p:cNvSpPr/>
          <p:nvPr/>
        </p:nvSpPr>
        <p:spPr>
          <a:xfrm>
            <a:off x="457200" y="4653136"/>
            <a:ext cx="4474840" cy="21509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57C6F-E454-7B3F-5030-C3D0D5F0AD6F}"/>
              </a:ext>
            </a:extLst>
          </p:cNvPr>
          <p:cNvSpPr txBox="1"/>
          <p:nvPr/>
        </p:nvSpPr>
        <p:spPr>
          <a:xfrm>
            <a:off x="1259632" y="442782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Association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DA683D4-C910-3587-FDE9-34A9D6A7CB31}"/>
              </a:ext>
            </a:extLst>
          </p:cNvPr>
          <p:cNvSpPr/>
          <p:nvPr/>
        </p:nvSpPr>
        <p:spPr>
          <a:xfrm>
            <a:off x="827584" y="5042568"/>
            <a:ext cx="3610744" cy="149449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4291D-09E3-911D-277E-E3952EA7F8D0}"/>
              </a:ext>
            </a:extLst>
          </p:cNvPr>
          <p:cNvSpPr txBox="1"/>
          <p:nvPr/>
        </p:nvSpPr>
        <p:spPr>
          <a:xfrm>
            <a:off x="1189696" y="4833335"/>
            <a:ext cx="14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Aggregation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DE6B8D-9E3E-F0A6-38D3-85D49B092AE3}"/>
              </a:ext>
            </a:extLst>
          </p:cNvPr>
          <p:cNvSpPr/>
          <p:nvPr/>
        </p:nvSpPr>
        <p:spPr>
          <a:xfrm>
            <a:off x="1794933" y="5411900"/>
            <a:ext cx="1661557" cy="106773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F4D0A-2523-4659-2541-13A7113F484E}"/>
              </a:ext>
            </a:extLst>
          </p:cNvPr>
          <p:cNvSpPr txBox="1"/>
          <p:nvPr/>
        </p:nvSpPr>
        <p:spPr>
          <a:xfrm>
            <a:off x="1932014" y="523885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76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4.ClassDiagram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47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Generalization Relationship(</a:t>
            </a:r>
            <a:r>
              <a:rPr lang="ko-KR" altLang="en-US" sz="2400" dirty="0"/>
              <a:t>일반화관계</a:t>
            </a:r>
            <a:r>
              <a:rPr lang="en-US" altLang="ko-KR" sz="24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Generalization “Is-A”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(Airplane is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a,an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Vehicle)</a:t>
            </a:r>
            <a:r>
              <a:rPr lang="en-US" altLang="ko-KR" sz="1600" dirty="0"/>
              <a:t>  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상속</a:t>
            </a:r>
            <a:r>
              <a:rPr lang="en-US" altLang="ko-KR" sz="1500" dirty="0">
                <a:sym typeface="Wingdings" panose="05000000000000000000" pitchFamily="2" charset="2"/>
              </a:rPr>
              <a:t>(Inherit),</a:t>
            </a:r>
            <a:r>
              <a:rPr lang="ko-KR" altLang="en-US" sz="1500" dirty="0">
                <a:sym typeface="Wingdings" panose="05000000000000000000" pitchFamily="2" charset="2"/>
              </a:rPr>
              <a:t>부모요소를 자식요소도 소유함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671EAE-3D28-CA10-2733-0A343240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3608" y="5229200"/>
            <a:ext cx="714375" cy="190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F110DC-D657-4929-EDB6-F06ACEF4C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68934"/>
            <a:ext cx="7986179" cy="29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Generalization Relationship(</a:t>
            </a:r>
            <a:r>
              <a:rPr lang="ko-KR" altLang="en-US" sz="2400" dirty="0"/>
              <a:t>일반화관계</a:t>
            </a:r>
            <a:r>
              <a:rPr lang="en-US" altLang="ko-KR" sz="24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3E2F6-2D82-F01A-BF17-B6B721F3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3" y="1556792"/>
            <a:ext cx="728792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4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Realization Relationship(</a:t>
            </a:r>
            <a:r>
              <a:rPr lang="ko-KR" altLang="en-US" sz="2400" dirty="0"/>
              <a:t>실현관계</a:t>
            </a:r>
            <a:r>
              <a:rPr lang="en-US" altLang="ko-KR" sz="2400" dirty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Realization 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                  or   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필요한 명세서를 구현한 실체와의 관계에 해당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3002FC-A9C4-0964-155E-C97D99B3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9" y="1556793"/>
            <a:ext cx="8242869" cy="2448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9C584F-4B21-094E-AE8B-F6B42970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144044"/>
            <a:ext cx="1009650" cy="314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FD5841-D132-0BBF-3C52-42033F10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867819"/>
            <a:ext cx="495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1.</a:t>
            </a:r>
            <a:r>
              <a:rPr lang="ko-KR" altLang="en-US" sz="2000" dirty="0"/>
              <a:t>도입부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프로그램설치부터</a:t>
            </a:r>
            <a:r>
              <a:rPr lang="en-US" altLang="ko-KR" sz="2000" dirty="0"/>
              <a:t>~</a:t>
            </a:r>
            <a:r>
              <a:rPr lang="ko-KR" altLang="en-US" sz="2000" dirty="0"/>
              <a:t>첫 </a:t>
            </a:r>
            <a:r>
              <a:rPr lang="ko-KR" altLang="en-US" sz="2000" dirty="0" err="1"/>
              <a:t>클래스다이어그램</a:t>
            </a:r>
            <a:r>
              <a:rPr lang="ko-KR" altLang="en-US" sz="2000" dirty="0"/>
              <a:t> 생성</a:t>
            </a:r>
            <a:r>
              <a:rPr lang="en-US" altLang="ko-KR" sz="2000" dirty="0"/>
              <a:t>.</a:t>
            </a:r>
          </a:p>
          <a:p>
            <a:pPr>
              <a:buNone/>
            </a:pPr>
            <a:r>
              <a:rPr lang="en-US" altLang="ko-KR" sz="2000" dirty="0"/>
              <a:t>3.ClassDiagram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4.ClassDiagram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5.ClassDiagram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 </a:t>
            </a:r>
          </a:p>
          <a:p>
            <a:pPr>
              <a:buNone/>
            </a:pPr>
            <a:r>
              <a:rPr lang="en-US" altLang="ko-KR" sz="2000" dirty="0"/>
              <a:t>6.ClassDiagram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7.ClassDiagram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 </a:t>
            </a:r>
          </a:p>
          <a:p>
            <a:pPr>
              <a:buNone/>
            </a:pPr>
            <a:r>
              <a:rPr lang="en-US" altLang="ko-KR" sz="2000" dirty="0"/>
              <a:t>8.ClassDiagram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 </a:t>
            </a:r>
          </a:p>
          <a:p>
            <a:pPr>
              <a:buNone/>
            </a:pPr>
            <a:r>
              <a:rPr lang="en-US" altLang="ko-KR" sz="2000" dirty="0"/>
              <a:t>9.ClassDiagram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ko-KR" altLang="en-US" sz="2000" dirty="0"/>
              <a:t>기초</a:t>
            </a:r>
            <a:r>
              <a:rPr lang="en-US" altLang="ko-KR" sz="2000" dirty="0"/>
              <a:t>) </a:t>
            </a:r>
          </a:p>
          <a:p>
            <a:pPr>
              <a:buNone/>
            </a:pPr>
            <a:r>
              <a:rPr lang="en-US" altLang="ko-KR" sz="2000" dirty="0"/>
              <a:t>10.ClassDiagram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Winform</a:t>
            </a:r>
            <a:r>
              <a:rPr lang="ko-KR" altLang="en-US" sz="2000" dirty="0"/>
              <a:t>응용</a:t>
            </a:r>
            <a:r>
              <a:rPr lang="en-US" altLang="ko-KR" sz="2000" dirty="0"/>
              <a:t>)</a:t>
            </a:r>
          </a:p>
          <a:p>
            <a:pPr>
              <a:buNone/>
            </a:pPr>
            <a:r>
              <a:rPr lang="en-US" altLang="ko-KR" sz="2000" dirty="0"/>
              <a:t>11.ClassDiagram</a:t>
            </a:r>
            <a:r>
              <a:rPr lang="ko-KR" altLang="en-US" sz="2000" dirty="0"/>
              <a:t>이론</a:t>
            </a:r>
            <a:r>
              <a:rPr lang="en-US" altLang="ko-KR" sz="2000" dirty="0"/>
              <a:t>+</a:t>
            </a:r>
            <a:r>
              <a:rPr lang="ko-KR" altLang="en-US" sz="2000" dirty="0"/>
              <a:t>실습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5.ClassDiagram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72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Dependency Relationship(</a:t>
            </a:r>
            <a:r>
              <a:rPr lang="ko-KR" altLang="en-US" sz="2400" dirty="0"/>
              <a:t>의존관계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Dependency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 -----------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>
                <a:sym typeface="Wingdings" panose="05000000000000000000" pitchFamily="2" charset="2"/>
              </a:rPr>
              <a:t>의존관계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 err="1">
                <a:sym typeface="Wingdings" panose="05000000000000000000" pitchFamily="2" charset="2"/>
              </a:rPr>
              <a:t>수정시</a:t>
            </a:r>
            <a:r>
              <a:rPr lang="ko-KR" altLang="en-US" sz="1500" dirty="0">
                <a:sym typeface="Wingdings" panose="05000000000000000000" pitchFamily="2" charset="2"/>
              </a:rPr>
              <a:t> 사용하는 곳에서도 로직이 변경됨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r>
              <a:rPr lang="ko-KR" altLang="en-US" sz="1500" dirty="0">
                <a:sym typeface="Wingdings" panose="05000000000000000000" pitchFamily="2" charset="2"/>
              </a:rPr>
              <a:t> 또는 생성형태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36FF9-A470-BA1F-E3E1-9BCE6ADC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8280920" cy="27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Dependency Relationship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CB00D3-993D-7451-B4B3-FDA279D3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" y="1301451"/>
            <a:ext cx="7838591" cy="45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Dependency Relationship </a:t>
            </a:r>
            <a:r>
              <a:rPr lang="ko-KR" altLang="en-US" sz="2400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500" dirty="0"/>
              <a:t>일반적인 관점에서는</a:t>
            </a:r>
            <a:r>
              <a:rPr lang="en-US" altLang="ko-KR" sz="1500" dirty="0"/>
              <a:t>?</a:t>
            </a:r>
            <a:endParaRPr lang="ko-KR" altLang="en-US" sz="1500" dirty="0"/>
          </a:p>
          <a:p>
            <a:pPr>
              <a:buNone/>
            </a:pPr>
            <a:r>
              <a:rPr lang="ko-KR" altLang="en-US" sz="1500" dirty="0"/>
              <a:t>의존관계</a:t>
            </a:r>
            <a:r>
              <a:rPr lang="en-US" altLang="ko-KR" sz="1500" dirty="0"/>
              <a:t>(</a:t>
            </a:r>
            <a:r>
              <a:rPr lang="ko-KR" altLang="en-US" sz="1500" dirty="0"/>
              <a:t>사용하는 곳의 로직이 변경됨</a:t>
            </a:r>
            <a:r>
              <a:rPr lang="en-US" altLang="ko-KR" sz="1500" dirty="0"/>
              <a:t>).</a:t>
            </a:r>
          </a:p>
          <a:p>
            <a:pPr>
              <a:buNone/>
            </a:pPr>
            <a:r>
              <a:rPr lang="en-US" altLang="ko-KR" sz="1500" dirty="0"/>
              <a:t>Ex)</a:t>
            </a:r>
            <a:r>
              <a:rPr lang="ko-KR" altLang="en-US" sz="1500" dirty="0"/>
              <a:t>기계는 상품을 만들었다</a:t>
            </a:r>
            <a:r>
              <a:rPr lang="en-US" altLang="ko-KR" sz="1500" dirty="0"/>
              <a:t>. </a:t>
            </a:r>
          </a:p>
          <a:p>
            <a:pPr>
              <a:buNone/>
            </a:pPr>
            <a:r>
              <a:rPr lang="ko-KR" altLang="en-US" sz="1500" dirty="0"/>
              <a:t>    기계</a:t>
            </a:r>
            <a:r>
              <a:rPr lang="en-US" altLang="ko-KR" sz="1500" dirty="0"/>
              <a:t>---&gt;</a:t>
            </a:r>
            <a:r>
              <a:rPr lang="ko-KR" altLang="en-US" sz="1500" dirty="0"/>
              <a:t>상품</a:t>
            </a: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프로그래밍관점에서는</a:t>
            </a:r>
            <a:r>
              <a:rPr lang="en-US" altLang="ko-KR" sz="1500" dirty="0"/>
              <a:t>?</a:t>
            </a:r>
          </a:p>
          <a:p>
            <a:pPr>
              <a:buNone/>
            </a:pPr>
            <a:r>
              <a:rPr lang="en-US" altLang="ko-KR" sz="1500" dirty="0"/>
              <a:t>Return</a:t>
            </a:r>
            <a:r>
              <a:rPr lang="ko-KR" altLang="en-US" sz="1500" dirty="0"/>
              <a:t>타입 또는 </a:t>
            </a:r>
            <a:r>
              <a:rPr lang="en-US" altLang="ko-KR" sz="1500" dirty="0"/>
              <a:t>Parameter</a:t>
            </a:r>
            <a:r>
              <a:rPr lang="ko-KR" altLang="en-US" sz="1500" dirty="0"/>
              <a:t>타입으로 사용되며 주 목적이 </a:t>
            </a:r>
            <a:r>
              <a:rPr lang="en-US" altLang="ko-KR" sz="1500" dirty="0" err="1"/>
              <a:t>get,set</a:t>
            </a:r>
            <a:r>
              <a:rPr lang="en-US" altLang="ko-KR" sz="1500" dirty="0"/>
              <a:t> </a:t>
            </a:r>
            <a:r>
              <a:rPr lang="ko-KR" altLang="en-US" sz="1500" dirty="0"/>
              <a:t>또는 객체생성 후 </a:t>
            </a:r>
            <a:r>
              <a:rPr lang="en-US" altLang="ko-KR" sz="1500" dirty="0"/>
              <a:t>return.</a:t>
            </a:r>
          </a:p>
          <a:p>
            <a:pPr>
              <a:buNone/>
            </a:pPr>
            <a:r>
              <a:rPr lang="en-US" altLang="ko-KR" sz="1500" dirty="0"/>
              <a:t>Ex)     </a:t>
            </a:r>
          </a:p>
          <a:p>
            <a:pPr>
              <a:buNone/>
            </a:pPr>
            <a:r>
              <a:rPr lang="en-US" altLang="ko-KR" sz="1500" dirty="0"/>
              <a:t>  ---&gt;</a:t>
            </a:r>
            <a:r>
              <a:rPr lang="ko-KR" altLang="en-US" sz="1500" dirty="0"/>
              <a:t>주로 </a:t>
            </a:r>
            <a:r>
              <a:rPr lang="ko-KR" altLang="en-US" sz="1500" dirty="0" err="1"/>
              <a:t>맴버변수만을</a:t>
            </a:r>
            <a:r>
              <a:rPr lang="ko-KR" altLang="en-US" sz="1500" dirty="0"/>
              <a:t> 가지는 클래스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525869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6.ClassDiagram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240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Association Relationship.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252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Association(</a:t>
            </a:r>
            <a:r>
              <a:rPr lang="ko-KR" altLang="en-US" sz="1600" dirty="0"/>
              <a:t>연관</a:t>
            </a:r>
            <a:r>
              <a:rPr lang="en-US" altLang="ko-KR" sz="1600" dirty="0"/>
              <a:t>)</a:t>
            </a:r>
            <a:r>
              <a:rPr lang="en-US" altLang="ko-KR" sz="1500" dirty="0"/>
              <a:t> 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                              (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unidirectional</a:t>
            </a:r>
            <a:r>
              <a:rPr lang="en-US" altLang="ko-KR" sz="1500" dirty="0"/>
              <a:t>)	          (</a:t>
            </a:r>
            <a:r>
              <a:rPr lang="en-US" altLang="ko-KR" sz="1200" dirty="0"/>
              <a:t>bidirectional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 err="1">
                <a:sym typeface="Wingdings" panose="05000000000000000000" pitchFamily="2" charset="2"/>
              </a:rPr>
              <a:t>일반적인관계</a:t>
            </a:r>
            <a:r>
              <a:rPr lang="ko-KR" altLang="en-US" sz="1500" dirty="0">
                <a:sym typeface="Wingdings" panose="05000000000000000000" pitchFamily="2" charset="2"/>
              </a:rPr>
              <a:t> 또는 사용</a:t>
            </a:r>
            <a:r>
              <a:rPr lang="en-US" altLang="ko-KR" sz="1500" dirty="0">
                <a:sym typeface="Wingdings" panose="05000000000000000000" pitchFamily="2" charset="2"/>
              </a:rPr>
              <a:t>(use)</a:t>
            </a:r>
            <a:r>
              <a:rPr lang="ko-KR" altLang="en-US" sz="1500" dirty="0">
                <a:sym typeface="Wingdings" panose="05000000000000000000" pitchFamily="2" charset="2"/>
              </a:rPr>
              <a:t>관계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>
              <a:buNone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EAC69E-A121-2F7B-B77E-6E61F3202EA4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5589131"/>
            <a:ext cx="648072" cy="1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09C84E4-3AAA-9757-708C-5C79ED364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81285"/>
            <a:ext cx="5256584" cy="3538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AB6D4-766A-9CC2-6D94-269673D3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97" y="5571659"/>
            <a:ext cx="696803" cy="895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C33E3-8EF2-E4A7-238F-DA877F59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208" y="5517232"/>
            <a:ext cx="829816" cy="1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Association Relationship </a:t>
            </a:r>
            <a:r>
              <a:rPr lang="ko-KR" altLang="en-US" sz="2400" dirty="0"/>
              <a:t>요약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ko-KR" altLang="en-US" sz="1000" b="1" dirty="0"/>
              <a:t>일반적인 관점에서는</a:t>
            </a:r>
            <a:r>
              <a:rPr lang="en-US" altLang="ko-KR" sz="1000" b="1" dirty="0"/>
              <a:t>?</a:t>
            </a:r>
            <a:endParaRPr lang="ko-KR" altLang="en-US" sz="1000" b="1" dirty="0"/>
          </a:p>
          <a:p>
            <a:pPr>
              <a:buNone/>
            </a:pPr>
            <a:r>
              <a:rPr lang="ko-KR" altLang="en-US" sz="1000" b="1" dirty="0" err="1">
                <a:sym typeface="Wingdings" panose="05000000000000000000" pitchFamily="2" charset="2"/>
              </a:rPr>
              <a:t>일반적인관계</a:t>
            </a:r>
            <a:r>
              <a:rPr lang="ko-KR" altLang="en-US" sz="1000" b="1" dirty="0">
                <a:sym typeface="Wingdings" panose="05000000000000000000" pitchFamily="2" charset="2"/>
              </a:rPr>
              <a:t> 또는 사용</a:t>
            </a:r>
            <a:r>
              <a:rPr lang="en-US" altLang="ko-KR" sz="1000" b="1" dirty="0">
                <a:sym typeface="Wingdings" panose="05000000000000000000" pitchFamily="2" charset="2"/>
              </a:rPr>
              <a:t>(use)</a:t>
            </a:r>
            <a:r>
              <a:rPr lang="ko-KR" altLang="en-US" sz="1000" b="1" dirty="0">
                <a:sym typeface="Wingdings" panose="05000000000000000000" pitchFamily="2" charset="2"/>
              </a:rPr>
              <a:t>관계</a:t>
            </a:r>
            <a:endParaRPr lang="en-US" altLang="ko-KR" sz="1000" b="1" dirty="0"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ko-KR" altLang="en-US" sz="1000" b="1" dirty="0"/>
              <a:t>프로그래밍관점에서는</a:t>
            </a:r>
            <a:r>
              <a:rPr lang="en-US" altLang="ko-KR" sz="1000" b="1" dirty="0"/>
              <a:t>?</a:t>
            </a:r>
            <a:endParaRPr lang="ko-KR" altLang="en-US" sz="1000" b="1" dirty="0"/>
          </a:p>
          <a:p>
            <a:pPr>
              <a:buNone/>
            </a:pPr>
            <a:r>
              <a:rPr lang="ko-KR" altLang="en-US" sz="1000" b="1" dirty="0"/>
              <a:t>주로 </a:t>
            </a:r>
            <a:r>
              <a:rPr lang="en-US" altLang="ko-KR" sz="1000" b="1" dirty="0"/>
              <a:t>parameter</a:t>
            </a:r>
            <a:r>
              <a:rPr lang="ko-KR" altLang="en-US" sz="1000" b="1" dirty="0"/>
              <a:t>를 통한 참조되는 객체의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함수를 사용하는 관계</a:t>
            </a:r>
            <a:r>
              <a:rPr lang="en-US" altLang="ko-KR" sz="1000" b="1" dirty="0"/>
              <a:t>.</a:t>
            </a:r>
          </a:p>
          <a:p>
            <a:pPr>
              <a:buNone/>
            </a:pPr>
            <a:r>
              <a:rPr lang="en-US" altLang="ko-KR" sz="1000" dirty="0"/>
              <a:t>[</a:t>
            </a:r>
            <a:r>
              <a:rPr lang="ko-KR" altLang="en-US" sz="1000" dirty="0"/>
              <a:t>주된 생각</a:t>
            </a:r>
            <a:r>
              <a:rPr lang="en-US" altLang="ko-KR" sz="1000" dirty="0"/>
              <a:t>.] </a:t>
            </a:r>
            <a:r>
              <a:rPr lang="en-US" altLang="ko-KR" sz="1000" dirty="0" err="1"/>
              <a:t>MainForm</a:t>
            </a:r>
            <a:r>
              <a:rPr lang="en-US" altLang="ko-KR" sz="1000" dirty="0"/>
              <a:t>-&gt;Object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MainForm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Myfunction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(Object object)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object.Function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sz="1000" dirty="0"/>
          </a:p>
          <a:p>
            <a:pPr>
              <a:buNone/>
            </a:pPr>
            <a:r>
              <a:rPr lang="ko-KR" altLang="en-US" sz="1000" dirty="0"/>
              <a:t>또는</a:t>
            </a:r>
          </a:p>
          <a:p>
            <a:pPr>
              <a:buNone/>
            </a:pPr>
            <a:r>
              <a:rPr lang="en-US" altLang="ko-KR" sz="1000" dirty="0"/>
              <a:t>[</a:t>
            </a:r>
            <a:r>
              <a:rPr lang="ko-KR" altLang="en-US" sz="1000" dirty="0"/>
              <a:t>이렇게도 구성가능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MainController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MyService</a:t>
            </a:r>
            <a:endParaRPr lang="en-US" altLang="ko-KR" sz="1000" dirty="0"/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MainController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MyService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service;</a:t>
            </a:r>
          </a:p>
          <a:p>
            <a:pPr>
              <a:buNone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Myfunction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(Object object)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service.getData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ko-KR" altLang="en-US" sz="1000" dirty="0"/>
              <a:t>또는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싱글톤을</a:t>
            </a:r>
            <a:r>
              <a:rPr lang="ko-KR" altLang="en-US" sz="1000" dirty="0"/>
              <a:t> 이용해서 참조</a:t>
            </a:r>
            <a:r>
              <a:rPr lang="en-US" altLang="ko-KR" sz="1000" dirty="0"/>
              <a:t>. </a:t>
            </a:r>
            <a:r>
              <a:rPr lang="en-US" altLang="ko-KR" sz="1000" dirty="0" err="1"/>
              <a:t>MainForm</a:t>
            </a:r>
            <a:r>
              <a:rPr lang="en-US" altLang="ko-KR" sz="1000" dirty="0"/>
              <a:t>-&gt;Object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public class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MainForm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public void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Myfunction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   Object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deviceManager.getInstance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object.Write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(“AA”);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6559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E7919F05-4FAA-A3FF-96D3-62AB750983D0}"/>
              </a:ext>
            </a:extLst>
          </p:cNvPr>
          <p:cNvSpPr/>
          <p:nvPr/>
        </p:nvSpPr>
        <p:spPr>
          <a:xfrm>
            <a:off x="4461570" y="4005064"/>
            <a:ext cx="2126654" cy="25782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Association vs</a:t>
            </a:r>
            <a:r>
              <a:rPr lang="ko-KR" altLang="en-US" sz="2400" dirty="0"/>
              <a:t> </a:t>
            </a:r>
            <a:r>
              <a:rPr lang="en-US" altLang="ko-KR" sz="2400" dirty="0"/>
              <a:t>Aggregation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ko-KR" altLang="en-US" sz="1500" dirty="0"/>
          </a:p>
          <a:p>
            <a:pPr>
              <a:buNone/>
            </a:pPr>
            <a:r>
              <a:rPr lang="ko-KR" altLang="en-US" sz="1500" dirty="0"/>
              <a:t>프로그래밍 적으로는 </a:t>
            </a:r>
            <a:r>
              <a:rPr lang="en-US" altLang="ko-KR" sz="1500" dirty="0"/>
              <a:t>Association</a:t>
            </a:r>
            <a:r>
              <a:rPr lang="ko-KR" altLang="en-US" sz="1500" dirty="0"/>
              <a:t>과 </a:t>
            </a:r>
            <a:r>
              <a:rPr lang="en-US" altLang="ko-KR" sz="1500" dirty="0"/>
              <a:t>Aggregation</a:t>
            </a:r>
            <a:r>
              <a:rPr lang="ko-KR" altLang="en-US" sz="1500" dirty="0"/>
              <a:t>을 사용할지 구분이 가는데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이제 </a:t>
            </a:r>
            <a:r>
              <a:rPr lang="ko-KR" altLang="en-US" sz="1500" dirty="0" err="1"/>
              <a:t>코딩외적인</a:t>
            </a:r>
            <a:r>
              <a:rPr lang="ko-KR" altLang="en-US" sz="1500" dirty="0"/>
              <a:t> 면으로는 일반적으로 관계를 정의할 경우에는 </a:t>
            </a:r>
            <a:r>
              <a:rPr lang="en-US" altLang="ko-KR" sz="1500" dirty="0"/>
              <a:t>Association</a:t>
            </a:r>
            <a:r>
              <a:rPr lang="ko-KR" altLang="en-US" sz="1500" dirty="0"/>
              <a:t>관계가 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Aggregation</a:t>
            </a:r>
            <a:r>
              <a:rPr lang="ko-KR" altLang="en-US" sz="1500" dirty="0"/>
              <a:t>이 구분이 안되실 수도 있습니다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 </a:t>
            </a: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다음과 같이 </a:t>
            </a:r>
            <a:r>
              <a:rPr lang="ko-KR" altLang="en-US" sz="1500" dirty="0" err="1"/>
              <a:t>생각하시면됩니다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포함된다</a:t>
            </a:r>
            <a:r>
              <a:rPr lang="en-US" altLang="ko-KR" sz="1500" dirty="0"/>
              <a:t>.</a:t>
            </a:r>
            <a:r>
              <a:rPr lang="ko-KR" altLang="en-US" sz="1500" dirty="0"/>
              <a:t>처럼 집합을 생각하면 이해가 됩니다</a:t>
            </a:r>
            <a:r>
              <a:rPr lang="en-US" altLang="ko-KR" sz="1500" dirty="0"/>
              <a:t>. </a:t>
            </a:r>
          </a:p>
          <a:p>
            <a:pPr>
              <a:buNone/>
            </a:pPr>
            <a:r>
              <a:rPr lang="ko-KR" altLang="en-US" sz="1500" dirty="0"/>
              <a:t>여자는 남자와 서로 포함관계가 아닙니다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그러나 이제 사람요소에는 집주소가 집합에서 포함관계에 해당됩니다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82C9F-9075-C6F9-21D3-5AD3FDD6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841577"/>
            <a:ext cx="421005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F8B231-FBE7-2C04-B834-F8E145E9975C}"/>
              </a:ext>
            </a:extLst>
          </p:cNvPr>
          <p:cNvSpPr txBox="1"/>
          <p:nvPr/>
        </p:nvSpPr>
        <p:spPr>
          <a:xfrm>
            <a:off x="5220072" y="3841577"/>
            <a:ext cx="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A1F313-2545-16EA-2CD8-011024A3B00C}"/>
              </a:ext>
            </a:extLst>
          </p:cNvPr>
          <p:cNvSpPr/>
          <p:nvPr/>
        </p:nvSpPr>
        <p:spPr>
          <a:xfrm>
            <a:off x="4644008" y="5532014"/>
            <a:ext cx="1756270" cy="489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8F2118-2C5B-49E8-A589-D46A8C47BB0E}"/>
              </a:ext>
            </a:extLst>
          </p:cNvPr>
          <p:cNvSpPr/>
          <p:nvPr/>
        </p:nvSpPr>
        <p:spPr>
          <a:xfrm>
            <a:off x="7528559" y="5524466"/>
            <a:ext cx="1363921" cy="489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라디오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75010C1-11A9-FACB-AED7-B07F02DCEE49}"/>
              </a:ext>
            </a:extLst>
          </p:cNvPr>
          <p:cNvSpPr/>
          <p:nvPr/>
        </p:nvSpPr>
        <p:spPr>
          <a:xfrm>
            <a:off x="7461501" y="4041069"/>
            <a:ext cx="1430979" cy="489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Woman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FF6518-8776-68D6-16C1-99B62D809646}"/>
              </a:ext>
            </a:extLst>
          </p:cNvPr>
          <p:cNvSpPr/>
          <p:nvPr/>
        </p:nvSpPr>
        <p:spPr>
          <a:xfrm>
            <a:off x="4644008" y="4960997"/>
            <a:ext cx="1756270" cy="489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hair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59D3B-926B-ABB6-7861-B66E7919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66870">
            <a:off x="6109269" y="4723694"/>
            <a:ext cx="1898245" cy="244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946F4C-5004-5CE2-73D3-F867E553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53109">
            <a:off x="6063416" y="5046724"/>
            <a:ext cx="1898245" cy="244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6AD09-E598-C793-EB72-3BFBEEE413BE}"/>
              </a:ext>
            </a:extLst>
          </p:cNvPr>
          <p:cNvSpPr txBox="1"/>
          <p:nvPr/>
        </p:nvSpPr>
        <p:spPr>
          <a:xfrm>
            <a:off x="6980657" y="4627650"/>
            <a:ext cx="76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use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9A2F94-968B-6853-02D6-435402694B10}"/>
              </a:ext>
            </a:extLst>
          </p:cNvPr>
          <p:cNvSpPr/>
          <p:nvPr/>
        </p:nvSpPr>
        <p:spPr>
          <a:xfrm>
            <a:off x="4824564" y="4378152"/>
            <a:ext cx="1363921" cy="48927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라디오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10AB34-507A-BA32-742A-868E266339B0}"/>
              </a:ext>
            </a:extLst>
          </p:cNvPr>
          <p:cNvCxnSpPr>
            <a:cxnSpLocks/>
          </p:cNvCxnSpPr>
          <p:nvPr/>
        </p:nvCxnSpPr>
        <p:spPr>
          <a:xfrm>
            <a:off x="5522143" y="4026243"/>
            <a:ext cx="0" cy="34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A50DE-F28B-D06F-62E5-51211F46539E}"/>
              </a:ext>
            </a:extLst>
          </p:cNvPr>
          <p:cNvSpPr txBox="1"/>
          <p:nvPr/>
        </p:nvSpPr>
        <p:spPr>
          <a:xfrm>
            <a:off x="4891672" y="4005064"/>
            <a:ext cx="10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have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14EC2-5518-B2E5-7A5A-FABD1CB5FE31}"/>
              </a:ext>
            </a:extLst>
          </p:cNvPr>
          <p:cNvSpPr txBox="1"/>
          <p:nvPr/>
        </p:nvSpPr>
        <p:spPr>
          <a:xfrm>
            <a:off x="6432060" y="5142811"/>
            <a:ext cx="10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belong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3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b="1" dirty="0"/>
              <a:t>[Role name]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b="1" dirty="0"/>
          </a:p>
          <a:p>
            <a:pPr>
              <a:buNone/>
            </a:pPr>
            <a:r>
              <a:rPr lang="ko-KR" altLang="en-US" sz="1500" b="1" dirty="0"/>
              <a:t>일반적인 관점</a:t>
            </a:r>
            <a:r>
              <a:rPr lang="en-US" altLang="ko-KR" sz="1500" b="1" dirty="0"/>
              <a:t>-</a:t>
            </a:r>
            <a:r>
              <a:rPr lang="ko-KR" altLang="en-US" sz="1500" dirty="0"/>
              <a:t>해당 관계에서의 </a:t>
            </a:r>
            <a:r>
              <a:rPr lang="en-US" altLang="ko-KR" sz="1500" dirty="0"/>
              <a:t>role(</a:t>
            </a:r>
            <a:r>
              <a:rPr lang="ko-KR" altLang="en-US" sz="1500" dirty="0"/>
              <a:t>역할</a:t>
            </a:r>
            <a:r>
              <a:rPr lang="en-US" altLang="ko-KR" sz="1500" dirty="0"/>
              <a:t>)</a:t>
            </a:r>
            <a:r>
              <a:rPr lang="ko-KR" altLang="en-US" sz="1500" dirty="0"/>
              <a:t>을 명시</a:t>
            </a:r>
            <a:r>
              <a:rPr lang="en-US" altLang="ko-KR" sz="1500" dirty="0"/>
              <a:t> </a:t>
            </a:r>
          </a:p>
          <a:p>
            <a:pPr>
              <a:buNone/>
            </a:pPr>
            <a:r>
              <a:rPr lang="ko-KR" altLang="en-US" sz="1500" b="1" dirty="0"/>
              <a:t>프로그래밍적 관점</a:t>
            </a:r>
            <a:r>
              <a:rPr lang="en-US" altLang="ko-KR" sz="1500" b="1" dirty="0"/>
              <a:t>-</a:t>
            </a:r>
            <a:r>
              <a:rPr lang="ko-KR" altLang="en-US" sz="1500" dirty="0"/>
              <a:t>해당 관계에서의 </a:t>
            </a:r>
            <a:r>
              <a:rPr lang="en-US" altLang="ko-KR" sz="1500" dirty="0"/>
              <a:t>role</a:t>
            </a:r>
            <a:r>
              <a:rPr lang="ko-KR" altLang="en-US" sz="1500" dirty="0"/>
              <a:t>명시</a:t>
            </a:r>
            <a:r>
              <a:rPr lang="en-US" altLang="ko-KR" sz="1500" dirty="0"/>
              <a:t>+</a:t>
            </a:r>
            <a:r>
              <a:rPr lang="ko-KR" altLang="en-US" sz="1500" dirty="0" err="1"/>
              <a:t>맴버변수이름으로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사용되어짐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 err="1"/>
              <a:t>손님클래스인데</a:t>
            </a:r>
            <a:r>
              <a:rPr lang="ko-KR" altLang="en-US" sz="1500" dirty="0"/>
              <a:t> 관계에서 예약된 손님만을 관계에 참여함</a:t>
            </a:r>
            <a:r>
              <a:rPr lang="en-US" altLang="ko-KR" sz="1500" dirty="0"/>
              <a:t>. Role name=&gt;</a:t>
            </a:r>
            <a:r>
              <a:rPr lang="en-US" altLang="ko-KR" sz="1500" dirty="0" err="1"/>
              <a:t>reservedGuest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+</a:t>
            </a:r>
            <a:r>
              <a:rPr lang="ko-KR" altLang="en-US" sz="1500" dirty="0"/>
              <a:t>또는 </a:t>
            </a:r>
            <a:r>
              <a:rPr lang="en-US" altLang="ko-KR" sz="1500" dirty="0"/>
              <a:t>-</a:t>
            </a:r>
            <a:r>
              <a:rPr lang="ko-KR" altLang="en-US" sz="1500" dirty="0"/>
              <a:t>를 통해 접근제한자</a:t>
            </a:r>
            <a:r>
              <a:rPr lang="en-US" altLang="ko-KR" sz="1500" dirty="0"/>
              <a:t>,</a:t>
            </a:r>
            <a:r>
              <a:rPr lang="ko-KR" altLang="en-US" sz="1500" dirty="0"/>
              <a:t>즉 </a:t>
            </a:r>
            <a:r>
              <a:rPr lang="en-US" altLang="ko-KR" sz="1500" dirty="0" err="1"/>
              <a:t>public,private</a:t>
            </a:r>
            <a:r>
              <a:rPr lang="ko-KR" altLang="en-US" sz="1500" dirty="0"/>
              <a:t>적인 요소도 표시할 수 있습니다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Role name</a:t>
            </a:r>
            <a:r>
              <a:rPr lang="ko-KR" altLang="en-US" sz="1500" dirty="0"/>
              <a:t>은 클래스의 </a:t>
            </a:r>
            <a:r>
              <a:rPr lang="ko-KR" altLang="en-US" sz="1500" dirty="0" err="1"/>
              <a:t>맴버변수와</a:t>
            </a:r>
            <a:r>
              <a:rPr lang="ko-KR" altLang="en-US" sz="1500" dirty="0"/>
              <a:t> 중복성을 가진다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그렇기에 </a:t>
            </a:r>
            <a:r>
              <a:rPr lang="en-US" altLang="ko-KR" sz="1500" dirty="0"/>
              <a:t>Role name</a:t>
            </a:r>
            <a:r>
              <a:rPr lang="ko-KR" altLang="en-US" sz="1500" dirty="0"/>
              <a:t>을 명시할 시 클래스의 </a:t>
            </a:r>
            <a:r>
              <a:rPr lang="ko-KR" altLang="en-US" sz="1500" dirty="0" err="1"/>
              <a:t>맴버변수가</a:t>
            </a:r>
            <a:r>
              <a:rPr lang="ko-KR" altLang="en-US" sz="1500" dirty="0"/>
              <a:t> 생략될 수도 있다</a:t>
            </a:r>
            <a:r>
              <a:rPr lang="en-US" altLang="ko-KR" sz="15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3A34C8-A6B9-75A6-10EC-CEF3E24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8" y="1700808"/>
            <a:ext cx="3705225" cy="1047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5A6D57-A33B-693A-A554-EEC85DB4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" y="4790971"/>
            <a:ext cx="4076700" cy="2028825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07CDC11-F0CD-8D83-C77E-D09DD1FDE6EB}"/>
              </a:ext>
            </a:extLst>
          </p:cNvPr>
          <p:cNvSpPr/>
          <p:nvPr/>
        </p:nvSpPr>
        <p:spPr>
          <a:xfrm>
            <a:off x="5148064" y="5013175"/>
            <a:ext cx="3096344" cy="1800201"/>
          </a:xfrm>
          <a:prstGeom prst="wedgeRectCallout">
            <a:avLst>
              <a:gd name="adj1" fmla="val -104750"/>
              <a:gd name="adj2" fmla="val -24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Multiplicity(</a:t>
            </a:r>
            <a:r>
              <a:rPr lang="ko-KR" altLang="en-US" dirty="0"/>
              <a:t>다중성</a:t>
            </a:r>
            <a:r>
              <a:rPr lang="en-US" altLang="ko-KR" dirty="0"/>
              <a:t>)</a:t>
            </a:r>
            <a:r>
              <a:rPr lang="ko-KR" altLang="en-US" dirty="0"/>
              <a:t>을 표기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7.ClassDiagram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436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1.</a:t>
            </a:r>
            <a:r>
              <a:rPr lang="ko-KR" altLang="en-US" sz="2400" dirty="0"/>
              <a:t>도입부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Aggregation Relationship.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Aggregation(</a:t>
            </a:r>
            <a:r>
              <a:rPr lang="ko-KR" altLang="en-US" sz="1600" dirty="0"/>
              <a:t>집합</a:t>
            </a:r>
            <a:r>
              <a:rPr lang="en-US" altLang="ko-KR" sz="1600" dirty="0"/>
              <a:t>)</a:t>
            </a:r>
            <a:r>
              <a:rPr lang="en-US" altLang="ko-KR" sz="1500" dirty="0"/>
              <a:t> 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have</a:t>
            </a:r>
            <a:r>
              <a:rPr lang="ko-KR" altLang="en-US" sz="1500" dirty="0">
                <a:sym typeface="Wingdings" panose="05000000000000000000" pitchFamily="2" charset="2"/>
              </a:rPr>
              <a:t>관계</a:t>
            </a:r>
            <a:r>
              <a:rPr lang="en-US" altLang="ko-KR" sz="1500" dirty="0">
                <a:sym typeface="Wingdings" panose="05000000000000000000" pitchFamily="2" charset="2"/>
              </a:rPr>
              <a:t>.  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프로그래밍적 성격</a:t>
            </a:r>
            <a:r>
              <a:rPr lang="en-US" altLang="ko-KR" sz="1500" dirty="0">
                <a:sym typeface="Wingdings" panose="05000000000000000000" pitchFamily="2" charset="2"/>
              </a:rPr>
              <a:t>: </a:t>
            </a:r>
            <a:r>
              <a:rPr lang="ko-KR" altLang="en-US" sz="1500" dirty="0" err="1">
                <a:sym typeface="Wingdings" panose="05000000000000000000" pitchFamily="2" charset="2"/>
              </a:rPr>
              <a:t>맴버변수를</a:t>
            </a:r>
            <a:r>
              <a:rPr lang="ko-KR" altLang="en-US" sz="1500" dirty="0">
                <a:sym typeface="Wingdings" panose="05000000000000000000" pitchFamily="2" charset="2"/>
              </a:rPr>
              <a:t> 통한 참조가능</a:t>
            </a:r>
            <a:r>
              <a:rPr lang="en-US" altLang="ko-KR" sz="1500" dirty="0">
                <a:sym typeface="Wingdings" panose="05000000000000000000" pitchFamily="2" charset="2"/>
              </a:rPr>
              <a:t>,</a:t>
            </a:r>
            <a:r>
              <a:rPr lang="ko-KR" altLang="en-US" sz="1500" dirty="0">
                <a:sym typeface="Wingdings" panose="05000000000000000000" pitchFamily="2" charset="2"/>
              </a:rPr>
              <a:t>독립적인 관계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라이프사이클 독립</a:t>
            </a:r>
            <a:r>
              <a:rPr lang="en-US" altLang="ko-KR" sz="1500" dirty="0">
                <a:sym typeface="Wingdings" panose="05000000000000000000" pitchFamily="2" charset="2"/>
              </a:rPr>
              <a:t>),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EX]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Classroom has many students.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Man has a phone number.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Man has an address.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783C16-E4A8-A320-A205-BB960420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8" y="1417638"/>
            <a:ext cx="6899120" cy="35235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31FF25-D2A5-9765-50DA-9754FB25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43" y="5201766"/>
            <a:ext cx="15716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Aggregation Relationship </a:t>
            </a:r>
            <a:r>
              <a:rPr lang="ko-KR" altLang="en-US" sz="2400" dirty="0"/>
              <a:t>요약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sz="1400" b="1" dirty="0"/>
              <a:t>일반적인 관점에서는</a:t>
            </a:r>
            <a:r>
              <a:rPr lang="en-US" altLang="ko-KR" sz="1400" b="1" dirty="0"/>
              <a:t>?</a:t>
            </a:r>
          </a:p>
          <a:p>
            <a:pPr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Have</a:t>
            </a:r>
            <a:r>
              <a:rPr lang="ko-KR" altLang="en-US" sz="1400" dirty="0">
                <a:sym typeface="Wingdings" panose="05000000000000000000" pitchFamily="2" charset="2"/>
              </a:rPr>
              <a:t>관계 </a:t>
            </a:r>
            <a:r>
              <a:rPr lang="en-US" altLang="ko-KR" sz="1400" dirty="0">
                <a:sym typeface="Wingdings" panose="05000000000000000000" pitchFamily="2" charset="2"/>
              </a:rPr>
              <a:t>+ </a:t>
            </a:r>
            <a:r>
              <a:rPr lang="ko-KR" altLang="en-US" sz="1400" dirty="0">
                <a:sym typeface="Wingdings" panose="05000000000000000000" pitchFamily="2" charset="2"/>
              </a:rPr>
              <a:t>집합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ko-KR" altLang="en-US" sz="1400" b="1" dirty="0"/>
              <a:t>프로그래밍관점에서는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>
              <a:buNone/>
            </a:pPr>
            <a:r>
              <a:rPr lang="ko-KR" altLang="en-US" sz="1400" dirty="0" err="1"/>
              <a:t>맴버변수타입으로</a:t>
            </a:r>
            <a:r>
              <a:rPr lang="ko-KR" altLang="en-US" sz="1400" dirty="0"/>
              <a:t> 사용</a:t>
            </a:r>
            <a:r>
              <a:rPr lang="en-US" altLang="ko-KR" sz="1400" dirty="0"/>
              <a:t>. New</a:t>
            </a:r>
            <a:r>
              <a:rPr lang="ko-KR" altLang="en-US" sz="1400" dirty="0"/>
              <a:t>로 객체생성</a:t>
            </a:r>
            <a:r>
              <a:rPr lang="en-US" altLang="ko-KR" sz="1400" dirty="0"/>
              <a:t>X, </a:t>
            </a:r>
          </a:p>
          <a:p>
            <a:pPr>
              <a:buNone/>
            </a:pPr>
            <a:r>
              <a:rPr lang="en-US" altLang="ko-KR" sz="1400" dirty="0"/>
              <a:t>~Person </a:t>
            </a:r>
            <a:r>
              <a:rPr lang="ko-KR" altLang="en-US" sz="1400" dirty="0"/>
              <a:t>소멸자가 호출되어도 여전히 </a:t>
            </a:r>
            <a:r>
              <a:rPr lang="en-US" altLang="ko-KR" sz="1400" dirty="0"/>
              <a:t>Name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남게된다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b="1" dirty="0"/>
              <a:t>C#</a:t>
            </a:r>
          </a:p>
          <a:p>
            <a:pPr>
              <a:buNone/>
            </a:pPr>
            <a:r>
              <a:rPr lang="en-US" altLang="ko-KR" sz="1400" dirty="0"/>
              <a:t>public class Name  </a:t>
            </a:r>
          </a:p>
          <a:p>
            <a:pPr>
              <a:buNone/>
            </a:pPr>
            <a:r>
              <a:rPr lang="en-US" altLang="ko-KR" sz="1400" dirty="0"/>
              <a:t>{  </a:t>
            </a:r>
          </a:p>
          <a:p>
            <a:pPr>
              <a:buNone/>
            </a:pPr>
            <a:r>
              <a:rPr lang="en-US" altLang="ko-KR" sz="1400" dirty="0"/>
              <a:t> . . .  </a:t>
            </a:r>
          </a:p>
          <a:p>
            <a:pPr>
              <a:buNone/>
            </a:pPr>
            <a:r>
              <a:rPr lang="en-US" altLang="ko-KR" sz="1400" dirty="0"/>
              <a:t>}  </a:t>
            </a:r>
          </a:p>
          <a:p>
            <a:pPr>
              <a:buNone/>
            </a:pPr>
            <a:r>
              <a:rPr lang="en-US" altLang="ko-KR" sz="1400" dirty="0"/>
              <a:t>public class Person  </a:t>
            </a:r>
          </a:p>
          <a:p>
            <a:pPr>
              <a:buNone/>
            </a:pPr>
            <a:r>
              <a:rPr lang="en-US" altLang="ko-KR" sz="1400" dirty="0"/>
              <a:t>{  </a:t>
            </a:r>
          </a:p>
          <a:p>
            <a:pPr>
              <a:buNone/>
            </a:pPr>
            <a:r>
              <a:rPr lang="en-US" altLang="ko-KR" sz="1400" dirty="0"/>
              <a:t>     private Name </a:t>
            </a:r>
            <a:r>
              <a:rPr lang="en-US" altLang="ko-KR" sz="1400" dirty="0" err="1"/>
              <a:t>name</a:t>
            </a:r>
            <a:r>
              <a:rPr lang="en-US" altLang="ko-KR" sz="1400" dirty="0"/>
              <a:t>;  </a:t>
            </a:r>
          </a:p>
          <a:p>
            <a:pPr>
              <a:buNone/>
            </a:pPr>
            <a:r>
              <a:rPr lang="en-US" altLang="ko-KR" sz="1400" dirty="0"/>
              <a:t>     public Person(Name name)  </a:t>
            </a:r>
          </a:p>
          <a:p>
            <a:pPr>
              <a:buNone/>
            </a:pPr>
            <a:r>
              <a:rPr lang="en-US" altLang="ko-KR" sz="1400" dirty="0"/>
              <a:t>     {  </a:t>
            </a:r>
          </a:p>
          <a:p>
            <a:pPr>
              <a:buNone/>
            </a:pPr>
            <a:r>
              <a:rPr lang="en-US" altLang="ko-KR" sz="1400" dirty="0"/>
              <a:t>         this.name = name;  </a:t>
            </a:r>
          </a:p>
          <a:p>
            <a:pPr>
              <a:buNone/>
            </a:pPr>
            <a:r>
              <a:rPr lang="en-US" altLang="ko-KR" sz="1400" dirty="0"/>
              <a:t>     }  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     ..</a:t>
            </a:r>
          </a:p>
          <a:p>
            <a:pPr>
              <a:buNone/>
            </a:pPr>
            <a:r>
              <a:rPr lang="en-US" altLang="ko-KR" sz="1400" dirty="0"/>
              <a:t>} 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Aggregation VS Association?(</a:t>
            </a:r>
            <a:r>
              <a:rPr lang="ko-KR" altLang="en-US" sz="1400" b="1" dirty="0"/>
              <a:t>간단 명료하게 사용하자</a:t>
            </a:r>
            <a:r>
              <a:rPr lang="en-US" altLang="ko-KR" sz="1400" b="1" dirty="0"/>
              <a:t>.)</a:t>
            </a:r>
          </a:p>
          <a:p>
            <a:pPr>
              <a:buNone/>
            </a:pPr>
            <a:r>
              <a:rPr lang="ko-KR" altLang="en-US" sz="1400" dirty="0"/>
              <a:t>문법적으로 동일하기에 구분해서 사용할 필요성이 생기게 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But</a:t>
            </a:r>
            <a:r>
              <a:rPr lang="en-US" altLang="ko-KR" sz="1400" dirty="0"/>
              <a:t> </a:t>
            </a:r>
            <a:r>
              <a:rPr lang="ko-KR" altLang="en-US" sz="1400" dirty="0"/>
              <a:t>프로그래밍적으로 </a:t>
            </a:r>
            <a:r>
              <a:rPr lang="ko-KR" altLang="en-US" sz="1400" dirty="0" err="1"/>
              <a:t>맴버변수타입으로</a:t>
            </a:r>
            <a:r>
              <a:rPr lang="ko-KR" altLang="en-US" sz="1400" dirty="0"/>
              <a:t> 사용하면서 </a:t>
            </a:r>
            <a:r>
              <a:rPr lang="en-US" altLang="ko-KR" sz="1400" dirty="0"/>
              <a:t>New</a:t>
            </a:r>
            <a:r>
              <a:rPr lang="ko-KR" altLang="en-US" sz="1400" dirty="0"/>
              <a:t>로 객체생성이 아닌 참조형태로</a:t>
            </a:r>
            <a:r>
              <a:rPr lang="en-US" altLang="ko-KR" sz="1400" dirty="0"/>
              <a:t> </a:t>
            </a:r>
            <a:r>
              <a:rPr lang="ko-KR" altLang="en-US" sz="1400" dirty="0"/>
              <a:t>설계할 경우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en-US" altLang="ko-KR" sz="1400" dirty="0"/>
              <a:t>Aggregation</a:t>
            </a:r>
            <a:r>
              <a:rPr lang="ko-KR" altLang="en-US" sz="1400" dirty="0"/>
              <a:t>의 관계선을 그려준다</a:t>
            </a:r>
            <a:r>
              <a:rPr lang="en-US" altLang="ko-KR" sz="1400" dirty="0"/>
              <a:t>. </a:t>
            </a:r>
          </a:p>
          <a:p>
            <a:pPr>
              <a:buNone/>
            </a:pPr>
            <a:r>
              <a:rPr lang="en-US" altLang="ko-KR" sz="1400" dirty="0"/>
              <a:t>Association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파라미터참조형태</a:t>
            </a:r>
            <a:r>
              <a:rPr lang="ko-KR" altLang="en-US" sz="1400" dirty="0"/>
              <a:t> 또는 </a:t>
            </a:r>
            <a:r>
              <a:rPr lang="ko-KR" altLang="en-US" sz="1400" dirty="0" err="1"/>
              <a:t>싱글톤으로</a:t>
            </a:r>
            <a:r>
              <a:rPr lang="ko-KR" altLang="en-US" sz="1400" dirty="0"/>
              <a:t> 함수를 </a:t>
            </a:r>
            <a:r>
              <a:rPr lang="ko-KR" altLang="en-US" sz="1400" dirty="0" err="1"/>
              <a:t>호출할경우에</a:t>
            </a:r>
            <a:r>
              <a:rPr lang="ko-KR" altLang="en-US" sz="1400" dirty="0"/>
              <a:t> 관계선을 그려준다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4562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8.ClassDiagram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773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Composition Relationship.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600" dirty="0"/>
              <a:t>Composition(</a:t>
            </a:r>
            <a:r>
              <a:rPr lang="ko-KR" altLang="en-US" sz="1600" dirty="0"/>
              <a:t>구성</a:t>
            </a:r>
            <a:r>
              <a:rPr lang="en-US" altLang="ko-KR" sz="1600" dirty="0"/>
              <a:t>)</a:t>
            </a:r>
            <a:r>
              <a:rPr lang="en-US" altLang="ko-KR" sz="1500" dirty="0"/>
              <a:t> </a:t>
            </a:r>
          </a:p>
          <a:p>
            <a:pPr>
              <a:buNone/>
            </a:pPr>
            <a:r>
              <a:rPr lang="ko-KR" altLang="en-US" sz="1500" dirty="0"/>
              <a:t>형식</a:t>
            </a:r>
            <a:r>
              <a:rPr lang="en-US" altLang="ko-KR" sz="1500" dirty="0"/>
              <a:t>:</a:t>
            </a: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성격</a:t>
            </a:r>
            <a:r>
              <a:rPr lang="en-US" altLang="ko-KR" sz="1500" dirty="0">
                <a:sym typeface="Wingdings" panose="05000000000000000000" pitchFamily="2" charset="2"/>
              </a:rPr>
              <a:t>: have </a:t>
            </a:r>
            <a:r>
              <a:rPr lang="ko-KR" altLang="en-US" sz="1500" dirty="0">
                <a:sym typeface="Wingdings" panose="05000000000000000000" pitchFamily="2" charset="2"/>
              </a:rPr>
              <a:t>관계</a:t>
            </a:r>
            <a:r>
              <a:rPr lang="en-US" altLang="ko-KR" sz="1500" dirty="0">
                <a:sym typeface="Wingdings" panose="05000000000000000000" pitchFamily="2" charset="2"/>
              </a:rPr>
              <a:t>+</a:t>
            </a:r>
            <a:r>
              <a:rPr lang="ko-KR" altLang="en-US" sz="1500" dirty="0">
                <a:sym typeface="Wingdings" panose="05000000000000000000" pitchFamily="2" charset="2"/>
              </a:rPr>
              <a:t>종속적인</a:t>
            </a:r>
            <a:r>
              <a:rPr lang="en-US" altLang="ko-KR" sz="1500" dirty="0">
                <a:sym typeface="Wingdings" panose="05000000000000000000" pitchFamily="2" charset="2"/>
              </a:rPr>
              <a:t>(part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of)</a:t>
            </a:r>
            <a:r>
              <a:rPr lang="ko-KR" altLang="en-US" sz="1500" dirty="0">
                <a:sym typeface="Wingdings" panose="05000000000000000000" pitchFamily="2" charset="2"/>
              </a:rPr>
              <a:t>관계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  <a:r>
              <a:rPr lang="ko-KR" altLang="en-US" sz="1600" dirty="0"/>
              <a:t> 라이프사이클 동일</a:t>
            </a:r>
            <a:r>
              <a:rPr lang="en-US" altLang="ko-KR" sz="1600" dirty="0"/>
              <a:t>.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프로그래밍적 성격</a:t>
            </a:r>
            <a:r>
              <a:rPr lang="en-US" altLang="ko-KR" sz="1500" dirty="0">
                <a:sym typeface="Wingdings" panose="05000000000000000000" pitchFamily="2" charset="2"/>
              </a:rPr>
              <a:t>:</a:t>
            </a:r>
            <a:r>
              <a:rPr lang="ko-KR" altLang="en-US" sz="1500" dirty="0">
                <a:sym typeface="Wingdings" panose="05000000000000000000" pitchFamily="2" charset="2"/>
              </a:rPr>
              <a:t> 라이프사이클 동일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주 클래스 소멸될 경우 부클래스도 소멸</a:t>
            </a:r>
            <a:r>
              <a:rPr lang="en-US" altLang="ko-KR" sz="1500" dirty="0">
                <a:sym typeface="Wingdings" panose="05000000000000000000" pitchFamily="2" charset="2"/>
              </a:rPr>
              <a:t>).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EX]</a:t>
            </a:r>
          </a:p>
          <a:p>
            <a:pPr>
              <a:buNone/>
            </a:pPr>
            <a:r>
              <a:rPr lang="en-US" altLang="ko-KR" sz="1500" dirty="0" err="1">
                <a:sym typeface="Wingdings" panose="05000000000000000000" pitchFamily="2" charset="2"/>
              </a:rPr>
              <a:t>ProgramView</a:t>
            </a:r>
            <a:r>
              <a:rPr lang="en-US" altLang="ko-KR" sz="1500" dirty="0">
                <a:sym typeface="Wingdings" panose="05000000000000000000" pitchFamily="2" charset="2"/>
              </a:rPr>
              <a:t> is part of a program. 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297BB2-3546-903B-FF1C-431360D0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230341"/>
            <a:ext cx="1419225" cy="1428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EDC4A2-263D-6604-9699-4FABD8CE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0768"/>
            <a:ext cx="6264696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65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Composition Relationship </a:t>
            </a:r>
            <a:r>
              <a:rPr lang="ko-KR" altLang="en-US" sz="2400" dirty="0"/>
              <a:t>요약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544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1400" b="1" dirty="0"/>
              <a:t>일반적인 관점에서는</a:t>
            </a:r>
            <a:r>
              <a:rPr lang="en-US" altLang="ko-KR" sz="1400" b="1" dirty="0"/>
              <a:t>?</a:t>
            </a:r>
          </a:p>
          <a:p>
            <a:pPr>
              <a:buNone/>
            </a:pPr>
            <a:r>
              <a:rPr lang="ko-KR" altLang="en-US" sz="1400" dirty="0">
                <a:sym typeface="Wingdings" panose="05000000000000000000" pitchFamily="2" charset="2"/>
              </a:rPr>
              <a:t>종속적인</a:t>
            </a:r>
            <a:r>
              <a:rPr lang="en-US" altLang="ko-KR" sz="1400" dirty="0">
                <a:sym typeface="Wingdings" panose="05000000000000000000" pitchFamily="2" charset="2"/>
              </a:rPr>
              <a:t>(part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of)</a:t>
            </a:r>
            <a:r>
              <a:rPr lang="ko-KR" altLang="en-US" sz="1400" dirty="0">
                <a:sym typeface="Wingdings" panose="05000000000000000000" pitchFamily="2" charset="2"/>
              </a:rPr>
              <a:t>관계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/>
              <a:t> 라이프사이클 동일</a:t>
            </a:r>
            <a:r>
              <a:rPr lang="en-US" altLang="ko-KR" sz="1400" dirty="0"/>
              <a:t>.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ko-KR" altLang="en-US" sz="1400" b="1" dirty="0"/>
              <a:t>프로그래밍관점에서는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>
              <a:buNone/>
            </a:pPr>
            <a:r>
              <a:rPr lang="ko-KR" altLang="en-US" sz="1400" dirty="0" err="1"/>
              <a:t>맴버변수타입으로</a:t>
            </a:r>
            <a:r>
              <a:rPr lang="ko-KR" altLang="en-US" sz="1400" dirty="0"/>
              <a:t> 사용</a:t>
            </a:r>
            <a:r>
              <a:rPr lang="en-US" altLang="ko-KR" sz="1400" dirty="0"/>
              <a:t>. </a:t>
            </a:r>
          </a:p>
          <a:p>
            <a:pPr>
              <a:buNone/>
            </a:pPr>
            <a:r>
              <a:rPr lang="en-US" altLang="ko-KR" sz="1400" dirty="0"/>
              <a:t>~ Program </a:t>
            </a:r>
            <a:r>
              <a:rPr lang="ko-KR" altLang="en-US" sz="1400" dirty="0" err="1"/>
              <a:t>소멸자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호출시</a:t>
            </a:r>
            <a:r>
              <a:rPr lang="ko-KR" altLang="en-US" sz="1400" dirty="0"/>
              <a:t> </a:t>
            </a:r>
            <a:r>
              <a:rPr lang="en-US" altLang="ko-KR" sz="1400" dirty="0"/>
              <a:t>Composition</a:t>
            </a:r>
            <a:r>
              <a:rPr lang="ko-KR" altLang="en-US" sz="1400" dirty="0"/>
              <a:t>관계인 </a:t>
            </a:r>
            <a:r>
              <a:rPr lang="en-US" altLang="ko-KR" sz="1400" dirty="0" err="1"/>
              <a:t>ProgrmaView</a:t>
            </a:r>
            <a:r>
              <a:rPr lang="ko-KR" altLang="en-US" sz="1400" dirty="0"/>
              <a:t>도 같이 제거됨</a:t>
            </a:r>
            <a:r>
              <a:rPr lang="en-US" altLang="ko-KR" sz="1400" dirty="0"/>
              <a:t>.(</a:t>
            </a:r>
            <a:r>
              <a:rPr lang="ko-KR" altLang="en-US" sz="1400" dirty="0"/>
              <a:t>라이프사이클 동일</a:t>
            </a:r>
            <a:r>
              <a:rPr lang="en-US" altLang="ko-KR" sz="1400" dirty="0"/>
              <a:t>.)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b="1" dirty="0"/>
              <a:t>C#</a:t>
            </a:r>
          </a:p>
          <a:p>
            <a:pPr>
              <a:buNone/>
            </a:pPr>
            <a:r>
              <a:rPr lang="en-US" altLang="ko-KR" sz="1400" dirty="0"/>
              <a:t>public class </a:t>
            </a:r>
            <a:r>
              <a:rPr lang="en-US" altLang="ko-KR" sz="1400" dirty="0" err="1"/>
              <a:t>ProgramView</a:t>
            </a:r>
            <a:r>
              <a:rPr lang="en-US" altLang="ko-KR" sz="1400" dirty="0"/>
              <a:t> </a:t>
            </a:r>
          </a:p>
          <a:p>
            <a:pPr>
              <a:buNone/>
            </a:pPr>
            <a:r>
              <a:rPr lang="en-US" altLang="ko-KR" sz="1400" dirty="0"/>
              <a:t>{  </a:t>
            </a:r>
          </a:p>
          <a:p>
            <a:pPr>
              <a:buNone/>
            </a:pPr>
            <a:r>
              <a:rPr lang="en-US" altLang="ko-KR" sz="1400" dirty="0"/>
              <a:t> . . .  </a:t>
            </a:r>
          </a:p>
          <a:p>
            <a:pPr>
              <a:buNone/>
            </a:pPr>
            <a:r>
              <a:rPr lang="en-US" altLang="ko-KR" sz="1400" dirty="0"/>
              <a:t>}  </a:t>
            </a:r>
          </a:p>
          <a:p>
            <a:pPr>
              <a:buNone/>
            </a:pPr>
            <a:r>
              <a:rPr lang="en-US" altLang="ko-KR" sz="1400" dirty="0"/>
              <a:t>public class Program  </a:t>
            </a:r>
          </a:p>
          <a:p>
            <a:pPr>
              <a:buNone/>
            </a:pPr>
            <a:r>
              <a:rPr lang="en-US" altLang="ko-KR" sz="1400" dirty="0"/>
              <a:t>{  </a:t>
            </a:r>
          </a:p>
          <a:p>
            <a:pPr>
              <a:buNone/>
            </a:pPr>
            <a:r>
              <a:rPr lang="en-US" altLang="ko-KR" sz="1400" dirty="0"/>
              <a:t>     private </a:t>
            </a:r>
            <a:r>
              <a:rPr lang="en-US" altLang="ko-KR" sz="1400" dirty="0" err="1"/>
              <a:t>ProgramView</a:t>
            </a:r>
            <a:r>
              <a:rPr lang="en-US" altLang="ko-KR" sz="1400" dirty="0"/>
              <a:t> view =new </a:t>
            </a:r>
            <a:r>
              <a:rPr lang="en-US" altLang="ko-KR" sz="1400" dirty="0" err="1"/>
              <a:t>ProgramView</a:t>
            </a:r>
            <a:r>
              <a:rPr lang="en-US" altLang="ko-KR" sz="1400" dirty="0"/>
              <a:t>();</a:t>
            </a:r>
          </a:p>
          <a:p>
            <a:pPr>
              <a:buNone/>
            </a:pPr>
            <a:r>
              <a:rPr lang="en-US" altLang="ko-KR" sz="1400" dirty="0"/>
              <a:t>     private List&lt;Device&gt; device = new List&lt;Device&gt;();</a:t>
            </a:r>
          </a:p>
          <a:p>
            <a:pPr>
              <a:buNone/>
            </a:pPr>
            <a:r>
              <a:rPr lang="en-US" altLang="ko-KR" sz="1400" dirty="0"/>
              <a:t>	~Program()</a:t>
            </a:r>
          </a:p>
          <a:p>
            <a:pPr>
              <a:buNone/>
            </a:pPr>
            <a:r>
              <a:rPr lang="en-US" altLang="ko-KR" sz="1400" dirty="0"/>
              <a:t>	{</a:t>
            </a:r>
          </a:p>
          <a:p>
            <a:pPr>
              <a:buNone/>
            </a:pPr>
            <a:r>
              <a:rPr lang="en-US" altLang="ko-KR" sz="1400" dirty="0"/>
              <a:t>	~</a:t>
            </a:r>
            <a:r>
              <a:rPr lang="en-US" altLang="ko-KR" sz="1400" dirty="0" err="1"/>
              <a:t>ProgramView</a:t>
            </a:r>
            <a:r>
              <a:rPr lang="en-US" altLang="ko-KR" sz="1400" dirty="0"/>
              <a:t>()</a:t>
            </a:r>
          </a:p>
          <a:p>
            <a:pPr>
              <a:buNone/>
            </a:pPr>
            <a:r>
              <a:rPr lang="en-US" altLang="ko-KR" sz="1400" dirty="0"/>
              <a:t>	or</a:t>
            </a:r>
          </a:p>
          <a:p>
            <a:pPr>
              <a:buNone/>
            </a:pPr>
            <a:r>
              <a:rPr lang="en-US" altLang="ko-KR" sz="1400" dirty="0"/>
              <a:t>	//</a:t>
            </a:r>
            <a:r>
              <a:rPr lang="ko-KR" altLang="en-US" sz="1400" dirty="0"/>
              <a:t>자동</a:t>
            </a:r>
            <a:r>
              <a:rPr lang="en-US" altLang="ko-KR" sz="1400" dirty="0"/>
              <a:t>Garbage Collector</a:t>
            </a:r>
          </a:p>
          <a:p>
            <a:pPr>
              <a:buNone/>
            </a:pPr>
            <a:r>
              <a:rPr lang="en-US" altLang="ko-KR" sz="1400" dirty="0"/>
              <a:t>	}</a:t>
            </a:r>
          </a:p>
          <a:p>
            <a:pPr>
              <a:buNone/>
            </a:pPr>
            <a:r>
              <a:rPr lang="en-US" altLang="ko-KR" sz="1400" dirty="0"/>
              <a:t>} </a:t>
            </a:r>
          </a:p>
          <a:p>
            <a:pPr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917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9.ClassDiagram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기초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923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그외</a:t>
            </a:r>
            <a:r>
              <a:rPr lang="en-US" altLang="ko-KR" sz="2400" dirty="0"/>
              <a:t>… Note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Note: UML</a:t>
            </a:r>
            <a:r>
              <a:rPr lang="ko-KR" altLang="en-US" sz="1500" dirty="0">
                <a:sym typeface="Wingdings" panose="05000000000000000000" pitchFamily="2" charset="2"/>
              </a:rPr>
              <a:t>에 </a:t>
            </a:r>
            <a:r>
              <a:rPr lang="ko-KR" altLang="en-US" sz="1500" dirty="0" err="1">
                <a:sym typeface="Wingdings" panose="05000000000000000000" pitchFamily="2" charset="2"/>
              </a:rPr>
              <a:t>설명또는</a:t>
            </a:r>
            <a:r>
              <a:rPr lang="ko-KR" altLang="en-US" sz="1500" dirty="0">
                <a:sym typeface="Wingdings" panose="05000000000000000000" pitchFamily="2" charset="2"/>
              </a:rPr>
              <a:t> 제약사항</a:t>
            </a:r>
            <a:r>
              <a:rPr lang="en-US" altLang="ko-KR" sz="1500" dirty="0">
                <a:sym typeface="Wingdings" panose="05000000000000000000" pitchFamily="2" charset="2"/>
              </a:rPr>
              <a:t>,</a:t>
            </a:r>
            <a:r>
              <a:rPr lang="ko-KR" altLang="en-US" sz="1500" dirty="0">
                <a:sym typeface="Wingdings" panose="05000000000000000000" pitchFamily="2" charset="2"/>
              </a:rPr>
              <a:t>필요사항을 명시할 수 있다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r>
              <a:rPr lang="ko-KR" altLang="en-US" sz="1500" dirty="0" err="1">
                <a:sym typeface="Wingdings" panose="05000000000000000000" pitchFamily="2" charset="2"/>
              </a:rPr>
              <a:t>필수적인요소는</a:t>
            </a:r>
            <a:r>
              <a:rPr lang="ko-KR" altLang="en-US" sz="1500" dirty="0">
                <a:sym typeface="Wingdings" panose="05000000000000000000" pitchFamily="2" charset="2"/>
              </a:rPr>
              <a:t> 아니며 </a:t>
            </a:r>
            <a:r>
              <a:rPr lang="en-US" altLang="ko-KR" sz="1500" dirty="0" err="1">
                <a:sym typeface="Wingdings" panose="05000000000000000000" pitchFamily="2" charset="2"/>
              </a:rPr>
              <a:t>ClassDiagram</a:t>
            </a:r>
            <a:r>
              <a:rPr lang="ko-KR" altLang="en-US" sz="1500" dirty="0">
                <a:sym typeface="Wingdings" panose="05000000000000000000" pitchFamily="2" charset="2"/>
              </a:rPr>
              <a:t>의 이해를 도울 수 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>
              <a:buNone/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ko-KR" altLang="en-US" sz="1500" dirty="0">
                <a:sym typeface="Wingdings" panose="05000000000000000000" pitchFamily="2" charset="2"/>
              </a:rPr>
              <a:t>예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r>
              <a:rPr lang="ko-KR" altLang="en-US" sz="1500" dirty="0">
                <a:sym typeface="Wingdings" panose="05000000000000000000" pitchFamily="2" charset="2"/>
              </a:rPr>
              <a:t>모니터링프로그램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r>
              <a:rPr lang="en-US" altLang="ko-KR" sz="1500" dirty="0">
                <a:sym typeface="Wingdings" panose="05000000000000000000" pitchFamily="2" charset="2"/>
              </a:rPr>
              <a:t>Money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&gt;0,</a:t>
            </a:r>
            <a:r>
              <a:rPr lang="ko-KR" altLang="en-US" sz="1500" dirty="0">
                <a:sym typeface="Wingdings" panose="05000000000000000000" pitchFamily="2" charset="2"/>
              </a:rPr>
              <a:t>  </a:t>
            </a:r>
            <a:r>
              <a:rPr lang="en-US" altLang="ko-KR" sz="1500" dirty="0">
                <a:sym typeface="Wingdings" panose="05000000000000000000" pitchFamily="2" charset="2"/>
              </a:rPr>
              <a:t>Money is only 1000,2000,5000, </a:t>
            </a:r>
            <a:r>
              <a:rPr lang="ko-KR" altLang="en-US" sz="1500" dirty="0">
                <a:sym typeface="Wingdings" panose="05000000000000000000" pitchFamily="2" charset="2"/>
              </a:rPr>
              <a:t>포트번호는 </a:t>
            </a:r>
            <a:r>
              <a:rPr lang="en-US" altLang="ko-KR" sz="1500" dirty="0">
                <a:sym typeface="Wingdings" panose="05000000000000000000" pitchFamily="2" charset="2"/>
              </a:rPr>
              <a:t>80</a:t>
            </a:r>
            <a:r>
              <a:rPr lang="ko-KR" altLang="en-US" sz="1500" dirty="0">
                <a:sym typeface="Wingdings" panose="05000000000000000000" pitchFamily="2" charset="2"/>
              </a:rPr>
              <a:t>번포트를 사용한다</a:t>
            </a:r>
            <a:r>
              <a:rPr lang="en-US" altLang="ko-KR" sz="1500" dirty="0">
                <a:sym typeface="Wingdings" panose="05000000000000000000" pitchFamily="2" charset="2"/>
              </a:rPr>
              <a:t>.</a:t>
            </a:r>
          </a:p>
          <a:p>
            <a:pPr>
              <a:buNone/>
            </a:pPr>
            <a:endParaRPr lang="en-US" altLang="ko-KR" sz="1500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F26CDF-867A-07A2-71B2-FA030220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0768"/>
            <a:ext cx="5619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8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Enumeration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Enumeration: </a:t>
            </a:r>
            <a:r>
              <a:rPr lang="ko-KR" altLang="en-US" sz="1500" dirty="0"/>
              <a:t>프로그램에서 열거형에 해당된다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마우스 </a:t>
            </a:r>
            <a:r>
              <a:rPr lang="ko-KR" altLang="en-US" sz="1500" dirty="0" err="1"/>
              <a:t>우클릭을</a:t>
            </a:r>
            <a:r>
              <a:rPr lang="ko-KR" altLang="en-US" sz="1500" dirty="0"/>
              <a:t> 통해 순서를 변경해줄 수 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8BFE6F-455B-6F30-3D24-D236A74A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93950"/>
            <a:ext cx="3600400" cy="16656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C783B9-1A8C-8340-2BDA-DCBA654D6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538889"/>
            <a:ext cx="31188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7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10.ClassDiagram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Winform</a:t>
            </a:r>
            <a:r>
              <a:rPr lang="ko-KR" altLang="en-US" sz="2400" dirty="0"/>
              <a:t>응용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54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응용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 err="1"/>
              <a:t>Xmind</a:t>
            </a:r>
            <a:r>
              <a:rPr lang="ko-KR" altLang="en-US" sz="1500" dirty="0"/>
              <a:t>에서 구성된 프로그램기반 또는 </a:t>
            </a:r>
            <a:r>
              <a:rPr lang="ko-KR" altLang="en-US" sz="1500" dirty="0" err="1"/>
              <a:t>비주얼스튜디오상의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솔루션하위의</a:t>
            </a:r>
            <a:r>
              <a:rPr lang="ko-KR" altLang="en-US" sz="1500" dirty="0"/>
              <a:t> 프로젝트기반으로</a:t>
            </a:r>
            <a:endParaRPr lang="en-US" altLang="ko-KR" sz="1500" dirty="0"/>
          </a:p>
          <a:p>
            <a:pPr>
              <a:buNone/>
            </a:pPr>
            <a:r>
              <a:rPr lang="ko-KR" altLang="en-US" sz="1500" dirty="0" err="1"/>
              <a:t>클래스다이어그램을</a:t>
            </a:r>
            <a:r>
              <a:rPr lang="ko-KR" altLang="en-US" sz="1500" dirty="0"/>
              <a:t> 분할해서 그려준다</a:t>
            </a:r>
            <a:r>
              <a:rPr lang="en-US" altLang="ko-KR" sz="15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EB632-04A5-8107-6785-F9A25F44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28479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요구사항정리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500" dirty="0"/>
              <a:t>프로젝트에 알맞은 해결방법을 제시한다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OR</a:t>
            </a:r>
          </a:p>
          <a:p>
            <a:pPr>
              <a:buNone/>
            </a:pPr>
            <a:r>
              <a:rPr lang="ko-KR" altLang="en-US" sz="1500" dirty="0"/>
              <a:t>실무자와의 면담을 통해 요구사항을 파악한다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결론</a:t>
            </a:r>
            <a:r>
              <a:rPr lang="en-US" altLang="ko-KR" sz="1500" dirty="0"/>
              <a:t>: </a:t>
            </a:r>
            <a:r>
              <a:rPr lang="ko-KR" altLang="en-US" sz="1500" dirty="0"/>
              <a:t>요구사항</a:t>
            </a:r>
            <a:r>
              <a:rPr lang="en-US" altLang="ko-KR" sz="1500" dirty="0">
                <a:solidFill>
                  <a:srgbClr val="00B0F0"/>
                </a:solidFill>
              </a:rPr>
              <a:t>NEEDS</a:t>
            </a:r>
            <a:r>
              <a:rPr lang="ko-KR" altLang="en-US" sz="1500" dirty="0"/>
              <a:t>을 파악한다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요구사항을 체계화하고 </a:t>
            </a:r>
            <a:r>
              <a:rPr lang="ko-KR" altLang="en-US" sz="1500" dirty="0" err="1"/>
              <a:t>목록화한다</a:t>
            </a:r>
            <a:r>
              <a:rPr lang="en-US" altLang="ko-KR" sz="1500" dirty="0"/>
              <a:t>. </a:t>
            </a:r>
            <a:r>
              <a:rPr lang="ko-KR" altLang="en-US" sz="1500" dirty="0"/>
              <a:t>엑셀 또는 </a:t>
            </a:r>
            <a:r>
              <a:rPr lang="en-US" altLang="ko-KR" sz="1500" dirty="0"/>
              <a:t>Word,</a:t>
            </a:r>
            <a:r>
              <a:rPr lang="ko-KR" altLang="en-US" sz="1500" dirty="0" err="1"/>
              <a:t>그림표현등등</a:t>
            </a:r>
            <a:r>
              <a:rPr lang="en-US" altLang="ko-KR" sz="1500" dirty="0"/>
              <a:t>..</a:t>
            </a:r>
          </a:p>
          <a:p>
            <a:pPr>
              <a:buNone/>
            </a:pPr>
            <a:endParaRPr lang="en-US" altLang="ko-KR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r>
              <a:rPr lang="en-US" altLang="ko-KR" sz="2400" dirty="0"/>
              <a:t>(</a:t>
            </a:r>
            <a:r>
              <a:rPr lang="ko-KR" altLang="en-US" sz="2400" dirty="0"/>
              <a:t>응용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04EBC-AB6E-339D-87A0-89F0A481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6343650" cy="5114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DC4A9D-C0D3-16C4-A7BF-3E6BC7DC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371678"/>
            <a:ext cx="4305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/>
              <a:t>11.ClassDiagram</a:t>
            </a:r>
            <a:r>
              <a:rPr lang="ko-KR" altLang="en-US" sz="2400" dirty="0"/>
              <a:t>이론</a:t>
            </a:r>
            <a:r>
              <a:rPr lang="en-US" altLang="ko-KR" sz="2400" dirty="0"/>
              <a:t>+</a:t>
            </a:r>
            <a:r>
              <a:rPr lang="ko-KR" altLang="en-US" sz="2400" dirty="0"/>
              <a:t>실습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789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생각의 정리</a:t>
            </a:r>
            <a:r>
              <a:rPr lang="en-US" altLang="ko-KR" sz="2400" dirty="0"/>
              <a:t>,</a:t>
            </a:r>
            <a:r>
              <a:rPr lang="ko-KR" altLang="en-US" sz="2400" dirty="0"/>
              <a:t>구체화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XMIND</a:t>
            </a:r>
            <a:r>
              <a:rPr lang="ko-KR" altLang="en-US" sz="1500" dirty="0"/>
              <a:t> </a:t>
            </a:r>
            <a:r>
              <a:rPr lang="en-US" altLang="ko-KR" sz="1500" dirty="0"/>
              <a:t>OR</a:t>
            </a:r>
            <a:r>
              <a:rPr lang="ko-KR" altLang="en-US" sz="1500" dirty="0"/>
              <a:t>칠판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0110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UML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/>
              <a:t>UML: Unified Modeling Language.</a:t>
            </a:r>
          </a:p>
          <a:p>
            <a:pPr>
              <a:buNone/>
            </a:pPr>
            <a:r>
              <a:rPr lang="en-US" altLang="ko-KR" sz="1500" dirty="0"/>
              <a:t>UML Diagram</a:t>
            </a:r>
          </a:p>
          <a:p>
            <a:pPr>
              <a:buNone/>
            </a:pPr>
            <a:r>
              <a:rPr lang="en-US" altLang="ko-KR" sz="1500" dirty="0"/>
              <a:t>-&gt;</a:t>
            </a:r>
            <a:r>
              <a:rPr lang="en-US" altLang="ko-KR" sz="1500" dirty="0" err="1"/>
              <a:t>ClassDiagram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-&gt;</a:t>
            </a:r>
            <a:r>
              <a:rPr lang="en-US" altLang="ko-KR" sz="1500" dirty="0" err="1"/>
              <a:t>SequenceDiagram</a:t>
            </a: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등등</a:t>
            </a:r>
            <a:r>
              <a:rPr lang="en-US" altLang="ko-KR" sz="15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86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설계의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협업</a:t>
            </a:r>
            <a:r>
              <a:rPr lang="en-US" altLang="ko-KR" sz="1500" dirty="0"/>
              <a:t>+.</a:t>
            </a:r>
          </a:p>
          <a:p>
            <a:pPr>
              <a:buNone/>
            </a:pPr>
            <a:r>
              <a:rPr lang="ko-KR" altLang="en-US" sz="1500" dirty="0"/>
              <a:t>잘못된 협업으로 시간낭비를 줄일 수 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 err="1"/>
              <a:t>좋은프로그램제작가능</a:t>
            </a:r>
            <a:r>
              <a:rPr lang="en-US" altLang="ko-KR" sz="1500" dirty="0"/>
              <a:t>. </a:t>
            </a:r>
          </a:p>
          <a:p>
            <a:pPr>
              <a:buNone/>
            </a:pPr>
            <a:r>
              <a:rPr lang="ko-KR" altLang="en-US" sz="1500" dirty="0"/>
              <a:t>오류를 줄 일 수 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 err="1"/>
              <a:t>성능좋은</a:t>
            </a:r>
            <a:r>
              <a:rPr lang="ko-KR" altLang="en-US" sz="1500" dirty="0"/>
              <a:t> 프로그램제작가능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프로그램사용목적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설계이점</a:t>
            </a:r>
            <a:r>
              <a:rPr lang="en-US" altLang="ko-KR" sz="1500" dirty="0"/>
              <a:t>): </a:t>
            </a:r>
          </a:p>
          <a:p>
            <a:pPr>
              <a:buNone/>
            </a:pPr>
            <a:r>
              <a:rPr lang="ko-KR" altLang="en-US" sz="1500" dirty="0"/>
              <a:t>미국에서도 사용되는 </a:t>
            </a:r>
            <a:r>
              <a:rPr lang="ko-KR" altLang="en-US" sz="1500" dirty="0" err="1"/>
              <a:t>공식력있는</a:t>
            </a:r>
            <a:r>
              <a:rPr lang="ko-KR" altLang="en-US" sz="1500" dirty="0"/>
              <a:t> 산출물을 만들 수 있다</a:t>
            </a:r>
            <a:r>
              <a:rPr lang="en-US" altLang="ko-KR" sz="1500" dirty="0"/>
              <a:t>.(</a:t>
            </a:r>
            <a:r>
              <a:rPr lang="ko-KR" altLang="en-US" sz="1500" dirty="0"/>
              <a:t>공공기관의 요구</a:t>
            </a:r>
            <a:r>
              <a:rPr lang="en-US" altLang="ko-KR" sz="1500" dirty="0"/>
              <a:t> </a:t>
            </a:r>
            <a:r>
              <a:rPr lang="ko-KR" altLang="en-US" sz="1500" dirty="0"/>
              <a:t>등등</a:t>
            </a:r>
            <a:r>
              <a:rPr lang="en-US" altLang="ko-KR" sz="1500" dirty="0"/>
              <a:t>)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의사소통을 가능하게 해준다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설계내용을 구체화해준다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팀원을 이해시킬 수 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코드 자동완성을 통해 올바른 방향의 틀을 잡아준다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ko-KR" altLang="en-US" sz="1500" dirty="0"/>
              <a:t>새로운 팀원에게 빠르게 시스템에 대한 </a:t>
            </a:r>
            <a:r>
              <a:rPr lang="ko-KR" altLang="en-US" sz="1500" dirty="0" err="1"/>
              <a:t>이해력를</a:t>
            </a:r>
            <a:r>
              <a:rPr lang="ko-KR" altLang="en-US" sz="1500" dirty="0"/>
              <a:t> 도울 수 있다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ko-KR" altLang="en-US" sz="1500" dirty="0"/>
              <a:t>코드의 흐름을 이해할 수 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43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7353" y="2893215"/>
            <a:ext cx="6172200" cy="85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프로그램설치부터</a:t>
            </a:r>
            <a:r>
              <a:rPr lang="en-US" altLang="ko-KR" sz="2000" dirty="0"/>
              <a:t>~</a:t>
            </a:r>
            <a:r>
              <a:rPr lang="ko-KR" altLang="en-US" sz="2000" dirty="0"/>
              <a:t>첫 </a:t>
            </a:r>
            <a:r>
              <a:rPr lang="ko-KR" altLang="en-US" sz="2000" dirty="0" err="1"/>
              <a:t>클래스다이어그램</a:t>
            </a:r>
            <a:r>
              <a:rPr lang="ko-KR" altLang="en-US" sz="2000" dirty="0"/>
              <a:t> 생성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시스템 구성을 </a:t>
            </a:r>
            <a:r>
              <a:rPr lang="ko-KR" altLang="en-US" sz="2400" dirty="0" err="1"/>
              <a:t>그리기위한</a:t>
            </a:r>
            <a:r>
              <a:rPr lang="ko-KR" altLang="en-US" sz="2400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500" dirty="0"/>
              <a:t>대표적인 </a:t>
            </a:r>
            <a:r>
              <a:rPr lang="en-US" altLang="ko-KR" sz="1500" dirty="0"/>
              <a:t>modeling </a:t>
            </a:r>
            <a:r>
              <a:rPr lang="ko-KR" altLang="en-US" sz="1500" dirty="0"/>
              <a:t>프로그램</a:t>
            </a:r>
            <a:r>
              <a:rPr lang="en-US" altLang="ko-KR" sz="1500" dirty="0"/>
              <a:t>:</a:t>
            </a:r>
          </a:p>
          <a:p>
            <a:pPr>
              <a:buNone/>
            </a:pPr>
            <a:r>
              <a:rPr lang="en-US" altLang="ko-KR" sz="1500" dirty="0"/>
              <a:t>Enterprise Architect</a:t>
            </a:r>
          </a:p>
          <a:p>
            <a:pPr>
              <a:buNone/>
            </a:pPr>
            <a:r>
              <a:rPr lang="en-US" altLang="ko-KR" sz="1500" dirty="0"/>
              <a:t>visual paradigm</a:t>
            </a:r>
          </a:p>
        </p:txBody>
      </p:sp>
    </p:spTree>
    <p:extLst>
      <p:ext uri="{BB962C8B-B14F-4D97-AF65-F5344CB8AC3E}">
        <p14:creationId xmlns:p14="http://schemas.microsoft.com/office/powerpoint/2010/main" val="276189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23261</TotalTime>
  <Words>1349</Words>
  <Application>Microsoft Office PowerPoint</Application>
  <PresentationFormat>화면 슬라이드 쇼(4:3)</PresentationFormat>
  <Paragraphs>441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noto</vt:lpstr>
      <vt:lpstr>맑은 고딕</vt:lpstr>
      <vt:lpstr>Arial</vt:lpstr>
      <vt:lpstr>Segoe UI</vt:lpstr>
      <vt:lpstr>Office 테마</vt:lpstr>
      <vt:lpstr>1/6.관리코스 [설계](UML+ClassDiagram)</vt:lpstr>
      <vt:lpstr>목차</vt:lpstr>
      <vt:lpstr>1.도입부</vt:lpstr>
      <vt:lpstr>요구사항정리</vt:lpstr>
      <vt:lpstr>생각의 정리,구체화</vt:lpstr>
      <vt:lpstr>UML</vt:lpstr>
      <vt:lpstr>설계의 필요성</vt:lpstr>
      <vt:lpstr>2.프로그램설치부터~첫 클래스다이어그램 생성.</vt:lpstr>
      <vt:lpstr>시스템 구성을 그리기위한 프로그램</vt:lpstr>
      <vt:lpstr>3.ClassDiagram이론+실습(기초)</vt:lpstr>
      <vt:lpstr>Classifiers</vt:lpstr>
      <vt:lpstr>Stereotype</vt:lpstr>
      <vt:lpstr>UML사이트</vt:lpstr>
      <vt:lpstr>Relationship.</vt:lpstr>
      <vt:lpstr>Relationship.</vt:lpstr>
      <vt:lpstr>4.ClassDiagram이론+실습(기초)</vt:lpstr>
      <vt:lpstr>Generalization Relationship(일반화관계)</vt:lpstr>
      <vt:lpstr>Generalization Relationship(일반화관계)</vt:lpstr>
      <vt:lpstr>Realization Relationship(실현관계)</vt:lpstr>
      <vt:lpstr>5.ClassDiagram이론+실습(기초)</vt:lpstr>
      <vt:lpstr>Dependency Relationship(의존관계)</vt:lpstr>
      <vt:lpstr>Dependency Relationship</vt:lpstr>
      <vt:lpstr>Dependency Relationship 요약</vt:lpstr>
      <vt:lpstr>6.ClassDiagram이론+실습(기초)</vt:lpstr>
      <vt:lpstr>Association Relationship.</vt:lpstr>
      <vt:lpstr>Association Relationship 요약.</vt:lpstr>
      <vt:lpstr>Association vs Aggregation</vt:lpstr>
      <vt:lpstr>PowerPoint 프레젠테이션</vt:lpstr>
      <vt:lpstr>7.ClassDiagram이론+실습(기초)</vt:lpstr>
      <vt:lpstr>Aggregation Relationship.</vt:lpstr>
      <vt:lpstr>Aggregation Relationship 요약.</vt:lpstr>
      <vt:lpstr>8.ClassDiagram이론+실습(기초)</vt:lpstr>
      <vt:lpstr>Composition Relationship.</vt:lpstr>
      <vt:lpstr>Composition Relationship 요약.</vt:lpstr>
      <vt:lpstr>9.ClassDiagram이론+실습(기초)</vt:lpstr>
      <vt:lpstr>그외… Note</vt:lpstr>
      <vt:lpstr>Enumeration</vt:lpstr>
      <vt:lpstr>10.ClassDiagram이론+실습(Winform응용)</vt:lpstr>
      <vt:lpstr>ClassDiagram이론+실습(응용)</vt:lpstr>
      <vt:lpstr>ClassDiagram이론+실습(응용)</vt:lpstr>
      <vt:lpstr>11.ClassDiagram이론+실습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스프링+전자정부프레임워크(WEB)</dc:title>
  <dc:creator>user</dc:creator>
  <cp:lastModifiedBy>KHJ</cp:lastModifiedBy>
  <cp:revision>1379</cp:revision>
  <dcterms:created xsi:type="dcterms:W3CDTF">2019-07-23T19:54:05Z</dcterms:created>
  <dcterms:modified xsi:type="dcterms:W3CDTF">2022-09-27T03:07:59Z</dcterms:modified>
</cp:coreProperties>
</file>