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70" r:id="rId4"/>
    <p:sldId id="263" r:id="rId5"/>
    <p:sldId id="264" r:id="rId6"/>
    <p:sldId id="262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/>
    <p:restoredTop sz="94717"/>
  </p:normalViewPr>
  <p:slideViewPr>
    <p:cSldViewPr snapToGrid="0" snapToObjects="1">
      <p:cViewPr varScale="1">
        <p:scale>
          <a:sx n="85" d="100"/>
          <a:sy n="85" d="100"/>
        </p:scale>
        <p:origin x="1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3E27-59CF-8E4C-A494-855BF3E29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39F44-C2BF-6144-B624-AA455F7AF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5302-0181-7246-B530-BB23B6D6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5C241-2C32-2D4A-8B97-56AA33B4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A5873-6511-5141-BFAF-51774F4E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5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3A8B-AC69-5748-B6EB-B8EB22AC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FE9AE-B6F8-0F49-904C-C56F5DD4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9A66F-CE2C-D349-A57F-23DF61E6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95D1-9F6B-144D-A9EB-19E8C8B4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A18A8-151C-9743-8BD7-07EB78C1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2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925F2-B5B1-1D41-90EF-DA98A6E8A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CD263-3745-104A-9CB8-85F95AB3B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0905-2470-284E-ADAF-7184A18E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DFC09-CA63-0846-8571-85347C3F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DC64B-94FE-A046-9B13-4EDF6664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705B-603F-6545-A398-BDF241D1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6E3EA-F359-674E-BC32-4D4A8234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B9334-B775-BE4B-AEED-47611410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5CF4-EA28-EC44-8A9B-BF1D5016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6DA2-B829-AC4E-B3A0-3BC52CD4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3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114D-2975-DB48-BCBD-7509CC28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3EB4F-CA6E-7445-BBE0-2EFAEA9B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F0A1-02B2-CE48-B8E0-56FEEA5C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063A5-7EF5-0E4B-A52B-795D270A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45F8-1309-744C-8109-705EC920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4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660C-E29F-1C4E-9BD9-3218C16D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424F-1C18-ED4A-AE55-2D0597D4E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50232-CBB0-1547-88FA-12A36CB08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D1714-7DF7-0C46-914A-88BF9CE3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EF580-DEAF-BD49-8ECD-A71C6C30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8F270-0C58-1A4E-AD20-FCD07889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2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7873-0BB3-E145-8CF2-2D060C19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5011F-1D38-F04F-83EB-DB8206757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71CCB-08B4-AC4F-8B70-F24F5DA70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A799D-FD59-7447-B1D5-37CB6EDA1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38EED-ACA6-BD4E-992C-9A93A8260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66456-333E-6E42-BD13-E95F40A7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339A9-4940-B747-B17C-AB4D4497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63EC8-C463-B948-A798-CDAEB1D6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0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0003-B29A-BD45-A956-14F4D70C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B80E5-5E76-0349-B870-4E0E319A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D2F73-3C25-424F-BC0A-443E3D69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69DE1-B1B1-8F41-8910-AEC1636A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4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CE3F5-1208-D54E-A670-FAA00708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EDB7C-544B-264E-A390-9251D69A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6ED66-82A7-BF4C-98CF-E1D25587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7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B5BD-410C-B749-8917-CBF78011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05BC-CECF-AC47-97F3-93FD4965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8681D-3EB0-B54D-98DF-BB2C509A1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DB906-D7E5-4C48-96F8-9C4E1A74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95DD7-439B-064F-8330-6AED6F44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6A1DC-3E52-334F-951C-BA8365A0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5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DA3E-314B-7D49-BD4C-9E2584C1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3EEC0-3172-674D-8E38-A5943893F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2D541-64C3-854B-ACB7-B22042D0E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D4A14-2E7D-0941-8400-4D336A63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4263F-1D73-5A49-99DE-15275E06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7D0F3-0892-CF4D-92FE-2D984EF8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4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CEA01-EB43-8044-8723-AC2D32D1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E1383-3081-E64A-852E-B17D852B3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DF908-2701-454D-B103-537E75D78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22ED-384F-9A40-9595-224A871E16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2D9EA-8D5C-4141-89FA-4BC8F90BD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13302-467F-2346-8068-EBAF072B8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3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datafiniti/womens-shoe-price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BEEF58-47D9-9F40-8573-905D0FD2D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</a:blip>
          <a:srcRect l="5414" r="5414"/>
          <a:stretch/>
        </p:blipFill>
        <p:spPr bwMode="auto">
          <a:xfrm>
            <a:off x="3541986" y="10"/>
            <a:ext cx="8668512" cy="6857990"/>
          </a:xfrm>
          <a:prstGeom prst="rect">
            <a:avLst/>
          </a:prstGeom>
          <a:noFill/>
          <a:effectLst>
            <a:reflection stA="40675" endPos="65000" dist="12700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6472A-970C-F043-889D-ADBD10EE4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862" y="1375968"/>
            <a:ext cx="3759294" cy="897497"/>
          </a:xfrm>
        </p:spPr>
        <p:txBody>
          <a:bodyPr anchor="b">
            <a:noAutofit/>
          </a:bodyPr>
          <a:lstStyle/>
          <a:p>
            <a:pPr algn="l"/>
            <a:r>
              <a:rPr lang="en-US" sz="4000" b="1" u="sng" dirty="0">
                <a:latin typeface="Century Gothic" panose="020B0502020202020204" pitchFamily="34" charset="0"/>
              </a:rPr>
              <a:t>Shoes Galore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CDDCC-4BD3-BB48-BF99-AC8348832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787" y="3987014"/>
            <a:ext cx="2331602" cy="2312971"/>
          </a:xfrm>
        </p:spPr>
        <p:txBody>
          <a:bodyPr numCol="1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Century Gothic" panose="020B0502020202020204" pitchFamily="34" charset="0"/>
              </a:rPr>
              <a:t>Thea James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Century Gothic" panose="020B0502020202020204" pitchFamily="34" charset="0"/>
              </a:rPr>
              <a:t> Jennifer 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Century Gothic" panose="020B0502020202020204" pitchFamily="34" charset="0"/>
              </a:rPr>
              <a:t> </a:t>
            </a:r>
            <a:r>
              <a:rPr lang="en-US" sz="1400" i="1" dirty="0" err="1">
                <a:latin typeface="Century Gothic" panose="020B0502020202020204" pitchFamily="34" charset="0"/>
              </a:rPr>
              <a:t>Rashaye</a:t>
            </a:r>
            <a:r>
              <a:rPr lang="en-US" sz="1400" i="1" dirty="0">
                <a:latin typeface="Century Gothic" panose="020B0502020202020204" pitchFamily="34" charset="0"/>
              </a:rPr>
              <a:t> Harris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Century Gothic" panose="020B0502020202020204" pitchFamily="34" charset="0"/>
              </a:rPr>
              <a:t> Mark Alford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Century Gothic" panose="020B0502020202020204" pitchFamily="34" charset="0"/>
              </a:rPr>
              <a:t>Jason </a:t>
            </a:r>
            <a:r>
              <a:rPr lang="en-US" sz="1400" i="1" dirty="0" err="1">
                <a:latin typeface="Century Gothic" panose="020B0502020202020204" pitchFamily="34" charset="0"/>
              </a:rPr>
              <a:t>DeGrace</a:t>
            </a:r>
            <a:endParaRPr lang="en-US" sz="1400" i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Century Gothic" panose="020B0502020202020204" pitchFamily="34" charset="0"/>
              </a:rPr>
              <a:t> Danelle Cook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latin typeface="Century Gothic" panose="020B0502020202020204" pitchFamily="34" charset="0"/>
              </a:rPr>
              <a:t>Avondre</a:t>
            </a:r>
            <a:r>
              <a:rPr lang="en-US" sz="1400" i="1" dirty="0">
                <a:latin typeface="Century Gothic" panose="020B0502020202020204" pitchFamily="34" charset="0"/>
              </a:rPr>
              <a:t> Henderson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093310-D4A5-A242-8FB3-AE2423A7A97E}"/>
              </a:ext>
            </a:extLst>
          </p:cNvPr>
          <p:cNvSpPr txBox="1">
            <a:spLocks/>
          </p:cNvSpPr>
          <p:nvPr/>
        </p:nvSpPr>
        <p:spPr>
          <a:xfrm>
            <a:off x="477980" y="2531503"/>
            <a:ext cx="3649176" cy="89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13CCA-968A-6649-982C-73E397707671}"/>
              </a:ext>
            </a:extLst>
          </p:cNvPr>
          <p:cNvSpPr txBox="1"/>
          <p:nvPr/>
        </p:nvSpPr>
        <p:spPr>
          <a:xfrm>
            <a:off x="768276" y="2390830"/>
            <a:ext cx="2483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Group Project 1 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Georgia Tech: Data Science and Analytics Bootcamp</a:t>
            </a:r>
          </a:p>
        </p:txBody>
      </p:sp>
    </p:spTree>
    <p:extLst>
      <p:ext uri="{BB962C8B-B14F-4D97-AF65-F5344CB8AC3E}">
        <p14:creationId xmlns:p14="http://schemas.microsoft.com/office/powerpoint/2010/main" val="277817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annes tries to bring women to heel – but high shoes are a menace to the  body">
            <a:extLst>
              <a:ext uri="{FF2B5EF4-FFF2-40B4-BE49-F238E27FC236}">
                <a16:creationId xmlns:a16="http://schemas.microsoft.com/office/drawing/2014/main" id="{D354EAC3-7602-F543-9291-9F4913AC6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79D9B1-3C23-6E4F-B3D8-C6ADC560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68" y="2054611"/>
            <a:ext cx="3954161" cy="2748778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241422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6" name="Rectangle 7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4" name="Picture 8" descr="Shoe Storage Ideas for Small Closets: Custom Solutions to Make Your Life  Easier - Closet America">
            <a:extLst>
              <a:ext uri="{FF2B5EF4-FFF2-40B4-BE49-F238E27FC236}">
                <a16:creationId xmlns:a16="http://schemas.microsoft.com/office/drawing/2014/main" id="{460C0EE9-F237-5F4B-A348-08F833DAD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7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001E92-3367-A74A-BF9C-D811FE902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524" y="1817935"/>
            <a:ext cx="4893274" cy="248988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Shoe sales are paramount to retail industry sales.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Shoes are the completer to any outfit 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The dataset contains information about women’s shoes – color, size, category, several others key pieces. 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E2E57-438C-3542-8F79-F916A15415BC}"/>
              </a:ext>
            </a:extLst>
          </p:cNvPr>
          <p:cNvSpPr txBox="1"/>
          <p:nvPr/>
        </p:nvSpPr>
        <p:spPr>
          <a:xfrm>
            <a:off x="7520449" y="1007533"/>
            <a:ext cx="385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3510F0-E230-164E-8287-574C9847D4D9}"/>
              </a:ext>
            </a:extLst>
          </p:cNvPr>
          <p:cNvCxnSpPr/>
          <p:nvPr/>
        </p:nvCxnSpPr>
        <p:spPr>
          <a:xfrm>
            <a:off x="7992864" y="1735899"/>
            <a:ext cx="2914595" cy="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6B1B9D-A032-BA43-9E89-9F2ADE7B886C}"/>
              </a:ext>
            </a:extLst>
          </p:cNvPr>
          <p:cNvSpPr txBox="1"/>
          <p:nvPr/>
        </p:nvSpPr>
        <p:spPr>
          <a:xfrm>
            <a:off x="7275613" y="4389857"/>
            <a:ext cx="4349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Website: </a:t>
            </a:r>
            <a:r>
              <a:rPr lang="en-US" u="sng" dirty="0">
                <a:hlinkClick r:id="rId3"/>
              </a:rPr>
              <a:t>https://data.world/datafiniti/womens-shoe-prices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5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737 Shoe Show Window Photos - Free &amp;amp; Royalty-Free Stock Photos from  Dreamstime">
            <a:extLst>
              <a:ext uri="{FF2B5EF4-FFF2-40B4-BE49-F238E27FC236}">
                <a16:creationId xmlns:a16="http://schemas.microsoft.com/office/drawing/2014/main" id="{CD0FC7F8-CF8C-8B47-9F57-3F602CB78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C720-BEA3-B84F-9C0E-8FF4DC9A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10"/>
            <a:ext cx="10515600" cy="425597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What is the impact of women on shoes and what kinds of shoes are being produced? What category of shoe is most widely made for women? Boot, sandal, heels, etc.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Out of the shoes being produced, what are the top brands that are produced?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What is the average price point of the top brands?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What are the top colors and the average price points of those colors?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Does shoe type affect pricing?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Does shoe size affect pricing?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1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7D4E-68C3-47B0-A3B3-D49B0641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776" y="319454"/>
            <a:ext cx="5887599" cy="97045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Shoe Types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BE69345B-0546-E346-9FC6-7EDBC25C9ACB}"/>
              </a:ext>
            </a:extLst>
          </p:cNvPr>
          <p:cNvSpPr/>
          <p:nvPr/>
        </p:nvSpPr>
        <p:spPr>
          <a:xfrm>
            <a:off x="9091448" y="2406869"/>
            <a:ext cx="126124" cy="98206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F5D651-4C8B-124D-87F0-C0AE09F19AD7}"/>
              </a:ext>
            </a:extLst>
          </p:cNvPr>
          <p:cNvCxnSpPr/>
          <p:nvPr/>
        </p:nvCxnSpPr>
        <p:spPr>
          <a:xfrm>
            <a:off x="6382782" y="1112107"/>
            <a:ext cx="4888772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75969E4C-A511-4D45-82FB-B94F706E9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8" t="7844" r="13018" b="7460"/>
          <a:stretch/>
        </p:blipFill>
        <p:spPr>
          <a:xfrm>
            <a:off x="1549389" y="1172599"/>
            <a:ext cx="2997941" cy="24685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1070B-B54A-6943-A4FD-CE02C890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4996" y="4005226"/>
            <a:ext cx="5746725" cy="2210223"/>
          </a:xfrm>
        </p:spPr>
        <p:txBody>
          <a:bodyPr>
            <a:no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For all 10,000 shoes, we grouped each shoe into a category of boots, sandals, flats, athletic, heels, and other. Out of those shoes, the most popular category of shoe made for women are boots with a total of 3,393 shoes which accounted for 33.9% of all shoes within the dataset.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In comparison, the least popular category of shoes are heels with a total of 1,017 shoes which accounted for 10.2% of all shoes in this dataset.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We can see that the “other” category which makes up 20.3%, contains shoes that don’t necessarily fit into any of the chosen categories which can suggest that women tend to like a variety of shoe types which may prompt retailers to produce a variety of shoe types.</a:t>
            </a:r>
          </a:p>
        </p:txBody>
      </p:sp>
      <p:pic>
        <p:nvPicPr>
          <p:cNvPr id="14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3E2E071-4B4F-8742-8AC8-4C97482A3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81" y="1482776"/>
            <a:ext cx="4878870" cy="461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4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7D4E-68C3-47B0-A3B3-D49B0641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776" y="319454"/>
            <a:ext cx="5887599" cy="97045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Shoe Price by Type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F5D651-4C8B-124D-87F0-C0AE09F19AD7}"/>
              </a:ext>
            </a:extLst>
          </p:cNvPr>
          <p:cNvCxnSpPr/>
          <p:nvPr/>
        </p:nvCxnSpPr>
        <p:spPr>
          <a:xfrm>
            <a:off x="6138344" y="1112107"/>
            <a:ext cx="5377649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1070B-B54A-6943-A4FD-CE02C890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4998" y="1445531"/>
            <a:ext cx="5439154" cy="278264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Median shoe prices run from $33 for flats to $64 for shoes in the ‘other’ category.</a:t>
            </a:r>
          </a:p>
          <a:p>
            <a:r>
              <a:rPr lang="en-US" dirty="0">
                <a:latin typeface="Century Gothic" panose="020B0502020202020204" pitchFamily="34" charset="0"/>
              </a:rPr>
              <a:t>The ‘other’ category may reflect higher prices due to more expensive brands having more creative names for their shoes that are not caught by our filters.</a:t>
            </a:r>
          </a:p>
          <a:p>
            <a:r>
              <a:rPr lang="en-US" dirty="0">
                <a:latin typeface="Century Gothic" panose="020B0502020202020204" pitchFamily="34" charset="0"/>
              </a:rPr>
              <a:t>Several outliers exist for shoes costing over $100 ($117 is the top whisker for flats).</a:t>
            </a:r>
          </a:p>
          <a:p>
            <a:r>
              <a:rPr lang="en-US" dirty="0">
                <a:latin typeface="Century Gothic" panose="020B0502020202020204" pitchFamily="34" charset="0"/>
              </a:rPr>
              <a:t>18 shoes with prices over $500 were removed from the data before analysis.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B2A2D94A-12C4-7746-B154-BE8910829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5" y="555107"/>
            <a:ext cx="5014904" cy="3343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Content Placeholder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D9D682C-3A38-BA4E-B9A9-CEAF8B7E3C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1" y="4383796"/>
            <a:ext cx="7941636" cy="2363055"/>
          </a:xfrm>
        </p:spPr>
      </p:pic>
    </p:spTree>
    <p:extLst>
      <p:ext uri="{BB962C8B-B14F-4D97-AF65-F5344CB8AC3E}">
        <p14:creationId xmlns:p14="http://schemas.microsoft.com/office/powerpoint/2010/main" val="270005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7D4E-68C3-47B0-A3B3-D49B0641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776" y="319454"/>
            <a:ext cx="5887599" cy="97045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Average Price of Top Brands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43C3E-B011-440A-8DE1-D64AA8B89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Bar chart of average price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1203F-F7F3-48E0-B826-228A8C09C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03431" y="2684192"/>
            <a:ext cx="6302287" cy="37268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latin typeface="Century Gothic" panose="020B0502020202020204" pitchFamily="34" charset="0"/>
              </a:rPr>
              <a:t>The brands Soda and Brinley Co. are the lowest average price at $32.76 and $35.86, respectively.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latin typeface="Century Gothic" panose="020B0502020202020204" pitchFamily="34" charset="0"/>
              </a:rPr>
              <a:t>SAS has an average price of $141.61 and Drew has an average price of $140.20 making these the highest average brands.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latin typeface="Century Gothic" panose="020B0502020202020204" pitchFamily="34" charset="0"/>
              </a:rPr>
              <a:t>The company could earn an extra $1,127.25 a month ($13,527 annually) if they discounted SAS and Drew brand shoes 20% and gained 5 more shoe purchases a month per brand.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B86B7CB-ED11-4D3A-9D4E-994F37A527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4" y="4470400"/>
            <a:ext cx="8597824" cy="2265185"/>
          </a:xfr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F5D651-4C8B-124D-87F0-C0AE09F19AD7}"/>
              </a:ext>
            </a:extLst>
          </p:cNvPr>
          <p:cNvCxnSpPr/>
          <p:nvPr/>
        </p:nvCxnSpPr>
        <p:spPr>
          <a:xfrm>
            <a:off x="5782962" y="1112107"/>
            <a:ext cx="5915414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6B7CE33-FFC0-3948-8581-13F7CE0B39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8C6CA9E5-CE72-0848-B00D-2EF70EAD3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30" y="526215"/>
            <a:ext cx="3779606" cy="372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95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7D4E-68C3-47B0-A3B3-D49B0641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776" y="319454"/>
            <a:ext cx="5887599" cy="97045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Price by Color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BE69345B-0546-E346-9FC6-7EDBC25C9ACB}"/>
              </a:ext>
            </a:extLst>
          </p:cNvPr>
          <p:cNvSpPr/>
          <p:nvPr/>
        </p:nvSpPr>
        <p:spPr>
          <a:xfrm>
            <a:off x="9091448" y="2406869"/>
            <a:ext cx="126124" cy="98206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F5D651-4C8B-124D-87F0-C0AE09F19AD7}"/>
              </a:ext>
            </a:extLst>
          </p:cNvPr>
          <p:cNvCxnSpPr/>
          <p:nvPr/>
        </p:nvCxnSpPr>
        <p:spPr>
          <a:xfrm>
            <a:off x="6138344" y="1112107"/>
            <a:ext cx="5377649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1070B-B54A-6943-A4FD-CE02C890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9221" y="1568380"/>
            <a:ext cx="5439154" cy="278264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White shoes typically cost the most having an average price point of $92.96.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Black shoes came in second having an average price point of $74.18.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Out of the top ten colors, grey shoes have the lowest average price point coming in at $47.90.</a:t>
            </a:r>
          </a:p>
        </p:txBody>
      </p:sp>
      <p:pic>
        <p:nvPicPr>
          <p:cNvPr id="15" name="Content Placeholder 9" descr="Text&#10;&#10;Description automatically generated with medium confidence">
            <a:extLst>
              <a:ext uri="{FF2B5EF4-FFF2-40B4-BE49-F238E27FC236}">
                <a16:creationId xmlns:a16="http://schemas.microsoft.com/office/drawing/2014/main" id="{10B322ED-F5EE-6E4E-88B7-8E10AA5D6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1" y="4344965"/>
            <a:ext cx="7920990" cy="2193581"/>
          </a:xfrm>
          <a:prstGeom prst="rect">
            <a:avLst/>
          </a:prstGeom>
        </p:spPr>
      </p:pic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0542ED48-580D-5F40-91EF-3FEC7C4F4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71" y="709472"/>
            <a:ext cx="4409833" cy="335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05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7D4E-68C3-47B0-A3B3-D49B0641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776" y="319454"/>
            <a:ext cx="5887599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Does Size Affect Price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BE69345B-0546-E346-9FC6-7EDBC25C9ACB}"/>
              </a:ext>
            </a:extLst>
          </p:cNvPr>
          <p:cNvSpPr/>
          <p:nvPr/>
        </p:nvSpPr>
        <p:spPr>
          <a:xfrm>
            <a:off x="9091448" y="2406869"/>
            <a:ext cx="126124" cy="98206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F5D651-4C8B-124D-87F0-C0AE09F19AD7}"/>
              </a:ext>
            </a:extLst>
          </p:cNvPr>
          <p:cNvCxnSpPr/>
          <p:nvPr/>
        </p:nvCxnSpPr>
        <p:spPr>
          <a:xfrm>
            <a:off x="6138344" y="1112107"/>
            <a:ext cx="5377649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1070B-B54A-6943-A4FD-CE02C890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741" y="1447788"/>
            <a:ext cx="5782854" cy="209427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There is little correlation between shoe prices and sizes (the </a:t>
            </a:r>
            <a:r>
              <a:rPr lang="en-US" sz="1600" dirty="0" err="1">
                <a:latin typeface="Century Gothic" panose="020B0502020202020204" pitchFamily="34" charset="0"/>
              </a:rPr>
              <a:t>r-value</a:t>
            </a:r>
            <a:r>
              <a:rPr lang="en-US" sz="1600" dirty="0">
                <a:latin typeface="Century Gothic" panose="020B0502020202020204" pitchFamily="34" charset="0"/>
              </a:rPr>
              <a:t> is: 0.06).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18 shoes with prices over $500 were removed from the data before analysis.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Sizes outside the range 4 to 12 were not analyzed.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Half sizes were rounded down to whole numbers.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E65FB1CF-41FB-1D44-A53E-972244B5B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31" y="905004"/>
            <a:ext cx="4505593" cy="3003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230B42-0E02-AF47-B759-B5F63DFB7C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7" y="4208114"/>
            <a:ext cx="8415441" cy="2515740"/>
          </a:xfrm>
        </p:spPr>
      </p:pic>
    </p:spTree>
    <p:extLst>
      <p:ext uri="{BB962C8B-B14F-4D97-AF65-F5344CB8AC3E}">
        <p14:creationId xmlns:p14="http://schemas.microsoft.com/office/powerpoint/2010/main" val="54288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2 Different Types of Shoe Heels - ThreadCurve">
            <a:extLst>
              <a:ext uri="{FF2B5EF4-FFF2-40B4-BE49-F238E27FC236}">
                <a16:creationId xmlns:a16="http://schemas.microsoft.com/office/drawing/2014/main" id="{F687E789-5787-3548-82B8-93A7B9FAC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A56644-08F2-144B-B5CF-8F62CF9C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14" y="907147"/>
            <a:ext cx="751338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Conclusions and Final Thoughts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BF1A5-78E2-DC47-A238-D7F42B007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402794"/>
            <a:ext cx="10333896" cy="3571096"/>
          </a:xfrm>
        </p:spPr>
        <p:txBody>
          <a:bodyPr>
            <a:normAutofit/>
          </a:bodyPr>
          <a:lstStyle/>
          <a:p>
            <a:r>
              <a:rPr lang="en-US" dirty="0"/>
              <a:t>Brinley Co. is the most popular brand of shoe.</a:t>
            </a:r>
          </a:p>
          <a:p>
            <a:r>
              <a:rPr lang="en-US" dirty="0"/>
              <a:t>Most popular shoe category are boots.</a:t>
            </a:r>
          </a:p>
          <a:p>
            <a:r>
              <a:rPr lang="en-US" dirty="0"/>
              <a:t>Black shoes represent the majority of shoes produced</a:t>
            </a:r>
          </a:p>
          <a:p>
            <a:r>
              <a:rPr lang="en-US" dirty="0"/>
              <a:t>White shoes typically cost the most</a:t>
            </a:r>
          </a:p>
          <a:p>
            <a:r>
              <a:rPr lang="en-US" dirty="0"/>
              <a:t>The top brand with the lowest average price is Soda while the top brand with the highest average price is SAS.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8F2010-6F67-A94A-A138-ED5BBCB1E171}"/>
              </a:ext>
            </a:extLst>
          </p:cNvPr>
          <p:cNvCxnSpPr/>
          <p:nvPr/>
        </p:nvCxnSpPr>
        <p:spPr>
          <a:xfrm>
            <a:off x="1974314" y="1940011"/>
            <a:ext cx="7257064" cy="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65F2F174-6658-B447-B616-76B3DAFDD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4272" y="3932253"/>
            <a:ext cx="9589618" cy="34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8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88DCB23-60A4-904D-BAE0-F1ED9AE94F75}">
  <we:reference id="b0430364-2ab6-47cd-907e-f8b72239b204" version="3.13.175.0" store="EXCatalog" storeType="EXCatalog"/>
  <we:alternateReferences>
    <we:reference id="WA200000729" version="3.13.175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656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Shoes Galore</vt:lpstr>
      <vt:lpstr>PowerPoint Presentation</vt:lpstr>
      <vt:lpstr>PowerPoint Presentation</vt:lpstr>
      <vt:lpstr>Shoe Types</vt:lpstr>
      <vt:lpstr>Shoe Price by Type </vt:lpstr>
      <vt:lpstr>Average Price of Top Brands</vt:lpstr>
      <vt:lpstr>Price by Color</vt:lpstr>
      <vt:lpstr>Does Size Affect Price</vt:lpstr>
      <vt:lpstr>Conclusions and Final Thoughts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Shoes Galore</dc:title>
  <dc:creator>Henderson, Avondre</dc:creator>
  <cp:lastModifiedBy>Henderson, Avondre</cp:lastModifiedBy>
  <cp:revision>2</cp:revision>
  <dcterms:created xsi:type="dcterms:W3CDTF">2021-10-28T22:40:34Z</dcterms:created>
  <dcterms:modified xsi:type="dcterms:W3CDTF">2021-10-29T11:29:38Z</dcterms:modified>
</cp:coreProperties>
</file>