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e3ca0c20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e3ca0c20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5a8a5b03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5a8a5b03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e5a8a5b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e5a8a5b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e5a8a5b03_0_1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e5a8a5b03_0_1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e5a8a5d3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e5a8a5d3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e5a8a5b03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e5a8a5b03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e5a8a5d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e5a8a5d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3.jpg"/><Relationship Id="rId13" Type="http://schemas.openxmlformats.org/officeDocument/2006/relationships/image" Target="../media/image8.png"/><Relationship Id="rId12"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atlasevhub.com/materials/state-ev-registration-data/#dashboard" TargetMode="External"/><Relationship Id="rId4" Type="http://schemas.openxmlformats.org/officeDocument/2006/relationships/hyperlink" Target="https://ww2.arb.ca.gov/ghg-inventory-data" TargetMode="External"/><Relationship Id="rId9" Type="http://schemas.openxmlformats.org/officeDocument/2006/relationships/image" Target="../media/image1.jpg"/><Relationship Id="rId5" Type="http://schemas.openxmlformats.org/officeDocument/2006/relationships/hyperlink" Target="https://www.epa.gov/egrid/data-explorer" TargetMode="External"/><Relationship Id="rId6" Type="http://schemas.openxmlformats.org/officeDocument/2006/relationships/hyperlink" Target="https://www.kaggle.com/yoogie/carbon-monoxide-emission-in-california-19802019?select=1980.csv" TargetMode="External"/><Relationship Id="rId7" Type="http://schemas.openxmlformats.org/officeDocument/2006/relationships/hyperlink" Target="https://ev-database.org/cheatsheet/energy-consumption-electric-car" TargetMode="External"/><Relationship Id="rId8"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22828"/>
            <a:ext cx="5361300" cy="98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Group 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Alternative </a:t>
            </a:r>
            <a:r>
              <a:rPr lang="en"/>
              <a:t>Vehicles</a:t>
            </a:r>
            <a:r>
              <a:rPr lang="en"/>
              <a:t>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Adam Armagost, Beverly “Scout” Phillip, Di. Gibson, Julia Cheng, Hazel Morris, Rashaye Harris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97825" y="838275"/>
            <a:ext cx="32694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Purpose</a:t>
            </a:r>
            <a:endParaRPr/>
          </a:p>
        </p:txBody>
      </p:sp>
      <p:sp>
        <p:nvSpPr>
          <p:cNvPr id="135" name="Google Shape;135;p14"/>
          <p:cNvSpPr txBox="1"/>
          <p:nvPr>
            <p:ph idx="1" type="body"/>
          </p:nvPr>
        </p:nvSpPr>
        <p:spPr>
          <a:xfrm>
            <a:off x="293075" y="1492475"/>
            <a:ext cx="4278900" cy="316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SzPts val="852"/>
              <a:buNone/>
            </a:pPr>
            <a:r>
              <a:rPr b="1" lang="en" sz="1770" u="sng">
                <a:latin typeface="Maven Pro"/>
                <a:ea typeface="Maven Pro"/>
                <a:cs typeface="Maven Pro"/>
                <a:sym typeface="Maven Pro"/>
              </a:rPr>
              <a:t>Original Question -</a:t>
            </a:r>
            <a:endParaRPr b="1" sz="1770" u="sng">
              <a:latin typeface="Maven Pro"/>
              <a:ea typeface="Maven Pro"/>
              <a:cs typeface="Maven Pro"/>
              <a:sym typeface="Maven Pro"/>
            </a:endParaRPr>
          </a:p>
          <a:p>
            <a:pPr indent="0" lvl="0" marL="0" rtl="0" algn="l">
              <a:spcBef>
                <a:spcPts val="1200"/>
              </a:spcBef>
              <a:spcAft>
                <a:spcPts val="0"/>
              </a:spcAft>
              <a:buSzPts val="852"/>
              <a:buNone/>
            </a:pPr>
            <a:r>
              <a:rPr i="1" lang="en" sz="1770">
                <a:latin typeface="Maven Pro"/>
                <a:ea typeface="Maven Pro"/>
                <a:cs typeface="Maven Pro"/>
                <a:sym typeface="Maven Pro"/>
              </a:rPr>
              <a:t>“Does driving an Electric Vehicle have a positive impact on the environment?</a:t>
            </a:r>
            <a:r>
              <a:rPr lang="en" sz="1770">
                <a:latin typeface="Maven Pro"/>
                <a:ea typeface="Maven Pro"/>
                <a:cs typeface="Maven Pro"/>
                <a:sym typeface="Maven Pro"/>
              </a:rPr>
              <a:t> “</a:t>
            </a:r>
            <a:endParaRPr sz="1770">
              <a:latin typeface="Maven Pro"/>
              <a:ea typeface="Maven Pro"/>
              <a:cs typeface="Maven Pro"/>
              <a:sym typeface="Maven Pro"/>
            </a:endParaRPr>
          </a:p>
          <a:p>
            <a:pPr indent="0" lvl="0" marL="0" rtl="0" algn="l">
              <a:lnSpc>
                <a:spcPct val="100000"/>
              </a:lnSpc>
              <a:spcBef>
                <a:spcPts val="1200"/>
              </a:spcBef>
              <a:spcAft>
                <a:spcPts val="0"/>
              </a:spcAft>
              <a:buSzPts val="852"/>
              <a:buNone/>
            </a:pPr>
            <a:r>
              <a:rPr b="1" lang="en" sz="1770" u="sng">
                <a:latin typeface="Maven Pro"/>
                <a:ea typeface="Maven Pro"/>
                <a:cs typeface="Maven Pro"/>
                <a:sym typeface="Maven Pro"/>
              </a:rPr>
              <a:t>Goal -</a:t>
            </a:r>
            <a:endParaRPr b="1" sz="1770" u="sng">
              <a:latin typeface="Maven Pro"/>
              <a:ea typeface="Maven Pro"/>
              <a:cs typeface="Maven Pro"/>
              <a:sym typeface="Maven Pro"/>
            </a:endParaRPr>
          </a:p>
          <a:p>
            <a:pPr indent="0" lvl="0" marL="0" rtl="0" algn="l">
              <a:lnSpc>
                <a:spcPct val="100000"/>
              </a:lnSpc>
              <a:spcBef>
                <a:spcPts val="0"/>
              </a:spcBef>
              <a:spcAft>
                <a:spcPts val="0"/>
              </a:spcAft>
              <a:buSzPts val="852"/>
              <a:buNone/>
            </a:pPr>
            <a:r>
              <a:t/>
            </a:r>
            <a:endParaRPr sz="1770">
              <a:latin typeface="Maven Pro"/>
              <a:ea typeface="Maven Pro"/>
              <a:cs typeface="Maven Pro"/>
              <a:sym typeface="Maven Pro"/>
            </a:endParaRPr>
          </a:p>
          <a:p>
            <a:pPr indent="0" lvl="0" marL="0" rtl="0" algn="l">
              <a:lnSpc>
                <a:spcPct val="100000"/>
              </a:lnSpc>
              <a:spcBef>
                <a:spcPts val="0"/>
              </a:spcBef>
              <a:spcAft>
                <a:spcPts val="0"/>
              </a:spcAft>
              <a:buSzPts val="852"/>
              <a:buNone/>
            </a:pPr>
            <a:r>
              <a:rPr lang="en" sz="1770">
                <a:latin typeface="Maven Pro"/>
                <a:ea typeface="Maven Pro"/>
                <a:cs typeface="Maven Pro"/>
                <a:sym typeface="Maven Pro"/>
              </a:rPr>
              <a:t>The group goal was to explore the correlation between alternative vehicle registrations in the state of California and identify if the the increase in registrations correlates to less impact on carbon emissions.</a:t>
            </a:r>
            <a:endParaRPr sz="1770">
              <a:latin typeface="Maven Pro"/>
              <a:ea typeface="Maven Pro"/>
              <a:cs typeface="Maven Pro"/>
              <a:sym typeface="Maven Pro"/>
            </a:endParaRPr>
          </a:p>
        </p:txBody>
      </p:sp>
      <p:sp>
        <p:nvSpPr>
          <p:cNvPr id="136" name="Google Shape;136;p14"/>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14"/>
          <p:cNvPicPr preferRelativeResize="0"/>
          <p:nvPr/>
        </p:nvPicPr>
        <p:blipFill>
          <a:blip r:embed="rId3">
            <a:alphaModFix/>
          </a:blip>
          <a:stretch>
            <a:fillRect/>
          </a:stretch>
        </p:blipFill>
        <p:spPr>
          <a:xfrm>
            <a:off x="4648050" y="1195275"/>
            <a:ext cx="3686100" cy="3465125"/>
          </a:xfrm>
          <a:prstGeom prst="rect">
            <a:avLst/>
          </a:prstGeom>
          <a:noFill/>
          <a:ln>
            <a:noFill/>
          </a:ln>
          <a:effectLst>
            <a:outerShdw blurRad="57150" rotWithShape="0" algn="bl" dir="1620000" dist="95250">
              <a:srgbClr val="000000">
                <a:alpha val="27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492575"/>
            <a:ext cx="7505700" cy="68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Resources</a:t>
            </a:r>
            <a:endParaRPr/>
          </a:p>
        </p:txBody>
      </p:sp>
      <p:sp>
        <p:nvSpPr>
          <p:cNvPr id="143" name="Google Shape;143;p15"/>
          <p:cNvSpPr txBox="1"/>
          <p:nvPr>
            <p:ph idx="1" type="body"/>
          </p:nvPr>
        </p:nvSpPr>
        <p:spPr>
          <a:xfrm>
            <a:off x="819150" y="1111425"/>
            <a:ext cx="7453500" cy="3624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1558"/>
              <a:t> </a:t>
            </a:r>
            <a:r>
              <a:rPr b="1" lang="en" sz="2500"/>
              <a:t>State EV Registration Data</a:t>
            </a:r>
            <a:endParaRPr b="1" sz="2500"/>
          </a:p>
          <a:p>
            <a:pPr indent="-304006" lvl="0" marL="457200" rtl="0" algn="l">
              <a:spcBef>
                <a:spcPts val="1200"/>
              </a:spcBef>
              <a:spcAft>
                <a:spcPts val="0"/>
              </a:spcAft>
              <a:buSzPct val="100000"/>
              <a:buChar char="●"/>
            </a:pPr>
            <a:r>
              <a:rPr lang="en" sz="2500" u="sng">
                <a:solidFill>
                  <a:schemeClr val="hlink"/>
                </a:solidFill>
                <a:hlinkClick r:id="rId3"/>
              </a:rPr>
              <a:t>https://www.atlasevhub.com/materials/state-ev-registration-data/#dashboard</a:t>
            </a:r>
            <a:endParaRPr sz="2500"/>
          </a:p>
          <a:p>
            <a:pPr indent="0" lvl="0" marL="0" rtl="0" algn="l">
              <a:spcBef>
                <a:spcPts val="1200"/>
              </a:spcBef>
              <a:spcAft>
                <a:spcPts val="0"/>
              </a:spcAft>
              <a:buNone/>
            </a:pPr>
            <a:r>
              <a:rPr b="1" lang="en" sz="2500"/>
              <a:t>Current California Emissions Inventory</a:t>
            </a:r>
            <a:endParaRPr b="1" sz="2500"/>
          </a:p>
          <a:p>
            <a:pPr indent="-304006" lvl="0" marL="457200" rtl="0" algn="l">
              <a:spcBef>
                <a:spcPts val="1200"/>
              </a:spcBef>
              <a:spcAft>
                <a:spcPts val="0"/>
              </a:spcAft>
              <a:buSzPct val="100000"/>
              <a:buChar char="●"/>
            </a:pPr>
            <a:r>
              <a:rPr lang="en" sz="2500" u="sng">
                <a:solidFill>
                  <a:schemeClr val="hlink"/>
                </a:solidFill>
                <a:hlinkClick r:id="rId4"/>
              </a:rPr>
              <a:t>https://ww2.arb.ca.gov/ghg-inventory-data</a:t>
            </a:r>
            <a:endParaRPr sz="2500"/>
          </a:p>
          <a:p>
            <a:pPr indent="0" lvl="0" marL="0" rtl="0" algn="l">
              <a:spcBef>
                <a:spcPts val="1200"/>
              </a:spcBef>
              <a:spcAft>
                <a:spcPts val="0"/>
              </a:spcAft>
              <a:buNone/>
            </a:pPr>
            <a:r>
              <a:rPr b="1" lang="en" sz="2500"/>
              <a:t>US EPA Explorer</a:t>
            </a:r>
            <a:endParaRPr b="1" sz="2500"/>
          </a:p>
          <a:p>
            <a:pPr indent="-304006" lvl="0" marL="457200" rtl="0" algn="l">
              <a:spcBef>
                <a:spcPts val="1200"/>
              </a:spcBef>
              <a:spcAft>
                <a:spcPts val="0"/>
              </a:spcAft>
              <a:buSzPct val="100000"/>
              <a:buChar char="●"/>
            </a:pPr>
            <a:r>
              <a:rPr lang="en" sz="2500" u="sng">
                <a:solidFill>
                  <a:schemeClr val="hlink"/>
                </a:solidFill>
                <a:hlinkClick r:id="rId5"/>
              </a:rPr>
              <a:t>https://www.epa.gov/egrid/data-explorer</a:t>
            </a:r>
            <a:endParaRPr sz="2500"/>
          </a:p>
          <a:p>
            <a:pPr indent="0" lvl="0" marL="0" rtl="0" algn="l">
              <a:spcBef>
                <a:spcPts val="1200"/>
              </a:spcBef>
              <a:spcAft>
                <a:spcPts val="0"/>
              </a:spcAft>
              <a:buNone/>
            </a:pPr>
            <a:r>
              <a:rPr b="1" lang="en" sz="2500"/>
              <a:t>Carbon Monoxide Emissions in California</a:t>
            </a:r>
            <a:endParaRPr b="1" sz="2500"/>
          </a:p>
          <a:p>
            <a:pPr indent="-304006" lvl="0" marL="457200" rtl="0" algn="l">
              <a:spcBef>
                <a:spcPts val="1200"/>
              </a:spcBef>
              <a:spcAft>
                <a:spcPts val="0"/>
              </a:spcAft>
              <a:buSzPct val="100000"/>
              <a:buChar char="●"/>
            </a:pPr>
            <a:r>
              <a:rPr lang="en" sz="2500" u="sng">
                <a:solidFill>
                  <a:schemeClr val="hlink"/>
                </a:solidFill>
                <a:hlinkClick r:id="rId6"/>
              </a:rPr>
              <a:t>https://www.kaggle.com/yoogie/carbon-monoxide-emission-in-california-19802019?select=1980.csv</a:t>
            </a:r>
            <a:endParaRPr sz="2500"/>
          </a:p>
          <a:p>
            <a:pPr indent="0" lvl="0" marL="0" rtl="0" algn="l">
              <a:spcBef>
                <a:spcPts val="1200"/>
              </a:spcBef>
              <a:spcAft>
                <a:spcPts val="0"/>
              </a:spcAft>
              <a:buNone/>
            </a:pPr>
            <a:r>
              <a:rPr b="1" lang="en" sz="2500"/>
              <a:t>Energy Consumption Database</a:t>
            </a:r>
            <a:endParaRPr b="1" sz="2500"/>
          </a:p>
          <a:p>
            <a:pPr indent="-304006" lvl="0" marL="457200" rtl="0" algn="l">
              <a:spcBef>
                <a:spcPts val="1200"/>
              </a:spcBef>
              <a:spcAft>
                <a:spcPts val="0"/>
              </a:spcAft>
              <a:buSzPct val="100000"/>
              <a:buChar char="●"/>
            </a:pPr>
            <a:r>
              <a:rPr lang="en" sz="2500" u="sng">
                <a:solidFill>
                  <a:schemeClr val="hlink"/>
                </a:solidFill>
                <a:hlinkClick r:id="rId7"/>
              </a:rPr>
              <a:t>https://ev-database.org/cheatsheet/energy-consumption-electric-car</a:t>
            </a:r>
            <a:endParaRPr sz="2500"/>
          </a:p>
          <a:p>
            <a:pPr indent="0" lvl="0" marL="0" rtl="0" algn="l">
              <a:spcBef>
                <a:spcPts val="1200"/>
              </a:spcBef>
              <a:spcAft>
                <a:spcPts val="1200"/>
              </a:spcAft>
              <a:buNone/>
            </a:pPr>
            <a:r>
              <a:t/>
            </a:r>
            <a:endParaRPr sz="1600"/>
          </a:p>
        </p:txBody>
      </p:sp>
      <p:pic>
        <p:nvPicPr>
          <p:cNvPr id="144" name="Google Shape;144;p15"/>
          <p:cNvPicPr preferRelativeResize="0"/>
          <p:nvPr/>
        </p:nvPicPr>
        <p:blipFill>
          <a:blip r:embed="rId8">
            <a:alphaModFix/>
          </a:blip>
          <a:stretch>
            <a:fillRect/>
          </a:stretch>
        </p:blipFill>
        <p:spPr>
          <a:xfrm>
            <a:off x="6614600" y="3780650"/>
            <a:ext cx="1543756" cy="1025802"/>
          </a:xfrm>
          <a:prstGeom prst="rect">
            <a:avLst/>
          </a:prstGeom>
          <a:noFill/>
          <a:ln>
            <a:noFill/>
          </a:ln>
          <a:effectLst>
            <a:outerShdw blurRad="57150" rotWithShape="0" algn="bl" dir="3060000" dist="114300">
              <a:srgbClr val="000000">
                <a:alpha val="28000"/>
              </a:srgbClr>
            </a:outerShdw>
          </a:effectLst>
        </p:spPr>
      </p:pic>
      <p:pic>
        <p:nvPicPr>
          <p:cNvPr id="145" name="Google Shape;145;p15"/>
          <p:cNvPicPr preferRelativeResize="0"/>
          <p:nvPr/>
        </p:nvPicPr>
        <p:blipFill>
          <a:blip r:embed="rId9">
            <a:alphaModFix/>
          </a:blip>
          <a:stretch>
            <a:fillRect/>
          </a:stretch>
        </p:blipFill>
        <p:spPr>
          <a:xfrm>
            <a:off x="4911176" y="1940150"/>
            <a:ext cx="1895526" cy="1263199"/>
          </a:xfrm>
          <a:prstGeom prst="rect">
            <a:avLst/>
          </a:prstGeom>
          <a:noFill/>
          <a:ln>
            <a:noFill/>
          </a:ln>
          <a:effectLst>
            <a:outerShdw blurRad="57150" rotWithShape="0" algn="bl" dir="3060000" dist="114300">
              <a:srgbClr val="000000">
                <a:alpha val="28000"/>
              </a:srgbClr>
            </a:outerShdw>
          </a:effectLst>
        </p:spPr>
      </p:pic>
      <p:pic>
        <p:nvPicPr>
          <p:cNvPr id="146" name="Google Shape;146;p15"/>
          <p:cNvPicPr preferRelativeResize="0"/>
          <p:nvPr/>
        </p:nvPicPr>
        <p:blipFill>
          <a:blip r:embed="rId10">
            <a:alphaModFix/>
          </a:blip>
          <a:stretch>
            <a:fillRect/>
          </a:stretch>
        </p:blipFill>
        <p:spPr>
          <a:xfrm>
            <a:off x="6925375" y="644700"/>
            <a:ext cx="1637626" cy="1091750"/>
          </a:xfrm>
          <a:prstGeom prst="rect">
            <a:avLst/>
          </a:prstGeom>
          <a:noFill/>
          <a:ln>
            <a:noFill/>
          </a:ln>
          <a:effectLst>
            <a:outerShdw blurRad="57150" rotWithShape="0" algn="bl" dir="2040000" dist="85725">
              <a:srgbClr val="000000">
                <a:alpha val="35000"/>
              </a:srgbClr>
            </a:outerShdw>
          </a:effectLst>
        </p:spPr>
      </p:pic>
      <p:pic>
        <p:nvPicPr>
          <p:cNvPr id="147" name="Google Shape;147;p15"/>
          <p:cNvPicPr preferRelativeResize="0"/>
          <p:nvPr/>
        </p:nvPicPr>
        <p:blipFill>
          <a:blip r:embed="rId11">
            <a:alphaModFix/>
          </a:blip>
          <a:stretch>
            <a:fillRect/>
          </a:stretch>
        </p:blipFill>
        <p:spPr>
          <a:xfrm>
            <a:off x="7315950" y="1983763"/>
            <a:ext cx="1110625" cy="1175974"/>
          </a:xfrm>
          <a:prstGeom prst="rect">
            <a:avLst/>
          </a:prstGeom>
          <a:noFill/>
          <a:ln>
            <a:noFill/>
          </a:ln>
          <a:effectLst>
            <a:outerShdw blurRad="114300" rotWithShape="0" algn="bl" dir="5400000" dist="19050">
              <a:srgbClr val="000000">
                <a:alpha val="50000"/>
              </a:srgbClr>
            </a:outerShdw>
          </a:effectLst>
        </p:spPr>
      </p:pic>
      <p:pic>
        <p:nvPicPr>
          <p:cNvPr id="148" name="Google Shape;148;p15"/>
          <p:cNvPicPr preferRelativeResize="0"/>
          <p:nvPr/>
        </p:nvPicPr>
        <p:blipFill>
          <a:blip r:embed="rId12">
            <a:alphaModFix amt="72000"/>
          </a:blip>
          <a:stretch>
            <a:fillRect/>
          </a:stretch>
        </p:blipFill>
        <p:spPr>
          <a:xfrm>
            <a:off x="7377608" y="2075000"/>
            <a:ext cx="987300" cy="1128350"/>
          </a:xfrm>
          <a:prstGeom prst="rect">
            <a:avLst/>
          </a:prstGeom>
          <a:noFill/>
          <a:ln>
            <a:noFill/>
          </a:ln>
        </p:spPr>
      </p:pic>
      <p:pic>
        <p:nvPicPr>
          <p:cNvPr id="149" name="Google Shape;149;p15"/>
          <p:cNvPicPr preferRelativeResize="0"/>
          <p:nvPr/>
        </p:nvPicPr>
        <p:blipFill>
          <a:blip r:embed="rId13">
            <a:alphaModFix amt="39000"/>
          </a:blip>
          <a:stretch>
            <a:fillRect/>
          </a:stretch>
        </p:blipFill>
        <p:spPr>
          <a:xfrm>
            <a:off x="416475" y="1429400"/>
            <a:ext cx="583151" cy="358350"/>
          </a:xfrm>
          <a:prstGeom prst="rect">
            <a:avLst/>
          </a:prstGeom>
          <a:noFill/>
          <a:ln>
            <a:noFill/>
          </a:ln>
        </p:spPr>
      </p:pic>
      <p:pic>
        <p:nvPicPr>
          <p:cNvPr id="150" name="Google Shape;150;p15"/>
          <p:cNvPicPr preferRelativeResize="0"/>
          <p:nvPr/>
        </p:nvPicPr>
        <p:blipFill>
          <a:blip r:embed="rId13">
            <a:alphaModFix amt="39000"/>
          </a:blip>
          <a:stretch>
            <a:fillRect/>
          </a:stretch>
        </p:blipFill>
        <p:spPr>
          <a:xfrm>
            <a:off x="416475" y="2042675"/>
            <a:ext cx="583151" cy="358350"/>
          </a:xfrm>
          <a:prstGeom prst="rect">
            <a:avLst/>
          </a:prstGeom>
          <a:noFill/>
          <a:ln>
            <a:noFill/>
          </a:ln>
        </p:spPr>
      </p:pic>
      <p:pic>
        <p:nvPicPr>
          <p:cNvPr id="151" name="Google Shape;151;p15"/>
          <p:cNvPicPr preferRelativeResize="0"/>
          <p:nvPr/>
        </p:nvPicPr>
        <p:blipFill>
          <a:blip r:embed="rId13">
            <a:alphaModFix amt="39000"/>
          </a:blip>
          <a:stretch>
            <a:fillRect/>
          </a:stretch>
        </p:blipFill>
        <p:spPr>
          <a:xfrm>
            <a:off x="416475" y="3375450"/>
            <a:ext cx="583151" cy="358350"/>
          </a:xfrm>
          <a:prstGeom prst="rect">
            <a:avLst/>
          </a:prstGeom>
          <a:noFill/>
          <a:ln>
            <a:noFill/>
          </a:ln>
        </p:spPr>
      </p:pic>
      <p:pic>
        <p:nvPicPr>
          <p:cNvPr id="152" name="Google Shape;152;p15"/>
          <p:cNvPicPr preferRelativeResize="0"/>
          <p:nvPr/>
        </p:nvPicPr>
        <p:blipFill>
          <a:blip r:embed="rId13">
            <a:alphaModFix amt="39000"/>
          </a:blip>
          <a:stretch>
            <a:fillRect/>
          </a:stretch>
        </p:blipFill>
        <p:spPr>
          <a:xfrm>
            <a:off x="416475" y="3988000"/>
            <a:ext cx="583151" cy="358350"/>
          </a:xfrm>
          <a:prstGeom prst="rect">
            <a:avLst/>
          </a:prstGeom>
          <a:noFill/>
          <a:ln>
            <a:noFill/>
          </a:ln>
        </p:spPr>
      </p:pic>
      <p:pic>
        <p:nvPicPr>
          <p:cNvPr id="153" name="Google Shape;153;p15"/>
          <p:cNvPicPr preferRelativeResize="0"/>
          <p:nvPr/>
        </p:nvPicPr>
        <p:blipFill>
          <a:blip r:embed="rId13">
            <a:alphaModFix amt="39000"/>
          </a:blip>
          <a:stretch>
            <a:fillRect/>
          </a:stretch>
        </p:blipFill>
        <p:spPr>
          <a:xfrm>
            <a:off x="416475" y="2709063"/>
            <a:ext cx="583151" cy="35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6"/>
          <p:cNvPicPr preferRelativeResize="0"/>
          <p:nvPr/>
        </p:nvPicPr>
        <p:blipFill>
          <a:blip r:embed="rId3">
            <a:alphaModFix/>
          </a:blip>
          <a:stretch>
            <a:fillRect/>
          </a:stretch>
        </p:blipFill>
        <p:spPr>
          <a:xfrm>
            <a:off x="4362062" y="2857600"/>
            <a:ext cx="1007400" cy="1007500"/>
          </a:xfrm>
          <a:prstGeom prst="rect">
            <a:avLst/>
          </a:prstGeom>
          <a:noFill/>
          <a:ln>
            <a:noFill/>
          </a:ln>
          <a:effectLst>
            <a:reflection blurRad="0" dir="0" dist="0" endA="0" endPos="45000" fadeDir="5400012" kx="0" rotWithShape="0" algn="bl" stA="50000" stPos="0" sy="-100000" ky="0"/>
          </a:effectLst>
        </p:spPr>
      </p:pic>
      <p:sp>
        <p:nvSpPr>
          <p:cNvPr id="159" name="Google Shape;159;p16"/>
          <p:cNvSpPr txBox="1"/>
          <p:nvPr>
            <p:ph type="title"/>
          </p:nvPr>
        </p:nvSpPr>
        <p:spPr>
          <a:xfrm>
            <a:off x="819150" y="4736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Flow</a:t>
            </a:r>
            <a:endParaRPr/>
          </a:p>
        </p:txBody>
      </p:sp>
      <p:sp>
        <p:nvSpPr>
          <p:cNvPr id="160" name="Google Shape;160;p16"/>
          <p:cNvSpPr/>
          <p:nvPr/>
        </p:nvSpPr>
        <p:spPr>
          <a:xfrm>
            <a:off x="575175" y="1493275"/>
            <a:ext cx="3617100" cy="29643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2400000" dist="123825">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539250" y="1493275"/>
            <a:ext cx="2975400" cy="2964300"/>
          </a:xfrm>
          <a:prstGeom prst="rect">
            <a:avLst/>
          </a:prstGeom>
          <a:solidFill>
            <a:srgbClr val="A4C2F4"/>
          </a:solidFill>
          <a:ln cap="flat" cmpd="sng" w="9525">
            <a:solidFill>
              <a:schemeClr val="dk2"/>
            </a:solidFill>
            <a:prstDash val="solid"/>
            <a:round/>
            <a:headEnd len="sm" w="sm" type="none"/>
            <a:tailEnd len="sm" w="sm" type="none"/>
          </a:ln>
          <a:effectLst>
            <a:outerShdw blurRad="57150" rotWithShape="0" algn="bl" dir="2400000" dist="123825">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16"/>
          <p:cNvPicPr preferRelativeResize="0"/>
          <p:nvPr/>
        </p:nvPicPr>
        <p:blipFill>
          <a:blip r:embed="rId4">
            <a:alphaModFix amt="83000"/>
          </a:blip>
          <a:stretch>
            <a:fillRect/>
          </a:stretch>
        </p:blipFill>
        <p:spPr>
          <a:xfrm>
            <a:off x="636275" y="2213400"/>
            <a:ext cx="583151" cy="358350"/>
          </a:xfrm>
          <a:prstGeom prst="rect">
            <a:avLst/>
          </a:prstGeom>
          <a:noFill/>
          <a:ln>
            <a:noFill/>
          </a:ln>
          <a:effectLst>
            <a:outerShdw blurRad="57150" rotWithShape="0" algn="bl" dir="4920000" dist="85725">
              <a:srgbClr val="000000">
                <a:alpha val="50000"/>
              </a:srgbClr>
            </a:outerShdw>
          </a:effectLst>
        </p:spPr>
      </p:pic>
      <p:pic>
        <p:nvPicPr>
          <p:cNvPr id="163" name="Google Shape;163;p16"/>
          <p:cNvPicPr preferRelativeResize="0"/>
          <p:nvPr/>
        </p:nvPicPr>
        <p:blipFill>
          <a:blip r:embed="rId4">
            <a:alphaModFix amt="83000"/>
          </a:blip>
          <a:stretch>
            <a:fillRect/>
          </a:stretch>
        </p:blipFill>
        <p:spPr>
          <a:xfrm>
            <a:off x="636275" y="2653400"/>
            <a:ext cx="583151" cy="358350"/>
          </a:xfrm>
          <a:prstGeom prst="rect">
            <a:avLst/>
          </a:prstGeom>
          <a:noFill/>
          <a:ln>
            <a:noFill/>
          </a:ln>
          <a:effectLst>
            <a:outerShdw blurRad="57150" rotWithShape="0" algn="bl" dir="4920000" dist="85725">
              <a:srgbClr val="000000">
                <a:alpha val="50000"/>
              </a:srgbClr>
            </a:outerShdw>
          </a:effectLst>
        </p:spPr>
      </p:pic>
      <p:pic>
        <p:nvPicPr>
          <p:cNvPr id="164" name="Google Shape;164;p16"/>
          <p:cNvPicPr preferRelativeResize="0"/>
          <p:nvPr/>
        </p:nvPicPr>
        <p:blipFill>
          <a:blip r:embed="rId4">
            <a:alphaModFix amt="83000"/>
          </a:blip>
          <a:stretch>
            <a:fillRect/>
          </a:stretch>
        </p:blipFill>
        <p:spPr>
          <a:xfrm>
            <a:off x="636275" y="3093400"/>
            <a:ext cx="583151" cy="358350"/>
          </a:xfrm>
          <a:prstGeom prst="rect">
            <a:avLst/>
          </a:prstGeom>
          <a:noFill/>
          <a:ln>
            <a:noFill/>
          </a:ln>
          <a:effectLst>
            <a:outerShdw blurRad="57150" rotWithShape="0" algn="bl" dir="4920000" dist="85725">
              <a:srgbClr val="000000">
                <a:alpha val="50000"/>
              </a:srgbClr>
            </a:outerShdw>
          </a:effectLst>
        </p:spPr>
      </p:pic>
      <p:pic>
        <p:nvPicPr>
          <p:cNvPr id="165" name="Google Shape;165;p16"/>
          <p:cNvPicPr preferRelativeResize="0"/>
          <p:nvPr/>
        </p:nvPicPr>
        <p:blipFill>
          <a:blip r:embed="rId5">
            <a:alphaModFix amt="86000"/>
          </a:blip>
          <a:stretch>
            <a:fillRect/>
          </a:stretch>
        </p:blipFill>
        <p:spPr>
          <a:xfrm>
            <a:off x="1551125" y="2653400"/>
            <a:ext cx="308006" cy="358350"/>
          </a:xfrm>
          <a:prstGeom prst="rect">
            <a:avLst/>
          </a:prstGeom>
          <a:noFill/>
          <a:ln>
            <a:noFill/>
          </a:ln>
          <a:effectLst>
            <a:outerShdw blurRad="57150" rotWithShape="0" algn="bl" dir="4920000" dist="85725">
              <a:srgbClr val="000000">
                <a:alpha val="50000"/>
              </a:srgbClr>
            </a:outerShdw>
          </a:effectLst>
        </p:spPr>
      </p:pic>
      <p:pic>
        <p:nvPicPr>
          <p:cNvPr id="166" name="Google Shape;166;p16"/>
          <p:cNvPicPr preferRelativeResize="0"/>
          <p:nvPr/>
        </p:nvPicPr>
        <p:blipFill>
          <a:blip r:embed="rId4">
            <a:alphaModFix amt="82000"/>
          </a:blip>
          <a:stretch>
            <a:fillRect/>
          </a:stretch>
        </p:blipFill>
        <p:spPr>
          <a:xfrm>
            <a:off x="2092150" y="2653400"/>
            <a:ext cx="583151" cy="358350"/>
          </a:xfrm>
          <a:prstGeom prst="rect">
            <a:avLst/>
          </a:prstGeom>
          <a:noFill/>
          <a:ln>
            <a:noFill/>
          </a:ln>
          <a:effectLst>
            <a:outerShdw blurRad="57150" rotWithShape="0" algn="bl" dir="4920000" dist="85725">
              <a:srgbClr val="000000">
                <a:alpha val="50000"/>
              </a:srgbClr>
            </a:outerShdw>
          </a:effectLst>
        </p:spPr>
      </p:pic>
      <p:pic>
        <p:nvPicPr>
          <p:cNvPr id="167" name="Google Shape;167;p16"/>
          <p:cNvPicPr preferRelativeResize="0"/>
          <p:nvPr/>
        </p:nvPicPr>
        <p:blipFill>
          <a:blip r:embed="rId5">
            <a:alphaModFix amt="86000"/>
          </a:blip>
          <a:stretch>
            <a:fillRect/>
          </a:stretch>
        </p:blipFill>
        <p:spPr>
          <a:xfrm>
            <a:off x="2229725" y="3237175"/>
            <a:ext cx="308006" cy="358350"/>
          </a:xfrm>
          <a:prstGeom prst="rect">
            <a:avLst/>
          </a:prstGeom>
          <a:noFill/>
          <a:ln>
            <a:noFill/>
          </a:ln>
          <a:effectLst>
            <a:outerShdw blurRad="57150" rotWithShape="0" algn="bl" dir="4920000" dist="85725">
              <a:srgbClr val="000000">
                <a:alpha val="50000"/>
              </a:srgbClr>
            </a:outerShdw>
          </a:effectLst>
        </p:spPr>
      </p:pic>
      <p:pic>
        <p:nvPicPr>
          <p:cNvPr id="168" name="Google Shape;168;p16"/>
          <p:cNvPicPr preferRelativeResize="0"/>
          <p:nvPr/>
        </p:nvPicPr>
        <p:blipFill>
          <a:blip r:embed="rId6">
            <a:alphaModFix amt="83000"/>
          </a:blip>
          <a:stretch>
            <a:fillRect/>
          </a:stretch>
        </p:blipFill>
        <p:spPr>
          <a:xfrm>
            <a:off x="2912068" y="3086668"/>
            <a:ext cx="491980" cy="659350"/>
          </a:xfrm>
          <a:prstGeom prst="rect">
            <a:avLst/>
          </a:prstGeom>
          <a:noFill/>
          <a:ln>
            <a:noFill/>
          </a:ln>
          <a:effectLst>
            <a:outerShdw blurRad="57150" rotWithShape="0" algn="bl" dir="4920000" dist="85725">
              <a:srgbClr val="000000">
                <a:alpha val="50000"/>
              </a:srgbClr>
            </a:outerShdw>
          </a:effectLst>
        </p:spPr>
      </p:pic>
      <p:sp>
        <p:nvSpPr>
          <p:cNvPr id="169" name="Google Shape;169;p16"/>
          <p:cNvSpPr txBox="1"/>
          <p:nvPr/>
        </p:nvSpPr>
        <p:spPr>
          <a:xfrm>
            <a:off x="575250" y="1493275"/>
            <a:ext cx="361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Backend</a:t>
            </a:r>
            <a:endParaRPr>
              <a:latin typeface="Calibri"/>
              <a:ea typeface="Calibri"/>
              <a:cs typeface="Calibri"/>
              <a:sym typeface="Calibri"/>
            </a:endParaRPr>
          </a:p>
        </p:txBody>
      </p:sp>
      <p:sp>
        <p:nvSpPr>
          <p:cNvPr id="170" name="Google Shape;170;p16"/>
          <p:cNvSpPr txBox="1"/>
          <p:nvPr/>
        </p:nvSpPr>
        <p:spPr>
          <a:xfrm>
            <a:off x="5539250" y="1493275"/>
            <a:ext cx="297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Frontend</a:t>
            </a:r>
            <a:endParaRPr>
              <a:latin typeface="Calibri"/>
              <a:ea typeface="Calibri"/>
              <a:cs typeface="Calibri"/>
              <a:sym typeface="Calibri"/>
            </a:endParaRPr>
          </a:p>
        </p:txBody>
      </p:sp>
      <p:sp>
        <p:nvSpPr>
          <p:cNvPr id="171" name="Google Shape;171;p16"/>
          <p:cNvSpPr/>
          <p:nvPr/>
        </p:nvSpPr>
        <p:spPr>
          <a:xfrm>
            <a:off x="1243025" y="2729975"/>
            <a:ext cx="308100" cy="205200"/>
          </a:xfrm>
          <a:prstGeom prst="rightArrow">
            <a:avLst>
              <a:gd fmla="val 50000" name="adj1"/>
              <a:gd fmla="val 50000" name="adj2"/>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rot="2289809">
            <a:off x="1212319" y="2451363"/>
            <a:ext cx="308299" cy="205313"/>
          </a:xfrm>
          <a:prstGeom prst="rightArrow">
            <a:avLst>
              <a:gd fmla="val 50000" name="adj1"/>
              <a:gd fmla="val 50000" name="adj2"/>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2700000">
            <a:off x="1242858" y="3063932"/>
            <a:ext cx="308440" cy="205344"/>
          </a:xfrm>
          <a:prstGeom prst="rightArrow">
            <a:avLst>
              <a:gd fmla="val 50000" name="adj1"/>
              <a:gd fmla="val 50000" name="adj2"/>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1876935" y="2729975"/>
            <a:ext cx="197400" cy="205200"/>
          </a:xfrm>
          <a:prstGeom prst="rightArrow">
            <a:avLst>
              <a:gd fmla="val 50000" name="adj1"/>
              <a:gd fmla="val 50000" name="adj2"/>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rot="5400000">
            <a:off x="2285035" y="3021863"/>
            <a:ext cx="197400" cy="205200"/>
          </a:xfrm>
          <a:prstGeom prs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542029" y="3313775"/>
            <a:ext cx="369300" cy="205200"/>
          </a:xfrm>
          <a:prstGeom prs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6"/>
          <p:cNvPicPr preferRelativeResize="0"/>
          <p:nvPr/>
        </p:nvPicPr>
        <p:blipFill>
          <a:blip r:embed="rId7">
            <a:alphaModFix/>
          </a:blip>
          <a:stretch>
            <a:fillRect/>
          </a:stretch>
        </p:blipFill>
        <p:spPr>
          <a:xfrm>
            <a:off x="4489488" y="2457399"/>
            <a:ext cx="752555" cy="400200"/>
          </a:xfrm>
          <a:prstGeom prst="rect">
            <a:avLst/>
          </a:prstGeom>
          <a:noFill/>
          <a:ln>
            <a:noFill/>
          </a:ln>
        </p:spPr>
      </p:pic>
      <p:sp>
        <p:nvSpPr>
          <p:cNvPr id="178" name="Google Shape;178;p16"/>
          <p:cNvSpPr/>
          <p:nvPr/>
        </p:nvSpPr>
        <p:spPr>
          <a:xfrm>
            <a:off x="4369975" y="2017525"/>
            <a:ext cx="966300" cy="250800"/>
          </a:xfrm>
          <a:prstGeom prst="leftRightArrow">
            <a:avLst>
              <a:gd fmla="val 50000" name="adj1"/>
              <a:gd fmla="val 50000" name="adj2"/>
            </a:avLst>
          </a:prstGeom>
          <a:solidFill>
            <a:srgbClr val="6AA84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txBox="1"/>
          <p:nvPr/>
        </p:nvSpPr>
        <p:spPr>
          <a:xfrm>
            <a:off x="5685800" y="1893475"/>
            <a:ext cx="2682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File Structure</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Project 3 </a:t>
            </a:r>
            <a:endParaRPr sz="1000"/>
          </a:p>
          <a:p>
            <a:pPr indent="-292100" lvl="1" marL="914400" rtl="0" algn="l">
              <a:spcBef>
                <a:spcPts val="0"/>
              </a:spcBef>
              <a:spcAft>
                <a:spcPts val="0"/>
              </a:spcAft>
              <a:buSzPts val="1000"/>
              <a:buChar char="○"/>
            </a:pPr>
            <a:r>
              <a:rPr lang="en" sz="1000"/>
              <a:t>Static</a:t>
            </a:r>
            <a:endParaRPr sz="1000"/>
          </a:p>
          <a:p>
            <a:pPr indent="-292100" lvl="2" marL="1371600" rtl="0" algn="l">
              <a:spcBef>
                <a:spcPts val="0"/>
              </a:spcBef>
              <a:spcAft>
                <a:spcPts val="0"/>
              </a:spcAft>
              <a:buSzPts val="1000"/>
              <a:buChar char="■"/>
            </a:pPr>
            <a:r>
              <a:rPr lang="en" sz="1000"/>
              <a:t>css</a:t>
            </a:r>
            <a:endParaRPr sz="1000"/>
          </a:p>
          <a:p>
            <a:pPr indent="-292100" lvl="3" marL="1828800" rtl="0" algn="l">
              <a:spcBef>
                <a:spcPts val="0"/>
              </a:spcBef>
              <a:spcAft>
                <a:spcPts val="0"/>
              </a:spcAft>
              <a:buSzPts val="1000"/>
              <a:buChar char="●"/>
            </a:pPr>
            <a:r>
              <a:rPr lang="en" sz="1000"/>
              <a:t>Bootstrap.min.css</a:t>
            </a:r>
            <a:endParaRPr sz="1000"/>
          </a:p>
          <a:p>
            <a:pPr indent="-292100" lvl="3" marL="1828800" rtl="0" algn="l">
              <a:spcBef>
                <a:spcPts val="0"/>
              </a:spcBef>
              <a:spcAft>
                <a:spcPts val="0"/>
              </a:spcAft>
              <a:buSzPts val="1000"/>
              <a:buChar char="●"/>
            </a:pPr>
            <a:r>
              <a:rPr lang="en" sz="1000"/>
              <a:t>Styles.css</a:t>
            </a:r>
            <a:endParaRPr sz="1000"/>
          </a:p>
          <a:p>
            <a:pPr indent="-292100" lvl="2" marL="1371600" rtl="0" algn="l">
              <a:spcBef>
                <a:spcPts val="0"/>
              </a:spcBef>
              <a:spcAft>
                <a:spcPts val="0"/>
              </a:spcAft>
              <a:buSzPts val="1000"/>
              <a:buChar char="■"/>
            </a:pPr>
            <a:r>
              <a:rPr lang="en" sz="1000"/>
              <a:t>Images</a:t>
            </a:r>
            <a:endParaRPr sz="1000"/>
          </a:p>
          <a:p>
            <a:pPr indent="-292100" lvl="2" marL="1371600" rtl="0" algn="l">
              <a:spcBef>
                <a:spcPts val="0"/>
              </a:spcBef>
              <a:spcAft>
                <a:spcPts val="0"/>
              </a:spcAft>
              <a:buSzPts val="1000"/>
              <a:buChar char="■"/>
            </a:pPr>
            <a:r>
              <a:rPr lang="en" sz="1000"/>
              <a:t>Js</a:t>
            </a:r>
            <a:endParaRPr sz="1000"/>
          </a:p>
          <a:p>
            <a:pPr indent="-292100" lvl="3" marL="1828800" rtl="0" algn="l">
              <a:spcBef>
                <a:spcPts val="0"/>
              </a:spcBef>
              <a:spcAft>
                <a:spcPts val="0"/>
              </a:spcAft>
              <a:buSzPts val="1000"/>
              <a:buChar char="●"/>
            </a:pPr>
            <a:r>
              <a:rPr lang="en" sz="1000"/>
              <a:t>Analysis.js</a:t>
            </a:r>
            <a:endParaRPr sz="1000"/>
          </a:p>
          <a:p>
            <a:pPr indent="-292100" lvl="1" marL="914400" rtl="0" algn="l">
              <a:spcBef>
                <a:spcPts val="0"/>
              </a:spcBef>
              <a:spcAft>
                <a:spcPts val="0"/>
              </a:spcAft>
              <a:buSzPts val="1000"/>
              <a:buChar char="○"/>
            </a:pPr>
            <a:r>
              <a:rPr lang="en" sz="1000"/>
              <a:t>Templates</a:t>
            </a:r>
            <a:endParaRPr sz="1000"/>
          </a:p>
          <a:p>
            <a:pPr indent="-292100" lvl="2" marL="1371600" rtl="0" algn="l">
              <a:spcBef>
                <a:spcPts val="0"/>
              </a:spcBef>
              <a:spcAft>
                <a:spcPts val="0"/>
              </a:spcAft>
              <a:buSzPts val="1000"/>
              <a:buChar char="■"/>
            </a:pPr>
            <a:r>
              <a:rPr lang="en" sz="1000"/>
              <a:t>Home.html</a:t>
            </a:r>
            <a:endParaRPr sz="1000"/>
          </a:p>
          <a:p>
            <a:pPr indent="-292100" lvl="2" marL="1371600" rtl="0" algn="l">
              <a:spcBef>
                <a:spcPts val="0"/>
              </a:spcBef>
              <a:spcAft>
                <a:spcPts val="0"/>
              </a:spcAft>
              <a:buSzPts val="1000"/>
              <a:buChar char="■"/>
            </a:pPr>
            <a:r>
              <a:rPr lang="en" sz="1000"/>
              <a:t>Analysis.html</a:t>
            </a:r>
            <a:endParaRPr sz="1000"/>
          </a:p>
          <a:p>
            <a:pPr indent="-292100" lvl="2" marL="1371600" rtl="0" algn="l">
              <a:spcBef>
                <a:spcPts val="0"/>
              </a:spcBef>
              <a:spcAft>
                <a:spcPts val="0"/>
              </a:spcAft>
              <a:buSzPts val="1000"/>
              <a:buChar char="■"/>
            </a:pPr>
            <a:r>
              <a:rPr lang="en" sz="1000"/>
              <a:t>About.html</a:t>
            </a:r>
            <a:endParaRPr sz="1000"/>
          </a:p>
          <a:p>
            <a:pPr indent="-292100" lvl="1" marL="914400" rtl="0" algn="l">
              <a:spcBef>
                <a:spcPts val="0"/>
              </a:spcBef>
              <a:spcAft>
                <a:spcPts val="0"/>
              </a:spcAft>
              <a:buSzPts val="1000"/>
              <a:buChar char="○"/>
            </a:pPr>
            <a:r>
              <a:rPr lang="en" sz="1000"/>
              <a:t>App.py </a:t>
            </a:r>
            <a:endParaRPr sz="1000"/>
          </a:p>
        </p:txBody>
      </p:sp>
      <p:sp>
        <p:nvSpPr>
          <p:cNvPr id="180" name="Google Shape;180;p16"/>
          <p:cNvSpPr/>
          <p:nvPr/>
        </p:nvSpPr>
        <p:spPr>
          <a:xfrm>
            <a:off x="701750" y="3947325"/>
            <a:ext cx="1527900" cy="287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Cleaning </a:t>
            </a:r>
            <a:endParaRPr b="1"/>
          </a:p>
        </p:txBody>
      </p:sp>
      <p:sp>
        <p:nvSpPr>
          <p:cNvPr id="181" name="Google Shape;181;p16"/>
          <p:cNvSpPr txBox="1"/>
          <p:nvPr/>
        </p:nvSpPr>
        <p:spPr>
          <a:xfrm>
            <a:off x="4403037" y="3865100"/>
            <a:ext cx="9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Flask app</a:t>
            </a:r>
            <a:endParaRPr b="1">
              <a:latin typeface="Calibri"/>
              <a:ea typeface="Calibri"/>
              <a:cs typeface="Calibri"/>
              <a:sym typeface="Calibri"/>
            </a:endParaRPr>
          </a:p>
        </p:txBody>
      </p:sp>
      <p:sp>
        <p:nvSpPr>
          <p:cNvPr id="182" name="Google Shape;182;p16"/>
          <p:cNvSpPr/>
          <p:nvPr/>
        </p:nvSpPr>
        <p:spPr>
          <a:xfrm>
            <a:off x="2229725" y="3947325"/>
            <a:ext cx="1527900" cy="287100"/>
          </a:xfrm>
          <a:prstGeom prs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Loading </a:t>
            </a:r>
            <a:endParaRPr b="1"/>
          </a:p>
        </p:txBody>
      </p:sp>
      <p:pic>
        <p:nvPicPr>
          <p:cNvPr id="183" name="Google Shape;183;p16"/>
          <p:cNvPicPr preferRelativeResize="0"/>
          <p:nvPr/>
        </p:nvPicPr>
        <p:blipFill>
          <a:blip r:embed="rId8">
            <a:alphaModFix amt="70000"/>
          </a:blip>
          <a:stretch>
            <a:fillRect/>
          </a:stretch>
        </p:blipFill>
        <p:spPr>
          <a:xfrm>
            <a:off x="7737250" y="1828400"/>
            <a:ext cx="491975" cy="491975"/>
          </a:xfrm>
          <a:prstGeom prst="rect">
            <a:avLst/>
          </a:prstGeom>
          <a:noFill/>
          <a:ln>
            <a:noFill/>
          </a:ln>
          <a:effectLst>
            <a:reflection blurRad="0" dir="5400000" dist="38100" endA="0" endPos="30000" fadeDir="5400012" kx="0" rotWithShape="0" algn="bl" stA="24000" stPos="0" sy="-100000" ky="0"/>
          </a:effectLst>
        </p:spPr>
      </p:pic>
      <p:sp>
        <p:nvSpPr>
          <p:cNvPr id="184" name="Google Shape;184;p16"/>
          <p:cNvSpPr txBox="1"/>
          <p:nvPr/>
        </p:nvSpPr>
        <p:spPr>
          <a:xfrm>
            <a:off x="4192275" y="1465375"/>
            <a:ext cx="1347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Calibri"/>
                <a:ea typeface="Calibri"/>
                <a:cs typeface="Calibri"/>
                <a:sym typeface="Calibri"/>
              </a:rPr>
              <a:t>-Web-routes</a:t>
            </a:r>
            <a:endParaRPr sz="1100">
              <a:latin typeface="Calibri"/>
              <a:ea typeface="Calibri"/>
              <a:cs typeface="Calibri"/>
              <a:sym typeface="Calibri"/>
            </a:endParaRPr>
          </a:p>
          <a:p>
            <a:pPr indent="0" lvl="0" marL="0" rtl="0" algn="ctr">
              <a:spcBef>
                <a:spcPts val="0"/>
              </a:spcBef>
              <a:spcAft>
                <a:spcPts val="0"/>
              </a:spcAft>
              <a:buNone/>
            </a:pPr>
            <a:r>
              <a:rPr lang="en" sz="1100">
                <a:latin typeface="Calibri"/>
                <a:ea typeface="Calibri"/>
                <a:cs typeface="Calibri"/>
                <a:sym typeface="Calibri"/>
              </a:rPr>
              <a:t>-Api Calls</a:t>
            </a:r>
            <a:endParaRPr sz="1100">
              <a:latin typeface="Calibri"/>
              <a:ea typeface="Calibri"/>
              <a:cs typeface="Calibri"/>
              <a:sym typeface="Calibri"/>
            </a:endParaRPr>
          </a:p>
        </p:txBody>
      </p:sp>
      <p:sp>
        <p:nvSpPr>
          <p:cNvPr id="185" name="Google Shape;185;p16"/>
          <p:cNvSpPr txBox="1"/>
          <p:nvPr/>
        </p:nvSpPr>
        <p:spPr>
          <a:xfrm>
            <a:off x="2895913" y="2806075"/>
            <a:ext cx="556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evDB</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819150" y="580975"/>
            <a:ext cx="7505700" cy="12192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Findings</a:t>
            </a:r>
            <a:endParaRPr/>
          </a:p>
        </p:txBody>
      </p:sp>
      <p:sp>
        <p:nvSpPr>
          <p:cNvPr id="191" name="Google Shape;191;p17"/>
          <p:cNvSpPr txBox="1"/>
          <p:nvPr>
            <p:ph idx="1" type="body"/>
          </p:nvPr>
        </p:nvSpPr>
        <p:spPr>
          <a:xfrm>
            <a:off x="404475" y="1379325"/>
            <a:ext cx="6142500" cy="319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163">
                <a:highlight>
                  <a:schemeClr val="dk1"/>
                </a:highlight>
                <a:latin typeface="Arial"/>
                <a:ea typeface="Arial"/>
                <a:cs typeface="Arial"/>
                <a:sym typeface="Arial"/>
              </a:rPr>
              <a:t>The conclusion to our analysis includes a look at the trend of Passenger Vehicle emissions in the state of California. There has been an  exponential rise in the year over year registration of Electric Vehicles upon initial analysis however; it does not indicate a meaningful reduction in CO2 emission due to Passenger Vehicle emissions.</a:t>
            </a:r>
            <a:endParaRPr b="1" sz="1163">
              <a:highlight>
                <a:schemeClr val="dk1"/>
              </a:highlight>
              <a:latin typeface="Arial"/>
              <a:ea typeface="Arial"/>
              <a:cs typeface="Arial"/>
              <a:sym typeface="Arial"/>
            </a:endParaRPr>
          </a:p>
          <a:p>
            <a:pPr indent="0" lvl="0" marL="0" rtl="0" algn="l">
              <a:lnSpc>
                <a:spcPct val="95000"/>
              </a:lnSpc>
              <a:spcBef>
                <a:spcPts val="1200"/>
              </a:spcBef>
              <a:spcAft>
                <a:spcPts val="0"/>
              </a:spcAft>
              <a:buSzPts val="1018"/>
              <a:buNone/>
            </a:pPr>
            <a:r>
              <a:rPr b="1" lang="en" sz="1163" u="sng">
                <a:highlight>
                  <a:schemeClr val="dk1"/>
                </a:highlight>
                <a:latin typeface="Arial"/>
                <a:ea typeface="Arial"/>
                <a:cs typeface="Arial"/>
                <a:sym typeface="Arial"/>
              </a:rPr>
              <a:t>Given more time: </a:t>
            </a:r>
            <a:endParaRPr b="1" sz="1163" u="sng">
              <a:highlight>
                <a:schemeClr val="dk1"/>
              </a:highlight>
              <a:latin typeface="Arial"/>
              <a:ea typeface="Arial"/>
              <a:cs typeface="Arial"/>
              <a:sym typeface="Arial"/>
            </a:endParaRPr>
          </a:p>
          <a:p>
            <a:pPr indent="0" lvl="0" marL="0" rtl="0" algn="l">
              <a:lnSpc>
                <a:spcPct val="95000"/>
              </a:lnSpc>
              <a:spcBef>
                <a:spcPts val="1200"/>
              </a:spcBef>
              <a:spcAft>
                <a:spcPts val="0"/>
              </a:spcAft>
              <a:buSzPts val="1018"/>
              <a:buNone/>
            </a:pPr>
            <a:r>
              <a:rPr lang="en" sz="1163">
                <a:highlight>
                  <a:schemeClr val="dk1"/>
                </a:highlight>
                <a:latin typeface="Arial"/>
                <a:ea typeface="Arial"/>
                <a:cs typeface="Arial"/>
                <a:sym typeface="Arial"/>
              </a:rPr>
              <a:t>This in part could be due to a variety of additional factors not considered in this initial analysis, and given more time could be additional studies to include. An example of this is </a:t>
            </a:r>
            <a:r>
              <a:rPr b="1" lang="en" sz="1163">
                <a:highlight>
                  <a:schemeClr val="dk1"/>
                </a:highlight>
                <a:latin typeface="Arial"/>
                <a:ea typeface="Arial"/>
                <a:cs typeface="Arial"/>
                <a:sym typeface="Arial"/>
              </a:rPr>
              <a:t>population characteristics</a:t>
            </a:r>
            <a:r>
              <a:rPr lang="en" sz="1163">
                <a:highlight>
                  <a:schemeClr val="dk1"/>
                </a:highlight>
                <a:latin typeface="Arial"/>
                <a:ea typeface="Arial"/>
                <a:cs typeface="Arial"/>
                <a:sym typeface="Arial"/>
              </a:rPr>
              <a:t>, </a:t>
            </a:r>
            <a:r>
              <a:rPr b="1" lang="en" sz="1163">
                <a:highlight>
                  <a:schemeClr val="dk1"/>
                </a:highlight>
                <a:latin typeface="Arial"/>
                <a:ea typeface="Arial"/>
                <a:cs typeface="Arial"/>
                <a:sym typeface="Arial"/>
              </a:rPr>
              <a:t>employment characteristics</a:t>
            </a:r>
            <a:r>
              <a:rPr lang="en" sz="1163">
                <a:highlight>
                  <a:schemeClr val="dk1"/>
                </a:highlight>
                <a:latin typeface="Arial"/>
                <a:ea typeface="Arial"/>
                <a:cs typeface="Arial"/>
                <a:sym typeface="Arial"/>
              </a:rPr>
              <a:t>,  </a:t>
            </a:r>
            <a:r>
              <a:rPr b="1" lang="en" sz="1163">
                <a:highlight>
                  <a:schemeClr val="dk1"/>
                </a:highlight>
                <a:latin typeface="Arial"/>
                <a:ea typeface="Arial"/>
                <a:cs typeface="Arial"/>
                <a:sym typeface="Arial"/>
              </a:rPr>
              <a:t>policies</a:t>
            </a:r>
            <a:r>
              <a:rPr lang="en" sz="1163">
                <a:highlight>
                  <a:schemeClr val="dk1"/>
                </a:highlight>
                <a:latin typeface="Arial"/>
                <a:ea typeface="Arial"/>
                <a:cs typeface="Arial"/>
                <a:sym typeface="Arial"/>
              </a:rPr>
              <a:t>, and more.</a:t>
            </a:r>
            <a:endParaRPr sz="1163">
              <a:highlight>
                <a:schemeClr val="dk1"/>
              </a:highlight>
              <a:latin typeface="Arial"/>
              <a:ea typeface="Arial"/>
              <a:cs typeface="Arial"/>
              <a:sym typeface="Arial"/>
            </a:endParaRPr>
          </a:p>
          <a:p>
            <a:pPr indent="0" lvl="0" marL="0" rtl="0" algn="l">
              <a:lnSpc>
                <a:spcPct val="95000"/>
              </a:lnSpc>
              <a:spcBef>
                <a:spcPts val="1200"/>
              </a:spcBef>
              <a:spcAft>
                <a:spcPts val="1200"/>
              </a:spcAft>
              <a:buSzPts val="1018"/>
              <a:buNone/>
            </a:pPr>
            <a:r>
              <a:t/>
            </a:r>
            <a:endParaRPr sz="1063">
              <a:highlight>
                <a:schemeClr val="dk1"/>
              </a:highlight>
              <a:latin typeface="Arial"/>
              <a:ea typeface="Arial"/>
              <a:cs typeface="Arial"/>
              <a:sym typeface="Arial"/>
            </a:endParaRPr>
          </a:p>
        </p:txBody>
      </p:sp>
      <p:pic>
        <p:nvPicPr>
          <p:cNvPr id="192" name="Google Shape;192;p17"/>
          <p:cNvPicPr preferRelativeResize="0"/>
          <p:nvPr/>
        </p:nvPicPr>
        <p:blipFill>
          <a:blip r:embed="rId3">
            <a:alphaModFix/>
          </a:blip>
          <a:stretch>
            <a:fillRect/>
          </a:stretch>
        </p:blipFill>
        <p:spPr>
          <a:xfrm>
            <a:off x="6546970" y="1462875"/>
            <a:ext cx="2219425" cy="1440225"/>
          </a:xfrm>
          <a:prstGeom prst="rect">
            <a:avLst/>
          </a:prstGeom>
          <a:noFill/>
          <a:ln>
            <a:noFill/>
          </a:ln>
          <a:effectLst>
            <a:outerShdw blurRad="57150" rotWithShape="0" algn="bl" dir="2940000" dist="161925">
              <a:srgbClr val="000000">
                <a:alpha val="30000"/>
              </a:srgbClr>
            </a:outerShdw>
          </a:effectLst>
        </p:spPr>
      </p:pic>
      <p:sp>
        <p:nvSpPr>
          <p:cNvPr id="193" name="Google Shape;193;p17"/>
          <p:cNvSpPr txBox="1"/>
          <p:nvPr/>
        </p:nvSpPr>
        <p:spPr>
          <a:xfrm>
            <a:off x="6679738" y="1188200"/>
            <a:ext cx="1953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Calibri"/>
                <a:ea typeface="Calibri"/>
                <a:cs typeface="Calibri"/>
                <a:sym typeface="Calibri"/>
              </a:rPr>
              <a:t>Figure 1. EV’s registrations over time</a:t>
            </a:r>
            <a:endParaRPr sz="800">
              <a:latin typeface="Calibri"/>
              <a:ea typeface="Calibri"/>
              <a:cs typeface="Calibri"/>
              <a:sym typeface="Calibri"/>
            </a:endParaRPr>
          </a:p>
        </p:txBody>
      </p:sp>
      <p:pic>
        <p:nvPicPr>
          <p:cNvPr id="194" name="Google Shape;194;p17"/>
          <p:cNvPicPr preferRelativeResize="0"/>
          <p:nvPr/>
        </p:nvPicPr>
        <p:blipFill>
          <a:blip r:embed="rId4">
            <a:alphaModFix/>
          </a:blip>
          <a:stretch>
            <a:fillRect/>
          </a:stretch>
        </p:blipFill>
        <p:spPr>
          <a:xfrm>
            <a:off x="6722448" y="3177674"/>
            <a:ext cx="1868506" cy="1219200"/>
          </a:xfrm>
          <a:prstGeom prst="rect">
            <a:avLst/>
          </a:prstGeom>
          <a:noFill/>
          <a:ln>
            <a:noFill/>
          </a:ln>
          <a:effectLst>
            <a:outerShdw blurRad="57150" rotWithShape="0" algn="bl" dir="2940000" dist="161925">
              <a:srgbClr val="000000">
                <a:alpha val="30000"/>
              </a:srgbClr>
            </a:outerShdw>
          </a:effectLst>
        </p:spPr>
      </p:pic>
      <p:sp>
        <p:nvSpPr>
          <p:cNvPr id="195" name="Google Shape;195;p17"/>
          <p:cNvSpPr txBox="1"/>
          <p:nvPr/>
        </p:nvSpPr>
        <p:spPr>
          <a:xfrm>
            <a:off x="6679725" y="2966600"/>
            <a:ext cx="1953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Calibri"/>
                <a:ea typeface="Calibri"/>
                <a:cs typeface="Calibri"/>
                <a:sym typeface="Calibri"/>
              </a:rPr>
              <a:t>Figure 2. Emissions over time</a:t>
            </a:r>
            <a:endParaRPr sz="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Findings</a:t>
            </a:r>
            <a:endParaRPr/>
          </a:p>
        </p:txBody>
      </p:sp>
      <p:sp>
        <p:nvSpPr>
          <p:cNvPr id="201" name="Google Shape;201;p18"/>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1018"/>
              <a:buFont typeface="Arial"/>
              <a:buNone/>
            </a:pPr>
            <a:r>
              <a:rPr b="1" lang="en" sz="1263">
                <a:highlight>
                  <a:schemeClr val="dk1"/>
                </a:highlight>
                <a:latin typeface="Arial"/>
                <a:ea typeface="Arial"/>
                <a:cs typeface="Arial"/>
                <a:sym typeface="Arial"/>
              </a:rPr>
              <a:t>Our EV registration data (</a:t>
            </a:r>
            <a:r>
              <a:rPr b="1" i="1" lang="en" sz="963">
                <a:highlight>
                  <a:schemeClr val="dk1"/>
                </a:highlight>
                <a:latin typeface="Arial"/>
                <a:ea typeface="Arial"/>
                <a:cs typeface="Arial"/>
                <a:sym typeface="Arial"/>
              </a:rPr>
              <a:t>fig1</a:t>
            </a:r>
            <a:r>
              <a:rPr b="1" lang="en" sz="1263">
                <a:highlight>
                  <a:schemeClr val="dk1"/>
                </a:highlight>
                <a:latin typeface="Arial"/>
                <a:ea typeface="Arial"/>
                <a:cs typeface="Arial"/>
                <a:sym typeface="Arial"/>
              </a:rPr>
              <a:t>) starting in 2010 and increasing initially steadily in 2011/2012 and then exponentially in 2013 - 2020 should indicate, based on our hypothesis, a steadily decreasing trend of Passenger Vehicle Emission (</a:t>
            </a:r>
            <a:r>
              <a:rPr b="1" i="1" lang="en" sz="963">
                <a:highlight>
                  <a:schemeClr val="dk1"/>
                </a:highlight>
                <a:latin typeface="Arial"/>
                <a:ea typeface="Arial"/>
                <a:cs typeface="Arial"/>
                <a:sym typeface="Arial"/>
              </a:rPr>
              <a:t>fig2</a:t>
            </a:r>
            <a:r>
              <a:rPr b="1" lang="en" sz="1263">
                <a:highlight>
                  <a:schemeClr val="dk1"/>
                </a:highlight>
                <a:latin typeface="Arial"/>
                <a:ea typeface="Arial"/>
                <a:cs typeface="Arial"/>
                <a:sym typeface="Arial"/>
              </a:rPr>
              <a:t>) over the same time period.  However, the Passenger  Emissions over the same period have remained relatively constant; between 111.8-119.1 MMT CO2e. There is even a slight increase in this emission category as EV’s registration increases.</a:t>
            </a:r>
            <a:endParaRPr sz="1400"/>
          </a:p>
        </p:txBody>
      </p:sp>
      <p:sp>
        <p:nvSpPr>
          <p:cNvPr id="202" name="Google Shape;202;p1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18"/>
          <p:cNvPicPr preferRelativeResize="0"/>
          <p:nvPr/>
        </p:nvPicPr>
        <p:blipFill>
          <a:blip r:embed="rId3">
            <a:alphaModFix/>
          </a:blip>
          <a:stretch>
            <a:fillRect/>
          </a:stretch>
        </p:blipFill>
        <p:spPr>
          <a:xfrm>
            <a:off x="4638671" y="1938876"/>
            <a:ext cx="3751763" cy="2448000"/>
          </a:xfrm>
          <a:prstGeom prst="rect">
            <a:avLst/>
          </a:prstGeom>
          <a:noFill/>
          <a:ln>
            <a:noFill/>
          </a:ln>
          <a:effectLst>
            <a:outerShdw blurRad="57150" rotWithShape="0" algn="bl" dir="2940000" dist="161925">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Thoughts</a:t>
            </a:r>
            <a:endParaRPr/>
          </a:p>
        </p:txBody>
      </p:sp>
      <p:sp>
        <p:nvSpPr>
          <p:cNvPr id="209" name="Google Shape;209;p19"/>
          <p:cNvSpPr txBox="1"/>
          <p:nvPr>
            <p:ph idx="1" type="body"/>
          </p:nvPr>
        </p:nvSpPr>
        <p:spPr>
          <a:xfrm>
            <a:off x="819150" y="1990725"/>
            <a:ext cx="7162800" cy="2448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463">
                <a:highlight>
                  <a:schemeClr val="dk1"/>
                </a:highlight>
                <a:latin typeface="Arial"/>
                <a:ea typeface="Arial"/>
                <a:cs typeface="Arial"/>
                <a:sym typeface="Arial"/>
              </a:rPr>
              <a:t>An interesting finding is the state’s Electrics Generation Emissions over time, which should be considered given EVs are dependent on this as source of mobility. </a:t>
            </a:r>
            <a:endParaRPr b="1" sz="1463">
              <a:highlight>
                <a:schemeClr val="dk1"/>
              </a:highlight>
              <a:latin typeface="Arial"/>
              <a:ea typeface="Arial"/>
              <a:cs typeface="Arial"/>
              <a:sym typeface="Arial"/>
            </a:endParaRPr>
          </a:p>
          <a:p>
            <a:pPr indent="0" lvl="0" marL="0" rtl="0" algn="l">
              <a:lnSpc>
                <a:spcPct val="95000"/>
              </a:lnSpc>
              <a:spcBef>
                <a:spcPts val="1200"/>
              </a:spcBef>
              <a:spcAft>
                <a:spcPts val="0"/>
              </a:spcAft>
              <a:buClr>
                <a:srgbClr val="000000"/>
              </a:buClr>
              <a:buSzPts val="1018"/>
              <a:buFont typeface="Arial"/>
              <a:buNone/>
            </a:pPr>
            <a:r>
              <a:rPr b="1" lang="en" sz="1463">
                <a:highlight>
                  <a:schemeClr val="dk1"/>
                </a:highlight>
                <a:latin typeface="Arial"/>
                <a:ea typeface="Arial"/>
                <a:cs typeface="Arial"/>
                <a:sym typeface="Arial"/>
              </a:rPr>
              <a:t>The state’s electric grid emissions over the same period of time have decreased steadily year over year. This does lead itself to be being a more sustainable source of power versus more traditional sources.</a:t>
            </a:r>
            <a:endParaRPr b="1" sz="1463">
              <a:highlight>
                <a:schemeClr val="dk1"/>
              </a:highlight>
              <a:latin typeface="Arial"/>
              <a:ea typeface="Arial"/>
              <a:cs typeface="Arial"/>
              <a:sym typeface="Arial"/>
            </a:endParaRPr>
          </a:p>
          <a:p>
            <a:pPr indent="0" lvl="0" marL="0" rtl="0" algn="l">
              <a:spcBef>
                <a:spcPts val="1200"/>
              </a:spcBef>
              <a:spcAft>
                <a:spcPts val="1200"/>
              </a:spcAft>
              <a:buNone/>
            </a:pPr>
            <a:r>
              <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