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il Jacob" initials="RJ" lastIdx="2" clrIdx="0">
    <p:extLst>
      <p:ext uri="{19B8F6BF-5375-455C-9EA6-DF929625EA0E}">
        <p15:presenceInfo xmlns:p15="http://schemas.microsoft.com/office/powerpoint/2012/main" userId="97af998263309b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7503-184F-4CF2-A5C1-E20C0828D3FB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A564-E869-4EDB-873B-3E7B1D60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here/WM_Assess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PRELIMINARY QUESTIONS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06/29/2017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9877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 wrote the following “pseudo-query”: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elect sum(sales)</a:t>
            </a:r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store_sales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sales_Date</a:t>
            </a:r>
            <a:r>
              <a:rPr lang="en-US" dirty="0" smtClean="0"/>
              <a:t> between ‘01-31-2016’ and ‘02-02-2016’</a:t>
            </a:r>
          </a:p>
          <a:p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What is the result of my query?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SUM(SALES)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395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#6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an Entity Relationship Diagram for the data found within this image: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t="3570" r="3187" b="3570"/>
          <a:stretch/>
        </p:blipFill>
        <p:spPr>
          <a:xfrm>
            <a:off x="1600200" y="1371600"/>
            <a:ext cx="5911283" cy="53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159" y="24832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#6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1766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</a:t>
            </a:r>
            <a:r>
              <a:rPr lang="en-US" dirty="0" smtClean="0">
                <a:solidFill>
                  <a:srgbClr val="00B050"/>
                </a:solidFill>
              </a:rPr>
              <a:t>The ER Diagram focusses on Product, Order, Customer which will help in managing Inventory and assess Demand-Supply metrics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6" t="2082"/>
          <a:stretch/>
        </p:blipFill>
        <p:spPr>
          <a:xfrm>
            <a:off x="52519" y="1371600"/>
            <a:ext cx="909148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#7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9877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the output of this pseudo-code snippet?</a:t>
            </a:r>
          </a:p>
          <a:p>
            <a:endParaRPr lang="en-US" dirty="0"/>
          </a:p>
          <a:p>
            <a:r>
              <a:rPr lang="en-US" dirty="0"/>
              <a:t>X=0</a:t>
            </a:r>
          </a:p>
          <a:p>
            <a:r>
              <a:rPr lang="en-US" dirty="0"/>
              <a:t>while [ $X -</a:t>
            </a:r>
            <a:r>
              <a:rPr lang="en-US" dirty="0" err="1"/>
              <a:t>lt</a:t>
            </a:r>
            <a:r>
              <a:rPr lang="en-US" dirty="0"/>
              <a:t> 10 ]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    X=`expr $X + 1`</a:t>
            </a:r>
          </a:p>
          <a:p>
            <a:r>
              <a:rPr lang="en-US" dirty="0"/>
              <a:t>        echo X = $X</a:t>
            </a:r>
          </a:p>
          <a:p>
            <a:r>
              <a:rPr lang="en-US" dirty="0" smtClean="0"/>
              <a:t>Done</a:t>
            </a:r>
          </a:p>
          <a:p>
            <a:endParaRPr lang="en-US" dirty="0"/>
          </a:p>
          <a:p>
            <a:r>
              <a:rPr lang="en-US" b="1" dirty="0" smtClean="0"/>
              <a:t>Answer: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X=1</a:t>
            </a: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=2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=3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=4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=5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=6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=7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=8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=9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 smtClean="0">
                <a:solidFill>
                  <a:srgbClr val="00B050"/>
                </a:solidFill>
              </a:rPr>
              <a:t>=10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#8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9877"/>
            <a:ext cx="769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have 3 files.  One file has a list of all clubs.  One file has a list of all items.  One file has a list of which clubs sell what items.  Not all clubs sell all items.  Write a script that uses these 3 files to create an output matrix that has club numbers across the top, item numbers down the left hand side, and a ‘Y’ at the intersection of club/item if the club sells the item. </a:t>
            </a:r>
          </a:p>
          <a:p>
            <a:endParaRPr lang="en-US" b="1" dirty="0"/>
          </a:p>
          <a:p>
            <a:r>
              <a:rPr lang="en-US" b="1" dirty="0" smtClean="0"/>
              <a:t>Answer:</a:t>
            </a:r>
          </a:p>
          <a:p>
            <a:r>
              <a:rPr lang="en-US" dirty="0" smtClean="0"/>
              <a:t>I have scripted using </a:t>
            </a:r>
            <a:r>
              <a:rPr lang="en-US" b="1" dirty="0" smtClean="0"/>
              <a:t>pandas</a:t>
            </a:r>
            <a:r>
              <a:rPr lang="en-US" dirty="0" smtClean="0"/>
              <a:t> and </a:t>
            </a:r>
            <a:r>
              <a:rPr lang="en-US" b="1" dirty="0" err="1" smtClean="0"/>
              <a:t>xlwt</a:t>
            </a:r>
            <a:r>
              <a:rPr lang="en-US" dirty="0" smtClean="0"/>
              <a:t> packages in Python 3.x as it was the quickest and the most familiar of the options to implement for me.</a:t>
            </a:r>
          </a:p>
          <a:p>
            <a:r>
              <a:rPr lang="en-US" dirty="0" smtClean="0"/>
              <a:t>I have attached the sample files and output files.</a:t>
            </a:r>
          </a:p>
          <a:p>
            <a:endParaRPr lang="en-US" dirty="0" smtClean="0"/>
          </a:p>
          <a:p>
            <a:r>
              <a:rPr lang="en-US" dirty="0" smtClean="0"/>
              <a:t>To run the script, please create a folder named ‘Walmart’ in C drive. </a:t>
            </a:r>
          </a:p>
          <a:p>
            <a:r>
              <a:rPr lang="en-US" dirty="0" smtClean="0"/>
              <a:t>Place the attached files inside the folder. </a:t>
            </a:r>
          </a:p>
          <a:p>
            <a:r>
              <a:rPr lang="en-US" dirty="0" smtClean="0"/>
              <a:t>Run the script using python or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endParaRPr lang="en-US" dirty="0" smtClean="0"/>
          </a:p>
          <a:p>
            <a:r>
              <a:rPr lang="en-US" dirty="0" smtClean="0"/>
              <a:t>In case you would require a portable windows .exe file, I’d be happy to convert the code base to Python2.x and generate an executable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smtClean="0"/>
              <a:t>P.S.</a:t>
            </a:r>
            <a:r>
              <a:rPr lang="en-US" dirty="0" smtClean="0"/>
              <a:t> – I have uploaded the code files on my </a:t>
            </a:r>
            <a:r>
              <a:rPr lang="en-US" dirty="0" smtClean="0">
                <a:hlinkClick r:id="rId2"/>
              </a:rPr>
              <a:t>GitHub repository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QUESTIONS OVERVIEW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06269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These questions are intended to cover basic SQL, Data, and Logic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 some questions, there are no correct/incorrect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Please answer each question to the best of your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next following slides (table layouts, column definitions, data) will be used for the SQL questions that follow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14400" y="1371600"/>
            <a:ext cx="34290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14400" y="1371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STORE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057400" y="1371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SALES_DATE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200400" y="1371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SALES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914400" y="1905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2057400" y="1905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01-31-2017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200400" y="1905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$100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914400" y="2438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057400" y="2438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02-01-2017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3200400" y="2438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$110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914400" y="2971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057400" y="2971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02-02-2017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200400" y="2971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$111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914400" y="3505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057400" y="3505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01-31-2016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200400" y="3505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$130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914400" y="4038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2057400" y="4038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02-01-2016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200400" y="4038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$132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914400" y="4572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2057400" y="4572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02-02-2016</a:t>
            </a: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3200400" y="4572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$133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914400" y="5105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057400" y="5105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02-03-2016</a:t>
            </a:r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3200400" y="5105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$139</a:t>
            </a: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914400" y="914400"/>
            <a:ext cx="3429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STORE_SALES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1600" y="404342"/>
            <a:ext cx="2819400" cy="147731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b="1" dirty="0" smtClean="0"/>
              <a:t>STORE_SALES – COLUMN DEFINITIONS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STORE</a:t>
            </a:r>
            <a:r>
              <a:rPr lang="en-US" dirty="0" smtClean="0"/>
              <a:t> = INTEGER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SALES_DATE</a:t>
            </a:r>
            <a:r>
              <a:rPr lang="en-US" dirty="0" smtClean="0"/>
              <a:t> = STRING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SALES</a:t>
            </a:r>
            <a:r>
              <a:rPr lang="en-US" dirty="0" smtClean="0"/>
              <a:t> = DOUBLE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201071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Queries to create table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(using Oracle SQL Developer):</a:t>
            </a:r>
          </a:p>
          <a:p>
            <a:endParaRPr lang="en-US" sz="1200" dirty="0" smtClean="0"/>
          </a:p>
          <a:p>
            <a:r>
              <a:rPr lang="en-US" sz="1200" dirty="0" smtClean="0"/>
              <a:t>CREATE </a:t>
            </a:r>
            <a:r>
              <a:rPr lang="en-US" sz="1200" dirty="0"/>
              <a:t>TABLE STORE_SALES(</a:t>
            </a:r>
          </a:p>
          <a:p>
            <a:r>
              <a:rPr lang="en-US" sz="1200" dirty="0"/>
              <a:t>  STORE INT,</a:t>
            </a:r>
          </a:p>
          <a:p>
            <a:r>
              <a:rPr lang="en-US" sz="1200" dirty="0"/>
              <a:t>  SALES_DATE VARCHAR(10),</a:t>
            </a:r>
          </a:p>
          <a:p>
            <a:r>
              <a:rPr lang="en-US" sz="1200" dirty="0"/>
              <a:t>  SALES DECIMAL(10,2)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 smtClean="0"/>
              <a:t>	VALUES(1</a:t>
            </a:r>
            <a:r>
              <a:rPr lang="en-US" sz="1200" dirty="0"/>
              <a:t>,'01-31-2017',100);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VALUES(1</a:t>
            </a:r>
            <a:r>
              <a:rPr lang="en-US" sz="1200" dirty="0"/>
              <a:t>,'02-01-2017',110);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VALUES(1</a:t>
            </a:r>
            <a:r>
              <a:rPr lang="en-US" sz="1200" dirty="0"/>
              <a:t>,'02-02-2017',111);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VALUES(2</a:t>
            </a:r>
            <a:r>
              <a:rPr lang="en-US" sz="1200" dirty="0"/>
              <a:t>,'01-31-2016',130);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VALUES(2</a:t>
            </a:r>
            <a:r>
              <a:rPr lang="en-US" sz="1200" dirty="0"/>
              <a:t>,'02-01-2016',132);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VALUES(2</a:t>
            </a:r>
            <a:r>
              <a:rPr lang="en-US" sz="1200" dirty="0"/>
              <a:t>,'02-02-2016',133);</a:t>
            </a:r>
          </a:p>
          <a:p>
            <a:r>
              <a:rPr lang="en-US" sz="1200" dirty="0"/>
              <a:t>INSERT INTO STORE_SALES(STORE,SALES_DATE,SALES)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VALUES(2</a:t>
            </a:r>
            <a:r>
              <a:rPr lang="en-US" sz="1200" dirty="0"/>
              <a:t>,'02-03-2016',139);</a:t>
            </a:r>
          </a:p>
        </p:txBody>
      </p:sp>
    </p:spTree>
    <p:extLst>
      <p:ext uri="{BB962C8B-B14F-4D97-AF65-F5344CB8AC3E}">
        <p14:creationId xmlns:p14="http://schemas.microsoft.com/office/powerpoint/2010/main" val="15970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942" y="3124200"/>
            <a:ext cx="4572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942" y="3124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16942" y="3124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LATITUDE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59942" y="3124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LONGITUDE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3942" y="3657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16942" y="3657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35.467560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59942" y="3657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-97.516430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942" y="4191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16942" y="4191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39.961180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9942" y="4191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-82.998790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942" y="4724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16942" y="4724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35.686980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59942" y="4724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-105.937800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3942" y="5257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16942" y="5257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41.600540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59942" y="5257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-93.609110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3942" y="2667000"/>
            <a:ext cx="457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STORE_LOCATION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0242" y="379286"/>
            <a:ext cx="2819400" cy="175431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b="1" dirty="0" smtClean="0"/>
              <a:t>STORE_LOCATION – COLUMN DEFINITIONS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STORE</a:t>
            </a:r>
            <a:r>
              <a:rPr lang="en-US" dirty="0" smtClean="0"/>
              <a:t> = INTEGER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LATITUDE</a:t>
            </a:r>
            <a:r>
              <a:rPr lang="en-US" dirty="0" smtClean="0"/>
              <a:t> = DOUBLE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LONGITUDE</a:t>
            </a:r>
            <a:r>
              <a:rPr lang="en-US" dirty="0" smtClean="0"/>
              <a:t> = DOUBLE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REGION</a:t>
            </a:r>
            <a:r>
              <a:rPr lang="en-US" dirty="0" smtClean="0"/>
              <a:t> = INTEGER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02942" y="3124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/>
              <a:t>REGION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3902942" y="3657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02942" y="4191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02942" y="4724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2942" y="5257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3424" y="384750"/>
            <a:ext cx="3429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Queries to create table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(using Oracle SQL Developer):</a:t>
            </a:r>
          </a:p>
          <a:p>
            <a:endParaRPr lang="en-US" sz="1200" dirty="0"/>
          </a:p>
          <a:p>
            <a:r>
              <a:rPr lang="en-US" sz="1200" dirty="0" smtClean="0"/>
              <a:t>TABLE </a:t>
            </a:r>
            <a:r>
              <a:rPr lang="en-US" sz="1200" dirty="0"/>
              <a:t>STORE_LOCATION(</a:t>
            </a:r>
          </a:p>
          <a:p>
            <a:r>
              <a:rPr lang="en-US" sz="1200" dirty="0"/>
              <a:t>  STORE INT,</a:t>
            </a:r>
          </a:p>
          <a:p>
            <a:r>
              <a:rPr lang="en-US" sz="1200" dirty="0"/>
              <a:t>  LATITUDE DECIMAL(10,6),</a:t>
            </a:r>
          </a:p>
          <a:p>
            <a:r>
              <a:rPr lang="en-US" sz="1200" dirty="0"/>
              <a:t>  LONGITUDE DECIMAL(10,6),</a:t>
            </a:r>
          </a:p>
          <a:p>
            <a:r>
              <a:rPr lang="en-US" sz="1200" dirty="0"/>
              <a:t>  REGION INT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INSERT INTO STORE_LOCATION(STORE,LATITUDE,LONGITUDE,REGION) VALUES(1,35.467560,-97.516430,1);</a:t>
            </a:r>
          </a:p>
          <a:p>
            <a:r>
              <a:rPr lang="en-US" sz="1200" dirty="0"/>
              <a:t>INSERT INTO STORE_LOCATION(STORE,LATITUDE,LONGITUDE,REGION) VALUES(2,39.961180,-82.998790,2);</a:t>
            </a:r>
          </a:p>
          <a:p>
            <a:r>
              <a:rPr lang="en-US" sz="1200" dirty="0"/>
              <a:t>INSERT INTO STORE_LOCATION(STORE,LATITUDE,LONGITUDE,REGION) VALUES(3,35.686980,-105.937800,1);</a:t>
            </a:r>
          </a:p>
          <a:p>
            <a:r>
              <a:rPr lang="en-US" sz="1200" dirty="0"/>
              <a:t>INSERT INTO STORE_LOCATION(STORE,LATITUDE,LONGITUDE,REGION) VALUES(4,41.600540,-93.609110,3);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535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743200"/>
            <a:ext cx="45720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2743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LATITUDE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743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/>
              <a:t>LONGITUDE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3276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35.7478769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00200" y="3276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-95.3696909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" y="3810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35.657295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00200" y="3810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-97.478256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4343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34.603565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00200" y="4343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-98.395927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35.9116725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002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-94.977615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WEATHER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33500" y="334818"/>
            <a:ext cx="2819400" cy="175431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b="1" dirty="0" smtClean="0"/>
              <a:t>WEATHER – COLUMN DEFINITIONS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LATITUDE</a:t>
            </a:r>
            <a:r>
              <a:rPr lang="en-US" dirty="0" smtClean="0"/>
              <a:t> = DOUBLE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LONGITUDE</a:t>
            </a:r>
            <a:r>
              <a:rPr lang="en-US" dirty="0" smtClean="0"/>
              <a:t> = DOUBLE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OBS_DATE</a:t>
            </a:r>
            <a:r>
              <a:rPr lang="en-US" dirty="0" smtClean="0"/>
              <a:t> = STRING</a:t>
            </a:r>
          </a:p>
          <a:p>
            <a:pPr marL="285717" indent="-285717">
              <a:buFont typeface="Arial" panose="020B0604020202020204" pitchFamily="34" charset="0"/>
              <a:buChar char="•"/>
            </a:pPr>
            <a:r>
              <a:rPr lang="en-US" b="1" dirty="0" smtClean="0"/>
              <a:t>PRECIP</a:t>
            </a:r>
            <a:r>
              <a:rPr lang="en-US" dirty="0" smtClean="0"/>
              <a:t> = DOUBLE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743200" y="2743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/>
              <a:t>OBS_DATE</a:t>
            </a:r>
            <a:endParaRPr lang="en-US" sz="1400" b="1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743200" y="3276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01-31-2017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743200" y="3810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01-31-2017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743200" y="4343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01-31-2017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7432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01-31-2017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886200" y="2743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/>
              <a:t>PRECIP</a:t>
            </a:r>
            <a:endParaRPr lang="en-US" sz="1400" b="1" dirty="0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886200" y="3276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0.00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886200" y="3810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0.00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886200" y="4343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1.01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8862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0.00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" y="5410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35.657295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00200" y="5410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-97.478256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2743200" y="5410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02-01-2017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3886200" y="5410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0.00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5943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35.7478769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00200" y="5943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-95.3696909</a:t>
            </a:r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2743200" y="5943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02-01-2017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886200" y="5943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2.17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2045" y="381000"/>
            <a:ext cx="37684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Queries to create table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(using Oracle SQL Developer):</a:t>
            </a:r>
          </a:p>
          <a:p>
            <a:endParaRPr lang="en-US" sz="1400" b="1" u="sng" dirty="0" smtClean="0">
              <a:solidFill>
                <a:srgbClr val="00B050"/>
              </a:solidFill>
            </a:endParaRPr>
          </a:p>
          <a:p>
            <a:r>
              <a:rPr lang="en-US" sz="1200" dirty="0"/>
              <a:t>CREATE TABLE WEATHER(</a:t>
            </a:r>
          </a:p>
          <a:p>
            <a:r>
              <a:rPr lang="en-US" sz="1200" dirty="0"/>
              <a:t>  LATITUDE DECIMAL(10,7),</a:t>
            </a:r>
          </a:p>
          <a:p>
            <a:r>
              <a:rPr lang="en-US" sz="1200" dirty="0"/>
              <a:t>  LONGITUDE DECIMAL(10,7),</a:t>
            </a:r>
          </a:p>
          <a:p>
            <a:r>
              <a:rPr lang="en-US" sz="1200" dirty="0"/>
              <a:t>  OBS_DATE VARCHAR(10),</a:t>
            </a:r>
          </a:p>
          <a:p>
            <a:r>
              <a:rPr lang="en-US" sz="1200" dirty="0"/>
              <a:t>  PRECIP DECIMAL(10,2)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INSERT INTO WEATHER(LATITUDE,LONGITUDE,OBS_DATE,PRECIP) VALUES(35.7478769,95.3696909,'01-31-2017',0.00);</a:t>
            </a:r>
          </a:p>
          <a:p>
            <a:r>
              <a:rPr lang="en-US" sz="1200" dirty="0"/>
              <a:t>INSERT INTO WEATHER(LATITUDE,LONGITUDE,OBS_DATE,PRECIP) VALUES(35.657295,-97.478256,'01-31-2017',0.00);</a:t>
            </a:r>
          </a:p>
          <a:p>
            <a:r>
              <a:rPr lang="en-US" sz="1200" dirty="0"/>
              <a:t>INSERT INTO WEATHER(LATITUDE,LONGITUDE,OBS_DATE,PRECIP) VALUES(34.603565,-98.395927,'01-31-2017',1.01);</a:t>
            </a:r>
          </a:p>
          <a:p>
            <a:r>
              <a:rPr lang="en-US" sz="1200" dirty="0"/>
              <a:t>INSERT INTO WEATHER(LATITUDE,LONGITUDE,OBS_DATE,PRECIP) VALUES(35.9116725,-94.977615,'01-31-2017',0.00);</a:t>
            </a:r>
          </a:p>
          <a:p>
            <a:r>
              <a:rPr lang="en-US" sz="1200" dirty="0"/>
              <a:t>INSERT INTO WEATHER(LATITUDE,LONGITUDE,OBS_DATE,PRECIP) VALUES(35.657295,-97.478256,'02-01-2017',0.00);</a:t>
            </a:r>
          </a:p>
          <a:p>
            <a:r>
              <a:rPr lang="en-US" sz="1200" dirty="0"/>
              <a:t>INSERT INTO WEATHER(LATITUDE,LONGITUDE,OBS_DATE,PRECIP) VALUES(35.7478769,-95.3696909,'02-01-2017',2.17);</a:t>
            </a:r>
          </a:p>
        </p:txBody>
      </p:sp>
    </p:spTree>
    <p:extLst>
      <p:ext uri="{BB962C8B-B14F-4D97-AF65-F5344CB8AC3E}">
        <p14:creationId xmlns:p14="http://schemas.microsoft.com/office/powerpoint/2010/main" val="7652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would a query to pull total sales look like?</a:t>
            </a:r>
          </a:p>
          <a:p>
            <a:endParaRPr lang="en-US" b="1" dirty="0" smtClean="0"/>
          </a:p>
          <a:p>
            <a:r>
              <a:rPr lang="en-US" dirty="0">
                <a:solidFill>
                  <a:srgbClr val="00B050"/>
                </a:solidFill>
              </a:rPr>
              <a:t>SELECT SUM(SALES) </a:t>
            </a:r>
            <a:r>
              <a:rPr lang="en-US" dirty="0" smtClean="0">
                <a:solidFill>
                  <a:srgbClr val="00B050"/>
                </a:solidFill>
              </a:rPr>
              <a:t>AS </a:t>
            </a:r>
            <a:r>
              <a:rPr lang="en-US" dirty="0" err="1" smtClean="0">
                <a:solidFill>
                  <a:srgbClr val="00B050"/>
                </a:solidFill>
              </a:rPr>
              <a:t>Total_Sales</a:t>
            </a:r>
            <a:r>
              <a:rPr lang="en-US" dirty="0" smtClean="0">
                <a:solidFill>
                  <a:srgbClr val="00B050"/>
                </a:solidFill>
              </a:rPr>
              <a:t> FROM </a:t>
            </a:r>
            <a:r>
              <a:rPr lang="en-US" dirty="0">
                <a:solidFill>
                  <a:srgbClr val="00B050"/>
                </a:solidFill>
              </a:rPr>
              <a:t>STORE_SALES;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What is the result of the query?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TOTAL_SALES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855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would a query to pull sales </a:t>
            </a:r>
            <a:r>
              <a:rPr lang="en-US" b="1" u="sng" dirty="0" smtClean="0"/>
              <a:t>by region</a:t>
            </a:r>
            <a:r>
              <a:rPr lang="en-US" b="1" dirty="0" smtClean="0"/>
              <a:t> look like?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SELECT </a:t>
            </a:r>
            <a:r>
              <a:rPr lang="en-US" dirty="0" smtClean="0">
                <a:solidFill>
                  <a:srgbClr val="00B050"/>
                </a:solidFill>
              </a:rPr>
              <a:t>REGION,SUM(SALES</a:t>
            </a:r>
            <a:r>
              <a:rPr lang="en-US" dirty="0">
                <a:solidFill>
                  <a:srgbClr val="00B050"/>
                </a:solidFill>
              </a:rPr>
              <a:t>) AS </a:t>
            </a:r>
            <a:r>
              <a:rPr lang="en-US" dirty="0" err="1">
                <a:solidFill>
                  <a:srgbClr val="00B050"/>
                </a:solidFill>
              </a:rPr>
              <a:t>Sales_by_Region</a:t>
            </a:r>
            <a:r>
              <a:rPr lang="en-US" dirty="0">
                <a:solidFill>
                  <a:srgbClr val="00B050"/>
                </a:solidFill>
              </a:rPr>
              <a:t> FROM STORE_SALES </a:t>
            </a:r>
            <a:r>
              <a:rPr lang="en-US" dirty="0" err="1">
                <a:solidFill>
                  <a:srgbClr val="00B050"/>
                </a:solidFill>
              </a:rPr>
              <a:t>ss</a:t>
            </a:r>
            <a:r>
              <a:rPr lang="en-US" dirty="0">
                <a:solidFill>
                  <a:srgbClr val="00B050"/>
                </a:solidFill>
              </a:rPr>
              <a:t> JOIN STORE_LOCATION </a:t>
            </a:r>
            <a:r>
              <a:rPr lang="en-US" dirty="0" err="1">
                <a:solidFill>
                  <a:srgbClr val="00B050"/>
                </a:solidFill>
              </a:rPr>
              <a:t>sl</a:t>
            </a:r>
            <a:r>
              <a:rPr lang="en-US" dirty="0">
                <a:solidFill>
                  <a:srgbClr val="00B050"/>
                </a:solidFill>
              </a:rPr>
              <a:t> ON </a:t>
            </a:r>
            <a:r>
              <a:rPr lang="en-US" dirty="0" err="1">
                <a:solidFill>
                  <a:srgbClr val="00B050"/>
                </a:solidFill>
              </a:rPr>
              <a:t>ss.STORE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sl.STORE</a:t>
            </a:r>
            <a:r>
              <a:rPr lang="en-US" dirty="0">
                <a:solidFill>
                  <a:srgbClr val="00B050"/>
                </a:solidFill>
              </a:rPr>
              <a:t> GROUP BY REGION;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What is the result of the query?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8870"/>
              </p:ext>
            </p:extLst>
          </p:nvPr>
        </p:nvGraphicFramePr>
        <p:xfrm>
          <a:off x="817418" y="3869948"/>
          <a:ext cx="306993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336">
                  <a:extLst>
                    <a:ext uri="{9D8B030D-6E8A-4147-A177-3AD203B41FA5}">
                      <a16:colId xmlns:a16="http://schemas.microsoft.com/office/drawing/2014/main" val="15035252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9079324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REGION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SALES_BY_REGION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9131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321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90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534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8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#3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query to determine how far from each store the PRECIP values were collected. </a:t>
            </a:r>
          </a:p>
          <a:p>
            <a:r>
              <a:rPr lang="en-US" dirty="0">
                <a:solidFill>
                  <a:srgbClr val="00B050"/>
                </a:solidFill>
              </a:rPr>
              <a:t>select </a:t>
            </a:r>
            <a:r>
              <a:rPr lang="en-US" dirty="0" err="1" smtClean="0">
                <a:solidFill>
                  <a:srgbClr val="00B050"/>
                </a:solidFill>
              </a:rPr>
              <a:t>sl.STORE,ROUND</a:t>
            </a:r>
            <a:r>
              <a:rPr lang="en-US" dirty="0" smtClean="0">
                <a:solidFill>
                  <a:srgbClr val="00B050"/>
                </a:solidFill>
              </a:rPr>
              <a:t>(ACOS(SIN(</a:t>
            </a:r>
            <a:r>
              <a:rPr lang="en-US" dirty="0" err="1" smtClean="0">
                <a:solidFill>
                  <a:srgbClr val="00B050"/>
                </a:solidFill>
              </a:rPr>
              <a:t>sl.LATITUDE</a:t>
            </a:r>
            <a:r>
              <a:rPr lang="en-US" dirty="0" smtClean="0">
                <a:solidFill>
                  <a:srgbClr val="00B050"/>
                </a:solidFill>
              </a:rPr>
              <a:t>*ACOS</a:t>
            </a:r>
            <a:r>
              <a:rPr lang="en-US" dirty="0">
                <a:solidFill>
                  <a:srgbClr val="00B050"/>
                </a:solidFill>
              </a:rPr>
              <a:t>(-1)/180)*</a:t>
            </a:r>
            <a:r>
              <a:rPr lang="en-US" dirty="0" smtClean="0">
                <a:solidFill>
                  <a:srgbClr val="00B050"/>
                </a:solidFill>
              </a:rPr>
              <a:t>SIN(</a:t>
            </a:r>
            <a:r>
              <a:rPr lang="en-US" dirty="0" err="1" smtClean="0">
                <a:solidFill>
                  <a:srgbClr val="00B050"/>
                </a:solidFill>
              </a:rPr>
              <a:t>w.LATITUDE</a:t>
            </a:r>
            <a:r>
              <a:rPr lang="en-US" dirty="0" smtClean="0">
                <a:solidFill>
                  <a:srgbClr val="00B050"/>
                </a:solidFill>
              </a:rPr>
              <a:t>*ACOS</a:t>
            </a:r>
            <a:r>
              <a:rPr lang="en-US" dirty="0">
                <a:solidFill>
                  <a:srgbClr val="00B050"/>
                </a:solidFill>
              </a:rPr>
              <a:t>(-1)/180) + </a:t>
            </a:r>
            <a:r>
              <a:rPr lang="en-US" dirty="0" smtClean="0">
                <a:solidFill>
                  <a:srgbClr val="00B050"/>
                </a:solidFill>
              </a:rPr>
              <a:t>COS(</a:t>
            </a:r>
            <a:r>
              <a:rPr lang="en-US" dirty="0" err="1" smtClean="0">
                <a:solidFill>
                  <a:srgbClr val="00B050"/>
                </a:solidFill>
              </a:rPr>
              <a:t>sl.LATITUDE</a:t>
            </a:r>
            <a:r>
              <a:rPr lang="en-US" dirty="0" smtClean="0">
                <a:solidFill>
                  <a:srgbClr val="00B050"/>
                </a:solidFill>
              </a:rPr>
              <a:t>*ACOS</a:t>
            </a:r>
            <a:r>
              <a:rPr lang="en-US" dirty="0">
                <a:solidFill>
                  <a:srgbClr val="00B050"/>
                </a:solidFill>
              </a:rPr>
              <a:t>(-1)/180)*</a:t>
            </a:r>
            <a:r>
              <a:rPr lang="en-US" dirty="0" smtClean="0">
                <a:solidFill>
                  <a:srgbClr val="00B050"/>
                </a:solidFill>
              </a:rPr>
              <a:t>COS(</a:t>
            </a:r>
            <a:r>
              <a:rPr lang="en-US" dirty="0" err="1" smtClean="0">
                <a:solidFill>
                  <a:srgbClr val="00B050"/>
                </a:solidFill>
              </a:rPr>
              <a:t>w.LATITUDE</a:t>
            </a:r>
            <a:r>
              <a:rPr lang="en-US" dirty="0" smtClean="0">
                <a:solidFill>
                  <a:srgbClr val="00B050"/>
                </a:solidFill>
              </a:rPr>
              <a:t>*ACOS</a:t>
            </a:r>
            <a:r>
              <a:rPr lang="en-US" dirty="0">
                <a:solidFill>
                  <a:srgbClr val="00B050"/>
                </a:solidFill>
              </a:rPr>
              <a:t>(-1)/180)*</a:t>
            </a:r>
            <a:r>
              <a:rPr lang="en-US" dirty="0" smtClean="0">
                <a:solidFill>
                  <a:srgbClr val="00B050"/>
                </a:solidFill>
              </a:rPr>
              <a:t>COS(</a:t>
            </a:r>
            <a:r>
              <a:rPr lang="en-US" dirty="0" err="1" smtClean="0">
                <a:solidFill>
                  <a:srgbClr val="00B050"/>
                </a:solidFill>
              </a:rPr>
              <a:t>w.LONGITUDE</a:t>
            </a:r>
            <a:r>
              <a:rPr lang="en-US" dirty="0" smtClean="0">
                <a:solidFill>
                  <a:srgbClr val="00B050"/>
                </a:solidFill>
              </a:rPr>
              <a:t>*ACOS</a:t>
            </a:r>
            <a:r>
              <a:rPr lang="en-US" dirty="0">
                <a:solidFill>
                  <a:srgbClr val="00B050"/>
                </a:solidFill>
              </a:rPr>
              <a:t>(-1)/</a:t>
            </a:r>
            <a:r>
              <a:rPr lang="en-US" dirty="0" smtClean="0">
                <a:solidFill>
                  <a:srgbClr val="00B050"/>
                </a:solidFill>
              </a:rPr>
              <a:t>180-sl.LONGITUDE*ACOS</a:t>
            </a:r>
            <a:r>
              <a:rPr lang="en-US" dirty="0">
                <a:solidFill>
                  <a:srgbClr val="00B050"/>
                </a:solidFill>
              </a:rPr>
              <a:t>(-1)/180) ) * 3981.875,2) </a:t>
            </a:r>
            <a:r>
              <a:rPr lang="en-US" dirty="0" smtClean="0">
                <a:solidFill>
                  <a:srgbClr val="00B050"/>
                </a:solidFill>
              </a:rPr>
              <a:t>AS </a:t>
            </a:r>
            <a:r>
              <a:rPr lang="en-US" dirty="0" err="1" smtClean="0">
                <a:solidFill>
                  <a:srgbClr val="00B050"/>
                </a:solidFill>
              </a:rPr>
              <a:t>Distance_in_Miles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w.OBS_DATE,w.PRECIP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 smtClean="0">
                <a:solidFill>
                  <a:srgbClr val="00B050"/>
                </a:solidFill>
              </a:rPr>
              <a:t>STORE_LOCATION </a:t>
            </a:r>
            <a:r>
              <a:rPr lang="en-US" dirty="0" err="1" smtClean="0">
                <a:solidFill>
                  <a:srgbClr val="00B050"/>
                </a:solidFill>
              </a:rPr>
              <a:t>sl,WEATHER</a:t>
            </a:r>
            <a:r>
              <a:rPr lang="en-US" dirty="0" smtClean="0">
                <a:solidFill>
                  <a:srgbClr val="00B050"/>
                </a:solidFill>
              </a:rPr>
              <a:t> w </a:t>
            </a:r>
            <a:r>
              <a:rPr lang="en-US" dirty="0">
                <a:solidFill>
                  <a:srgbClr val="00B050"/>
                </a:solidFill>
              </a:rPr>
              <a:t>order by </a:t>
            </a:r>
            <a:r>
              <a:rPr lang="en-US" dirty="0" err="1">
                <a:solidFill>
                  <a:srgbClr val="00B050"/>
                </a:solidFill>
              </a:rPr>
              <a:t>sl.STORE,w.OBS_DATE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What is the result of the query?</a:t>
            </a:r>
          </a:p>
          <a:p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01670"/>
              </p:ext>
            </p:extLst>
          </p:nvPr>
        </p:nvGraphicFramePr>
        <p:xfrm>
          <a:off x="838200" y="3733804"/>
          <a:ext cx="3352800" cy="2697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565402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71022488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372956848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31036871"/>
                    </a:ext>
                  </a:extLst>
                </a:gridCol>
              </a:tblGrid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DISTANCE_IN_MILES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OBS_DATE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7619273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146.58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945777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035459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4874504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0061995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709346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6228069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848.18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873845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738.43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003983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907019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927.61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898277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848.18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095980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738.43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57012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18198"/>
              </p:ext>
            </p:extLst>
          </p:nvPr>
        </p:nvGraphicFramePr>
        <p:xfrm>
          <a:off x="4648200" y="3810005"/>
          <a:ext cx="3505200" cy="252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865108168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390769466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82538773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3675279"/>
                    </a:ext>
                  </a:extLst>
                </a:gridCol>
              </a:tblGrid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435.03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8816478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7500156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523702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477.46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8772046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6128307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477.46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952192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23608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417.78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7346164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381830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01-31-2017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262487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417.78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059911"/>
                  </a:ext>
                </a:extLst>
              </a:tr>
              <a:tr h="2105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02-01-2017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381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#4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query to determine if PRECIP values impacted store sales.</a:t>
            </a:r>
          </a:p>
          <a:p>
            <a:r>
              <a:rPr lang="en-US" dirty="0">
                <a:solidFill>
                  <a:srgbClr val="00B050"/>
                </a:solidFill>
              </a:rPr>
              <a:t>select </a:t>
            </a:r>
            <a:r>
              <a:rPr lang="en-US" dirty="0" err="1">
                <a:solidFill>
                  <a:srgbClr val="00B050"/>
                </a:solidFill>
              </a:rPr>
              <a:t>sl.STORE,ROUND</a:t>
            </a:r>
            <a:r>
              <a:rPr lang="en-US" dirty="0">
                <a:solidFill>
                  <a:srgbClr val="00B050"/>
                </a:solidFill>
              </a:rPr>
              <a:t>(ACOS(SIN(</a:t>
            </a:r>
            <a:r>
              <a:rPr lang="en-US" dirty="0" err="1">
                <a:solidFill>
                  <a:srgbClr val="00B050"/>
                </a:solidFill>
              </a:rPr>
              <a:t>sl.LATITUDE</a:t>
            </a:r>
            <a:r>
              <a:rPr lang="en-US" dirty="0">
                <a:solidFill>
                  <a:srgbClr val="00B050"/>
                </a:solidFill>
              </a:rPr>
              <a:t>*ACOS(-1)/180)*SIN(</a:t>
            </a:r>
            <a:r>
              <a:rPr lang="en-US" dirty="0" err="1">
                <a:solidFill>
                  <a:srgbClr val="00B050"/>
                </a:solidFill>
              </a:rPr>
              <a:t>w.LATITUDE</a:t>
            </a:r>
            <a:r>
              <a:rPr lang="en-US" dirty="0">
                <a:solidFill>
                  <a:srgbClr val="00B050"/>
                </a:solidFill>
              </a:rPr>
              <a:t>*ACOS(-1)/180) + COS(</a:t>
            </a:r>
            <a:r>
              <a:rPr lang="en-US" dirty="0" err="1">
                <a:solidFill>
                  <a:srgbClr val="00B050"/>
                </a:solidFill>
              </a:rPr>
              <a:t>sl.LATITUDE</a:t>
            </a:r>
            <a:r>
              <a:rPr lang="en-US" dirty="0">
                <a:solidFill>
                  <a:srgbClr val="00B050"/>
                </a:solidFill>
              </a:rPr>
              <a:t>*ACOS(-1)/180)*COS(</a:t>
            </a:r>
            <a:r>
              <a:rPr lang="en-US" dirty="0" err="1">
                <a:solidFill>
                  <a:srgbClr val="00B050"/>
                </a:solidFill>
              </a:rPr>
              <a:t>w.LATITUDE</a:t>
            </a:r>
            <a:r>
              <a:rPr lang="en-US" dirty="0">
                <a:solidFill>
                  <a:srgbClr val="00B050"/>
                </a:solidFill>
              </a:rPr>
              <a:t>*ACOS(-1)/180)*COS(</a:t>
            </a:r>
            <a:r>
              <a:rPr lang="en-US" dirty="0" err="1">
                <a:solidFill>
                  <a:srgbClr val="00B050"/>
                </a:solidFill>
              </a:rPr>
              <a:t>w.LONGITUDE</a:t>
            </a:r>
            <a:r>
              <a:rPr lang="en-US" dirty="0">
                <a:solidFill>
                  <a:srgbClr val="00B050"/>
                </a:solidFill>
              </a:rPr>
              <a:t>*ACOS(-1)/180-sl.LONGITUDE*ACOS(-1)/180) ) * 3981.875,2) AS </a:t>
            </a:r>
            <a:r>
              <a:rPr lang="en-US" dirty="0" err="1">
                <a:solidFill>
                  <a:srgbClr val="00B050"/>
                </a:solidFill>
              </a:rPr>
              <a:t>Distance_in_Miles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w.OBS_DATE,w.PRECIP,ss.SALES</a:t>
            </a:r>
            <a:r>
              <a:rPr lang="en-US" dirty="0">
                <a:solidFill>
                  <a:srgbClr val="00B050"/>
                </a:solidFill>
              </a:rPr>
              <a:t> from STORE_LOCATION </a:t>
            </a:r>
            <a:r>
              <a:rPr lang="en-US" dirty="0" err="1">
                <a:solidFill>
                  <a:srgbClr val="00B050"/>
                </a:solidFill>
              </a:rPr>
              <a:t>sl,WEATHER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w,STORE_SALES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ss</a:t>
            </a:r>
            <a:r>
              <a:rPr lang="en-US" dirty="0">
                <a:solidFill>
                  <a:srgbClr val="00B050"/>
                </a:solidFill>
              </a:rPr>
              <a:t> where </a:t>
            </a:r>
            <a:r>
              <a:rPr lang="en-US" dirty="0" err="1">
                <a:solidFill>
                  <a:srgbClr val="00B050"/>
                </a:solidFill>
              </a:rPr>
              <a:t>sl.STORE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ss.STORE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ss.SALES_DATE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w.OBS_DATE</a:t>
            </a:r>
            <a:r>
              <a:rPr lang="en-US" dirty="0">
                <a:solidFill>
                  <a:srgbClr val="00B050"/>
                </a:solidFill>
              </a:rPr>
              <a:t> order by </a:t>
            </a:r>
            <a:r>
              <a:rPr lang="en-US" dirty="0" err="1">
                <a:solidFill>
                  <a:srgbClr val="00B050"/>
                </a:solidFill>
              </a:rPr>
              <a:t>sl.STORE,w.OBS_DATE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endParaRPr lang="en-US" dirty="0"/>
          </a:p>
          <a:p>
            <a:r>
              <a:rPr lang="en-US" b="1" dirty="0" smtClean="0"/>
              <a:t>Did PRECIP values impact store sales?</a:t>
            </a:r>
          </a:p>
          <a:p>
            <a:r>
              <a:rPr lang="en-US" dirty="0" smtClean="0"/>
              <a:t>Although we could easily find the correlation coefficient of sales with the product of rain and distance, it is statistically unwise to rely on the calculated </a:t>
            </a:r>
            <a:r>
              <a:rPr lang="en-US" b="1" dirty="0" smtClean="0"/>
              <a:t>correlation</a:t>
            </a:r>
            <a:r>
              <a:rPr lang="en-US" dirty="0" smtClean="0"/>
              <a:t> as the data at hand is very scarce </a:t>
            </a:r>
            <a:r>
              <a:rPr lang="en-US" b="1" dirty="0" smtClean="0"/>
              <a:t>(2 dates)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Moreover most of the weather records are hundreds of miles away from stores, thus it’s harder to establish </a:t>
            </a:r>
            <a:r>
              <a:rPr lang="en-US" b="1" dirty="0" smtClean="0"/>
              <a:t>cause </a:t>
            </a:r>
            <a:r>
              <a:rPr lang="en-US" dirty="0" smtClean="0"/>
              <a:t>using only this data.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94946"/>
              </p:ext>
            </p:extLst>
          </p:nvPr>
        </p:nvGraphicFramePr>
        <p:xfrm>
          <a:off x="2590800" y="5151070"/>
          <a:ext cx="3886199" cy="1543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518">
                  <a:extLst>
                    <a:ext uri="{9D8B030D-6E8A-4147-A177-3AD203B41FA5}">
                      <a16:colId xmlns:a16="http://schemas.microsoft.com/office/drawing/2014/main" val="2620087472"/>
                    </a:ext>
                  </a:extLst>
                </a:gridCol>
                <a:gridCol w="1349943">
                  <a:extLst>
                    <a:ext uri="{9D8B030D-6E8A-4147-A177-3AD203B41FA5}">
                      <a16:colId xmlns:a16="http://schemas.microsoft.com/office/drawing/2014/main" val="3469703613"/>
                    </a:ext>
                  </a:extLst>
                </a:gridCol>
                <a:gridCol w="831783">
                  <a:extLst>
                    <a:ext uri="{9D8B030D-6E8A-4147-A177-3AD203B41FA5}">
                      <a16:colId xmlns:a16="http://schemas.microsoft.com/office/drawing/2014/main" val="3443590765"/>
                    </a:ext>
                  </a:extLst>
                </a:gridCol>
                <a:gridCol w="559067">
                  <a:extLst>
                    <a:ext uri="{9D8B030D-6E8A-4147-A177-3AD203B41FA5}">
                      <a16:colId xmlns:a16="http://schemas.microsoft.com/office/drawing/2014/main" val="131475405"/>
                    </a:ext>
                  </a:extLst>
                </a:gridCol>
                <a:gridCol w="490888">
                  <a:extLst>
                    <a:ext uri="{9D8B030D-6E8A-4147-A177-3AD203B41FA5}">
                      <a16:colId xmlns:a16="http://schemas.microsoft.com/office/drawing/2014/main" val="3675960324"/>
                    </a:ext>
                  </a:extLst>
                </a:gridCol>
              </a:tblGrid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DISTANCE_IN_MILES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OBS_DATE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PRECIP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8019527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01-31-2017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05814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01-31-2017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0124333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01-31-2017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974235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01-31-2017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366042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03426"/>
                  </a:ext>
                </a:extLst>
              </a:tr>
              <a:tr h="2205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02-01-2017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58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1163</Words>
  <Application>Microsoft Office PowerPoint</Application>
  <PresentationFormat>On-screen Show (4:3)</PresentationFormat>
  <Paragraphs>379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PRELIMINARY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Wal-Mart Stores,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jtmotte</dc:creator>
  <cp:lastModifiedBy>Rishil Jacob</cp:lastModifiedBy>
  <cp:revision>46</cp:revision>
  <dcterms:created xsi:type="dcterms:W3CDTF">2017-06-29T20:49:48Z</dcterms:created>
  <dcterms:modified xsi:type="dcterms:W3CDTF">2017-07-07T20:44:26Z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95473072</vt:i4>
  </property>
  <property fmtid="{D5CDD505-2E9C-101B-9397-08002B2CF9AE}" pid="3" name="_NewReviewCycle">
    <vt:lpwstr/>
  </property>
  <property fmtid="{D5CDD505-2E9C-101B-9397-08002B2CF9AE}" pid="4" name="_EmailSubject">
    <vt:lpwstr>Next Steps</vt:lpwstr>
  </property>
  <property fmtid="{D5CDD505-2E9C-101B-9397-08002B2CF9AE}" pid="5" name="_AuthorEmail">
    <vt:lpwstr>James.Motter@walmart.com</vt:lpwstr>
  </property>
  <property fmtid="{D5CDD505-2E9C-101B-9397-08002B2CF9AE}" pid="6" name="_AuthorEmailDisplayName">
    <vt:lpwstr>James Motter</vt:lpwstr>
  </property>
</Properties>
</file>