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0" r:id="rId1"/>
    <p:sldMasterId id="2147483676" r:id="rId2"/>
  </p:sldMasterIdLst>
  <p:notesMasterIdLst>
    <p:notesMasterId r:id="rId16"/>
  </p:notesMasterIdLst>
  <p:handoutMasterIdLst>
    <p:handoutMasterId r:id="rId17"/>
  </p:handoutMasterIdLst>
  <p:sldIdLst>
    <p:sldId id="256" r:id="rId3"/>
    <p:sldId id="284" r:id="rId4"/>
    <p:sldId id="275" r:id="rId5"/>
    <p:sldId id="293" r:id="rId6"/>
    <p:sldId id="278" r:id="rId7"/>
    <p:sldId id="271" r:id="rId8"/>
    <p:sldId id="272" r:id="rId9"/>
    <p:sldId id="279" r:id="rId10"/>
    <p:sldId id="269" r:id="rId11"/>
    <p:sldId id="285" r:id="rId12"/>
    <p:sldId id="290" r:id="rId13"/>
    <p:sldId id="291" r:id="rId14"/>
    <p:sldId id="29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80376" autoAdjust="0"/>
  </p:normalViewPr>
  <p:slideViewPr>
    <p:cSldViewPr snapToGrid="0">
      <p:cViewPr varScale="1">
        <p:scale>
          <a:sx n="116" d="100"/>
          <a:sy n="116" d="100"/>
        </p:scale>
        <p:origin x="108" y="8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CFEE8-6835-4F3E-BFEE-3AD2D469231B}" type="datetimeFigureOut">
              <a:rPr lang="en-US" smtClean="0"/>
              <a:t>26-Mar-25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3D32FA-D51E-46BB-A502-49BE230DF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27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47E28-C941-4276-9EAF-0853162F5EE1}" type="datetimeFigureOut">
              <a:rPr lang="en-US" smtClean="0"/>
              <a:t>26-Mar-25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F5BA8-4C89-4EFA-A315-B6DF96215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23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F5BA8-4C89-4EFA-A315-B6DF9621566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138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the JAMIA article is open access, and that there is a correction link in the article to correct some important typos.</a:t>
            </a:r>
          </a:p>
        </p:txBody>
      </p:sp>
    </p:spTree>
    <p:extLst>
      <p:ext uri="{BB962C8B-B14F-4D97-AF65-F5344CB8AC3E}">
        <p14:creationId xmlns:p14="http://schemas.microsoft.com/office/powerpoint/2010/main" val="3468480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42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F5BA8-4C89-4EFA-A315-B6DF962156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03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F5BA8-4C89-4EFA-A315-B6DF962156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04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5255172"/>
            <a:ext cx="8240108" cy="6411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1275080"/>
            <a:ext cx="7989752" cy="1066800"/>
          </a:xfrm>
          <a:effectLst/>
        </p:spPr>
        <p:txBody>
          <a:bodyPr anchor="b">
            <a:normAutofit/>
          </a:bodyPr>
          <a:lstStyle>
            <a:lvl1pPr>
              <a:defRPr sz="3600" cap="none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341880"/>
            <a:ext cx="7989752" cy="169672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en-US" sz="900" kern="1200" cap="all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46BB99D9-755D-4F50-AB11-1E634FE40B5F}" type="datetime1">
              <a:rPr lang="en-US" smtClean="0"/>
              <a:t>26-Mar-25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DICOM®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616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1254760"/>
            <a:ext cx="8238707" cy="934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872C-DE62-4370-8E68-B40E0CAA31EB}" type="datetime1">
              <a:rPr lang="en-US" smtClean="0"/>
              <a:t>26-Mar-25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DICOM®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065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7457440" y="1341119"/>
            <a:ext cx="1229359" cy="50755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74280" y="1463040"/>
            <a:ext cx="996664" cy="4395758"/>
          </a:xfrm>
        </p:spPr>
        <p:txBody>
          <a:bodyPr vert="eaVert"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675725"/>
            <a:ext cx="5342088" cy="5183073"/>
          </a:xfrm>
        </p:spPr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fld id="{7EF000C1-C290-48E9-8E6B-69C95A83B232}" type="datetime1">
              <a:rPr lang="en-US" smtClean="0"/>
              <a:t>26-Mar-25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DICOM®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853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476250" y="406400"/>
            <a:ext cx="8191500" cy="78105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91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76250" y="1066800"/>
            <a:ext cx="8191500" cy="508000"/>
          </a:xfrm>
          <a:prstGeom prst="rect">
            <a:avLst/>
          </a:prstGeom>
        </p:spPr>
        <p:txBody>
          <a:bodyPr/>
          <a:lstStyle>
            <a:lvl1pPr marL="0" indent="0" algn="ctr" defTabSz="309563">
              <a:spcBef>
                <a:spcPts val="0"/>
              </a:spcBef>
              <a:buClrTx/>
              <a:buSzTx/>
              <a:buNone/>
              <a:defRPr sz="2025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Agenda Subtitle</a:t>
            </a:r>
          </a:p>
        </p:txBody>
      </p:sp>
      <p:sp>
        <p:nvSpPr>
          <p:cNvPr id="9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309563">
              <a:buClrTx/>
              <a:buSzTx/>
              <a:buNone/>
              <a:defRPr sz="2063" spc="-21"/>
            </a:lvl1pPr>
            <a:lvl2pPr marL="0" indent="171450" defTabSz="309563">
              <a:buClrTx/>
              <a:buSzTx/>
              <a:buNone/>
              <a:defRPr sz="2063" spc="-21"/>
            </a:lvl2pPr>
            <a:lvl3pPr marL="0" indent="342900" defTabSz="309563">
              <a:buClrTx/>
              <a:buSzTx/>
              <a:buNone/>
              <a:defRPr sz="2063" spc="-21"/>
            </a:lvl3pPr>
            <a:lvl4pPr marL="0" indent="514350" defTabSz="309563">
              <a:buClrTx/>
              <a:buSzTx/>
              <a:buNone/>
              <a:defRPr sz="2063" spc="-21"/>
            </a:lvl4pPr>
            <a:lvl5pPr marL="0" indent="685800" defTabSz="309563">
              <a:buClrTx/>
              <a:buSzTx/>
              <a:buNone/>
              <a:defRPr sz="2063" spc="-21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893208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1169517375_2880x1920.jpg"/>
          <p:cNvSpPr>
            <a:spLocks noGrp="1"/>
          </p:cNvSpPr>
          <p:nvPr>
            <p:ph type="pic" idx="21"/>
          </p:nvPr>
        </p:nvSpPr>
        <p:spPr>
          <a:xfrm>
            <a:off x="0" y="-635000"/>
            <a:ext cx="9144000" cy="8128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4413987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2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76250" y="1066800"/>
            <a:ext cx="8191500" cy="508000"/>
          </a:xfrm>
          <a:prstGeom prst="rect">
            <a:avLst/>
          </a:prstGeom>
        </p:spPr>
        <p:txBody>
          <a:bodyPr/>
          <a:lstStyle>
            <a:lvl1pPr marL="0" indent="0" algn="ctr" defTabSz="309563">
              <a:spcBef>
                <a:spcPts val="0"/>
              </a:spcBef>
              <a:buClrTx/>
              <a:buSzTx/>
              <a:buNone/>
              <a:defRPr sz="2025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8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3626603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2" y="5255172"/>
            <a:ext cx="8240108" cy="6411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3" y="1275080"/>
            <a:ext cx="7989752" cy="1066800"/>
          </a:xfrm>
          <a:effectLst/>
        </p:spPr>
        <p:txBody>
          <a:bodyPr anchor="b">
            <a:normAutofit/>
          </a:bodyPr>
          <a:lstStyle>
            <a:lvl1pPr>
              <a:defRPr sz="2700" cap="none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3" y="2341880"/>
            <a:ext cx="7989752" cy="1696720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en-US" sz="675" kern="1200" cap="all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46BB99D9-755D-4F50-AB11-1E634FE40B5F}" type="datetime1">
              <a:rPr lang="en-US" smtClean="0"/>
              <a:t>26-Mar-25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DICOM®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99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57203" y="614480"/>
            <a:ext cx="4994576" cy="92456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048" y="614482"/>
            <a:ext cx="7989752" cy="831875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228005"/>
            <a:ext cx="7989752" cy="3630795"/>
          </a:xfrm>
        </p:spPr>
        <p:txBody>
          <a:bodyPr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EBF2A-69D2-428F-9ED2-80CA5D11A341}" type="datetime1">
              <a:rPr lang="en-US" smtClean="0"/>
              <a:t>26-Mar-25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Copyright</a:t>
            </a:r>
            <a:r>
              <a:rPr lang="en-US" dirty="0"/>
              <a:t> DICOM®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2161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7" y="514197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4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2700" b="0" cap="none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4" y="4541417"/>
            <a:ext cx="7989751" cy="115519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fld id="{E326081C-59A4-4AF5-A5C9-1F484CC98A10}" type="datetime1">
              <a:rPr lang="en-US" smtClean="0"/>
              <a:t>26-Mar-25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DICOM®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9864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3" y="1459886"/>
            <a:ext cx="8238707" cy="934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4"/>
            <a:ext cx="3899527" cy="363304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4"/>
            <a:ext cx="3907662" cy="363304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B05E-1D1A-4EAD-8AB2-F24F6322934F}" type="datetime1">
              <a:rPr lang="en-US" smtClean="0"/>
              <a:t>26-Mar-25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DICOM® 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9692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1485987"/>
            <a:ext cx="8238707" cy="9398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569" y="1514548"/>
            <a:ext cx="7989752" cy="831875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3" y="2926053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9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3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F2834-9AC1-4E54-97CD-DB40707158CF}" type="datetime1">
              <a:rPr lang="en-US" smtClean="0"/>
              <a:t>26-Mar-25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DICOM® 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820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57202" y="614480"/>
            <a:ext cx="4994576" cy="92456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047" y="614480"/>
            <a:ext cx="7989752" cy="831875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EBF2A-69D2-428F-9ED2-80CA5D11A341}" type="datetime1">
              <a:rPr lang="en-US" smtClean="0"/>
              <a:t>26-Mar-25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Copyright</a:t>
            </a:r>
            <a:r>
              <a:rPr lang="en-US" dirty="0"/>
              <a:t> DICOM®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494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63332" y="1622972"/>
            <a:ext cx="8238707" cy="9448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4906-484A-4690-ABDE-A536A3657CFE}" type="datetime1">
              <a:rPr lang="en-US" smtClean="0"/>
              <a:t>26-Mar-25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DICOM®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1389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6C155-41A4-45D9-BC92-9ACAC0AC440B}" type="datetime1">
              <a:rPr lang="en-US" smtClean="0"/>
              <a:t>26-Mar-25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DICOM® 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7488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7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3" y="5262296"/>
            <a:ext cx="3536625" cy="689514"/>
          </a:xfrm>
        </p:spPr>
        <p:txBody>
          <a:bodyPr anchor="ctr"/>
          <a:lstStyle>
            <a:lvl1pPr algn="l">
              <a:defRPr sz="1500" b="0" cap="none" baseline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1285240"/>
            <a:ext cx="8240400" cy="3520760"/>
          </a:xfrm>
        </p:spPr>
        <p:txBody>
          <a:bodyPr anchor="t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5262297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fld id="{D467FA29-05AC-4B2B-A0A0-9753873702E6}" type="datetime1">
              <a:rPr lang="en-US" smtClean="0"/>
              <a:t>26-Mar-25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DICOM® 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4023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1800" b="0" cap="none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4" y="1275081"/>
            <a:ext cx="8238706" cy="332097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5260128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CC7C-8E69-4D5D-AEE6-44F9136DB15B}" type="datetime1">
              <a:rPr lang="en-US" smtClean="0"/>
              <a:t>26-Mar-25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DICOM® 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8074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3" y="1254760"/>
            <a:ext cx="8238707" cy="934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872C-DE62-4370-8E68-B40E0CAA31EB}" type="datetime1">
              <a:rPr lang="en-US" smtClean="0"/>
              <a:t>26-Mar-25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DICOM®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0307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7457441" y="1341121"/>
            <a:ext cx="1229359" cy="50755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74280" y="1463040"/>
            <a:ext cx="996664" cy="4395758"/>
          </a:xfrm>
        </p:spPr>
        <p:txBody>
          <a:bodyPr vert="eaVert"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675727"/>
            <a:ext cx="5342088" cy="5183073"/>
          </a:xfrm>
        </p:spPr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8"/>
            <a:ext cx="947672" cy="365125"/>
          </a:xfrm>
        </p:spPr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fld id="{7EF000C1-C290-48E9-8E6B-69C95A83B232}" type="datetime1">
              <a:rPr lang="en-US" smtClean="0"/>
              <a:t>26-Mar-25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5951812"/>
            <a:ext cx="5922209" cy="365125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DICOM®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1392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476250" y="406400"/>
            <a:ext cx="8191500" cy="78105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91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76250" y="1066800"/>
            <a:ext cx="8191500" cy="508000"/>
          </a:xfrm>
          <a:prstGeom prst="rect">
            <a:avLst/>
          </a:prstGeom>
        </p:spPr>
        <p:txBody>
          <a:bodyPr/>
          <a:lstStyle>
            <a:lvl1pPr marL="0" indent="0" algn="ctr" defTabSz="232172">
              <a:spcBef>
                <a:spcPts val="0"/>
              </a:spcBef>
              <a:buClrTx/>
              <a:buSzTx/>
              <a:buNone/>
              <a:defRPr sz="1519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Agenda Subtitle</a:t>
            </a:r>
          </a:p>
        </p:txBody>
      </p:sp>
      <p:sp>
        <p:nvSpPr>
          <p:cNvPr id="9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232172">
              <a:buClrTx/>
              <a:buSzTx/>
              <a:buNone/>
              <a:defRPr sz="1547" spc="-16"/>
            </a:lvl1pPr>
            <a:lvl2pPr marL="0" indent="128588" defTabSz="232172">
              <a:buClrTx/>
              <a:buSzTx/>
              <a:buNone/>
              <a:defRPr sz="1547" spc="-16"/>
            </a:lvl2pPr>
            <a:lvl3pPr marL="0" indent="257175" defTabSz="232172">
              <a:buClrTx/>
              <a:buSzTx/>
              <a:buNone/>
              <a:defRPr sz="1547" spc="-16"/>
            </a:lvl3pPr>
            <a:lvl4pPr marL="0" indent="385763" defTabSz="232172">
              <a:buClrTx/>
              <a:buSzTx/>
              <a:buNone/>
              <a:defRPr sz="1547" spc="-16"/>
            </a:lvl4pPr>
            <a:lvl5pPr marL="0" indent="514350" defTabSz="232172">
              <a:buClrTx/>
              <a:buSzTx/>
              <a:buNone/>
              <a:defRPr sz="1547" spc="-16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2098619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1169517375_2880x1920.jpg"/>
          <p:cNvSpPr>
            <a:spLocks noGrp="1"/>
          </p:cNvSpPr>
          <p:nvPr>
            <p:ph type="pic" idx="21"/>
          </p:nvPr>
        </p:nvSpPr>
        <p:spPr>
          <a:xfrm>
            <a:off x="0" y="-635000"/>
            <a:ext cx="9144000" cy="8128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7045954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2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76250" y="1066800"/>
            <a:ext cx="8191500" cy="508000"/>
          </a:xfrm>
          <a:prstGeom prst="rect">
            <a:avLst/>
          </a:prstGeom>
        </p:spPr>
        <p:txBody>
          <a:bodyPr/>
          <a:lstStyle>
            <a:lvl1pPr marL="0" indent="0" algn="ctr" defTabSz="232172">
              <a:spcBef>
                <a:spcPts val="0"/>
              </a:spcBef>
              <a:buClrTx/>
              <a:buSzTx/>
              <a:buNone/>
              <a:defRPr sz="1519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8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241048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none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115519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fld id="{E326081C-59A4-4AF5-A5C9-1F484CC98A10}" type="datetime1">
              <a:rPr lang="en-US" smtClean="0"/>
              <a:t>26-Mar-25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DICOM®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929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1459886"/>
            <a:ext cx="8238707" cy="934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B05E-1D1A-4EAD-8AB2-F24F6322934F}" type="datetime1">
              <a:rPr lang="en-US" smtClean="0"/>
              <a:t>26-Mar-25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DICOM® 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298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1" y="1485985"/>
            <a:ext cx="8238707" cy="9398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569" y="1514546"/>
            <a:ext cx="7989752" cy="831875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F2834-9AC1-4E54-97CD-DB40707158CF}" type="datetime1">
              <a:rPr lang="en-US" smtClean="0"/>
              <a:t>26-Mar-25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DICOM® 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904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63331" y="1622972"/>
            <a:ext cx="8238707" cy="9448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4906-484A-4690-ABDE-A536A3657CFE}" type="datetime1">
              <a:rPr lang="en-US" smtClean="0"/>
              <a:t>26-Mar-25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DICOM®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757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6C155-41A4-45D9-BC92-9ACAC0AC440B}" type="datetime1">
              <a:rPr lang="en-US" smtClean="0"/>
              <a:t>26-Mar-25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DICOM® 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33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 cap="none" baseline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1285240"/>
            <a:ext cx="8240400" cy="3520760"/>
          </a:xfrm>
        </p:spPr>
        <p:txBody>
          <a:bodyPr anchor="t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fld id="{D467FA29-05AC-4B2B-A0A0-9753873702E6}" type="datetime1">
              <a:rPr lang="en-US" smtClean="0"/>
              <a:t>26-Mar-25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DICOM® 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23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 cap="none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1275079"/>
            <a:ext cx="8238706" cy="332097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CC7C-8E69-4D5D-AEE6-44F9136DB15B}" type="datetime1">
              <a:rPr lang="en-US" smtClean="0"/>
              <a:t>26-Mar-25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DICOM® 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473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7125" y="1298789"/>
            <a:ext cx="7989752" cy="8318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76CDD5E-63DC-476B-84E3-97DA0FC42905}" type="datetime1">
              <a:rPr lang="en-US" smtClean="0"/>
              <a:t>26-Mar-25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DICOM®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/>
          <p:cNvPicPr/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585" y="672661"/>
            <a:ext cx="2648607" cy="57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03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4" r:id="rId13"/>
    <p:sldLayoutId id="2147483675" r:id="rId14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none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7126" y="1298790"/>
            <a:ext cx="7989752" cy="8318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376CDD5E-63DC-476B-84E3-97DA0FC42905}" type="datetime1">
              <a:rPr lang="en-US" smtClean="0"/>
              <a:t>26-Mar-25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3" y="5951812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DICOM®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7" y="5956138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2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/>
          <p:cNvPicPr/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585" y="672661"/>
            <a:ext cx="2648607" cy="57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543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</p:sldLayoutIdLst>
  <p:hf hdr="0" dt="0"/>
  <p:txStyles>
    <p:titleStyle>
      <a:lvl1pPr algn="l" defTabSz="342900" rtl="0" eaLnBrk="1" latinLnBrk="0" hangingPunct="1">
        <a:spcBef>
          <a:spcPct val="0"/>
        </a:spcBef>
        <a:buNone/>
        <a:defRPr sz="2100" b="0" kern="1200" cap="none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oinc.org/LL5144-2/" TargetMode="External"/><Relationship Id="rId2" Type="http://schemas.openxmlformats.org/officeDocument/2006/relationships/hyperlink" Target="https://loinc.org/90778-2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3A248-A6ED-40FF-8B5D-11F02EC42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130" y="1275080"/>
            <a:ext cx="8195813" cy="406575"/>
          </a:xfrm>
        </p:spPr>
        <p:txBody>
          <a:bodyPr>
            <a:normAutofit fontScale="90000"/>
          </a:bodyPr>
          <a:lstStyle/>
          <a:p>
            <a:br>
              <a:rPr lang="en-US" sz="2800" dirty="0">
                <a:cs typeface="Arial" panose="020B0604020202020204" pitchFamily="34" charset="0"/>
              </a:rPr>
            </a:br>
            <a:r>
              <a:rPr lang="en-US" sz="2800" dirty="0">
                <a:cs typeface="Arial" panose="020B0604020202020204" pitchFamily="34" charset="0"/>
              </a:rPr>
              <a:t>Supplement 233</a:t>
            </a:r>
            <a:endParaRPr lang="en-US" sz="2800" b="1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3105D7-0FA0-4E79-9DEA-B986CE038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5130" y="2024743"/>
            <a:ext cx="8393740" cy="3043646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Patient Model Gender Enhancements </a:t>
            </a:r>
          </a:p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WG-06</a:t>
            </a:r>
          </a:p>
          <a:p>
            <a:pPr>
              <a:spcBef>
                <a:spcPct val="0"/>
              </a:spcBef>
            </a:pPr>
            <a:endParaRPr lang="en-US" sz="3200" b="1" cap="none" dirty="0">
              <a:solidFill>
                <a:schemeClr val="accent1"/>
              </a:solidFill>
              <a:latin typeface="+mj-lt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Subtitle 7">
            <a:extLst>
              <a:ext uri="{FF2B5EF4-FFF2-40B4-BE49-F238E27FC236}">
                <a16:creationId xmlns:a16="http://schemas.microsoft.com/office/drawing/2014/main" id="{59664AAA-B8A0-4C00-9701-1D33EC511A00}"/>
              </a:ext>
            </a:extLst>
          </p:cNvPr>
          <p:cNvSpPr txBox="1">
            <a:spLocks/>
          </p:cNvSpPr>
          <p:nvPr/>
        </p:nvSpPr>
        <p:spPr>
          <a:xfrm>
            <a:off x="375130" y="4656526"/>
            <a:ext cx="8240836" cy="14553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									</a:t>
            </a:r>
          </a:p>
          <a:p>
            <a:pPr algn="ctr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93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60C92-5954-DA01-424B-5C937C276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0A8B32-4FC3-40F2-CC3D-72E4D19E9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47" y="614480"/>
            <a:ext cx="7989752" cy="831875"/>
          </a:xfrm>
        </p:spPr>
        <p:txBody>
          <a:bodyPr/>
          <a:lstStyle/>
          <a:p>
            <a:r>
              <a:rPr lang="en-US" dirty="0"/>
              <a:t>New Attributes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12616C-A70F-5242-460D-35D3B8CC7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81238"/>
            <a:ext cx="9144000" cy="269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028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ED24B-0598-0F18-2A08-799FFF7FD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Modified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47D12-8B1D-8BE6-1787-A89469CBF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optional sex and gender attributes are added to the following modules:</a:t>
            </a:r>
          </a:p>
          <a:p>
            <a:pPr lvl="1"/>
            <a:r>
              <a:rPr lang="en-US" dirty="0"/>
              <a:t>Patient Demographics Module (Normalized)</a:t>
            </a:r>
          </a:p>
          <a:p>
            <a:pPr lvl="1"/>
            <a:r>
              <a:rPr lang="en-US" dirty="0"/>
              <a:t>Performed Procedure Step Relationship (Normalized)</a:t>
            </a:r>
          </a:p>
          <a:p>
            <a:pPr lvl="1"/>
            <a:r>
              <a:rPr lang="en-US" dirty="0"/>
              <a:t>Patient Study Module (Composite)</a:t>
            </a:r>
          </a:p>
          <a:p>
            <a:pPr lvl="1"/>
            <a:r>
              <a:rPr lang="en-US" dirty="0"/>
              <a:t>Unified Procedure Step Relationship Module (Normalized)</a:t>
            </a:r>
          </a:p>
          <a:p>
            <a:r>
              <a:rPr lang="en-US" dirty="0"/>
              <a:t>The definition of Patient’s Sex (0010,0040) is updated.  </a:t>
            </a:r>
          </a:p>
          <a:p>
            <a:pPr lvl="1"/>
            <a:r>
              <a:rPr lang="en-US" dirty="0"/>
              <a:t>The original definition only specified the enumerated codes to be used.  It is updated to match HL7 v2.9.1 PID-8 updates.  This attribute is set according to hospital policy.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7D0C70-3BDD-7361-2078-655ED4025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245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DD23-3D74-A5A8-4E0F-B7BB8FBA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Modified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B2F5E-BAEF-48EC-5B25-2E190DA5B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modified modules result in updates to the following services:</a:t>
            </a:r>
          </a:p>
          <a:p>
            <a:pPr lvl="1"/>
            <a:r>
              <a:rPr lang="en-US" dirty="0"/>
              <a:t>Study Root SOP Class Group (C-FIND)</a:t>
            </a:r>
          </a:p>
          <a:p>
            <a:pPr lvl="1"/>
            <a:r>
              <a:rPr lang="en-US" dirty="0"/>
              <a:t>Modality Performed Procedure Step</a:t>
            </a:r>
          </a:p>
          <a:p>
            <a:pPr lvl="1"/>
            <a:r>
              <a:rPr lang="en-US" dirty="0"/>
              <a:t>Modality Worklist</a:t>
            </a:r>
          </a:p>
          <a:p>
            <a:pPr lvl="1"/>
            <a:r>
              <a:rPr lang="en-US" dirty="0"/>
              <a:t>Relevant Patient Information Model</a:t>
            </a:r>
          </a:p>
          <a:p>
            <a:pPr lvl="1"/>
            <a:r>
              <a:rPr lang="en-US" dirty="0"/>
              <a:t>Substance Approval Query</a:t>
            </a:r>
          </a:p>
          <a:p>
            <a:pPr lvl="1"/>
            <a:r>
              <a:rPr lang="en-US" dirty="0"/>
              <a:t>Unified Procedure Step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72B0B4-84CC-D941-D448-0B6913F58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747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0E078-5BC3-AEA0-B2AF-B628270C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Modifications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5C72B-D801-7AD2-48FC-EAC2A68B7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level confidentiality profiles updated</a:t>
            </a:r>
          </a:p>
          <a:p>
            <a:r>
              <a:rPr lang="en-US"/>
              <a:t>Updated </a:t>
            </a:r>
            <a:r>
              <a:rPr lang="en-US" dirty="0"/>
              <a:t>TID 1007 Subject Context, Patient</a:t>
            </a:r>
          </a:p>
          <a:p>
            <a:r>
              <a:rPr lang="en-US" dirty="0"/>
              <a:t>New and updated CID</a:t>
            </a:r>
          </a:p>
          <a:p>
            <a:pPr lvl="1"/>
            <a:r>
              <a:rPr lang="en-US" dirty="0"/>
              <a:t>CID 7455 Sex</a:t>
            </a:r>
          </a:p>
          <a:p>
            <a:pPr lvl="1"/>
            <a:r>
              <a:rPr lang="en-US" dirty="0"/>
              <a:t>New CID Person Gender Identity</a:t>
            </a:r>
          </a:p>
          <a:p>
            <a:pPr lvl="1"/>
            <a:r>
              <a:rPr lang="en-US" dirty="0"/>
              <a:t>New CID Sex Parameters for Clinical Use (SPCU)</a:t>
            </a:r>
          </a:p>
          <a:p>
            <a:pPr lvl="1"/>
            <a:r>
              <a:rPr lang="en-US" dirty="0"/>
              <a:t>New CID Third Person Pronouns</a:t>
            </a:r>
          </a:p>
          <a:p>
            <a:r>
              <a:rPr lang="en-US" dirty="0"/>
              <a:t>New DICOM codes for SPCU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AB6FF-62C6-148F-87BA-6B64B889B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93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2C07E-A639-CEBA-FF4F-5F23C07FD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DICOM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28220-4177-C648-ECC2-DEE2FCBD0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Adds optional attributes to the Patient Study Module and to various normalized services.</a:t>
            </a:r>
          </a:p>
          <a:p>
            <a:r>
              <a:rPr lang="en-US" dirty="0"/>
              <a:t>Updates and adds CID code lists.  New codes are defined by DICOM for SPCU. </a:t>
            </a:r>
          </a:p>
          <a:p>
            <a:r>
              <a:rPr lang="en-US" dirty="0"/>
              <a:t>Updates TID 1007 Subject Context, Patient.</a:t>
            </a:r>
          </a:p>
          <a:p>
            <a:r>
              <a:rPr lang="en-US" dirty="0"/>
              <a:t>Clarifies use of Patient’s Sex (0010,0040) to match the HL7v2.9.1 definition. </a:t>
            </a:r>
          </a:p>
          <a:p>
            <a:r>
              <a:rPr lang="en-US" dirty="0"/>
              <a:t>Provides examples of use.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4210C4-73A4-B2C2-DE81-3C03A40F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195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A4863E-A336-5F4B-BAD3-FD02BDDFB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19" spc="-96" dirty="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rPr>
              <a:t>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F5A01-A323-514B-8CF7-E2FB059B728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12390" y="1705649"/>
            <a:ext cx="8191500" cy="663614"/>
          </a:xfrm>
        </p:spPr>
        <p:txBody>
          <a:bodyPr>
            <a:noAutofit/>
          </a:bodyPr>
          <a:lstStyle/>
          <a:p>
            <a:pPr algn="l"/>
            <a:r>
              <a:rPr lang="en-US" sz="2000" dirty="0">
                <a:solidFill>
                  <a:schemeClr val="accent1"/>
                </a:solidFill>
              </a:rPr>
              <a:t>Transgender patient presents for imaging and admit. </a:t>
            </a:r>
          </a:p>
          <a:p>
            <a:pPr algn="l"/>
            <a:r>
              <a:rPr lang="en-US" sz="2000" dirty="0">
                <a:solidFill>
                  <a:schemeClr val="accent1"/>
                </a:solidFill>
              </a:rPr>
              <a:t>Anatomic Female but undergoing hormone transition to male.</a:t>
            </a:r>
          </a:p>
          <a:p>
            <a:endParaRPr lang="en-US" sz="2177" dirty="0">
              <a:solidFill>
                <a:schemeClr val="accent5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1DDBF9-224E-7248-9463-0C1B525EE594}"/>
              </a:ext>
            </a:extLst>
          </p:cNvPr>
          <p:cNvSpPr txBox="1"/>
          <p:nvPr/>
        </p:nvSpPr>
        <p:spPr>
          <a:xfrm>
            <a:off x="476250" y="4591281"/>
            <a:ext cx="69407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Birth sex, administrative sex, sex, gender identity are not consistently used or understood.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1904D74-DF96-4847-B512-B490391E9772}"/>
              </a:ext>
            </a:extLst>
          </p:cNvPr>
          <p:cNvGrpSpPr/>
          <p:nvPr/>
        </p:nvGrpSpPr>
        <p:grpSpPr>
          <a:xfrm>
            <a:off x="5113270" y="1558833"/>
            <a:ext cx="3416944" cy="4353950"/>
            <a:chOff x="6566384" y="693091"/>
            <a:chExt cx="3767075" cy="4800095"/>
          </a:xfrm>
        </p:grpSpPr>
        <p:pic>
          <p:nvPicPr>
            <p:cNvPr id="21" name="Content Placeholder 5" descr="Two people standing in a room&#10;&#10;Description automatically generated">
              <a:extLst>
                <a:ext uri="{FF2B5EF4-FFF2-40B4-BE49-F238E27FC236}">
                  <a16:creationId xmlns:a16="http://schemas.microsoft.com/office/drawing/2014/main" id="{AFE7CA92-F71C-454D-8AB3-A26853E68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66384" y="2159738"/>
              <a:ext cx="1723036" cy="1723036"/>
            </a:xfrm>
            <a:prstGeom prst="rect">
              <a:avLst/>
            </a:prstGeom>
          </p:spPr>
        </p:pic>
        <p:pic>
          <p:nvPicPr>
            <p:cNvPr id="22" name="Picture 21" descr="A picture containing indoor&#10;&#10;Description automatically generated">
              <a:extLst>
                <a:ext uri="{FF2B5EF4-FFF2-40B4-BE49-F238E27FC236}">
                  <a16:creationId xmlns:a16="http://schemas.microsoft.com/office/drawing/2014/main" id="{3685D8D1-8745-5B48-9167-C88940DB6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60145" y="1916356"/>
              <a:ext cx="1104900" cy="1104900"/>
            </a:xfrm>
            <a:prstGeom prst="rect">
              <a:avLst/>
            </a:prstGeom>
          </p:spPr>
        </p:pic>
        <p:pic>
          <p:nvPicPr>
            <p:cNvPr id="23" name="Picture 22" descr="A picture containing indoor, wall&#10;&#10;Description automatically generated">
              <a:extLst>
                <a:ext uri="{FF2B5EF4-FFF2-40B4-BE49-F238E27FC236}">
                  <a16:creationId xmlns:a16="http://schemas.microsoft.com/office/drawing/2014/main" id="{D0CDE04C-01FA-AC45-A473-C92FED904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42836" y="693091"/>
              <a:ext cx="1104900" cy="1104900"/>
            </a:xfrm>
            <a:prstGeom prst="rect">
              <a:avLst/>
            </a:prstGeom>
          </p:spPr>
        </p:pic>
        <p:pic>
          <p:nvPicPr>
            <p:cNvPr id="24" name="Picture 23" descr="A bathroom with a sink and a mirror&#10;&#10;Description automatically generated">
              <a:extLst>
                <a:ext uri="{FF2B5EF4-FFF2-40B4-BE49-F238E27FC236}">
                  <a16:creationId xmlns:a16="http://schemas.microsoft.com/office/drawing/2014/main" id="{DFE00659-B81F-DA4A-A5B6-753DDCA96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47445" y="3139621"/>
              <a:ext cx="1117600" cy="1117600"/>
            </a:xfrm>
            <a:prstGeom prst="rect">
              <a:avLst/>
            </a:prstGeom>
          </p:spPr>
        </p:pic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444E38F2-CA5D-5146-AC6A-1FDB3843619F}"/>
                </a:ext>
              </a:extLst>
            </p:cNvPr>
            <p:cNvCxnSpPr>
              <a:stCxn id="21" idx="3"/>
              <a:endCxn id="23" idx="1"/>
            </p:cNvCxnSpPr>
            <p:nvPr/>
          </p:nvCxnSpPr>
          <p:spPr>
            <a:xfrm flipV="1">
              <a:off x="8289420" y="1245541"/>
              <a:ext cx="553416" cy="1775715"/>
            </a:xfrm>
            <a:prstGeom prst="curved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>
              <a:extLst>
                <a:ext uri="{FF2B5EF4-FFF2-40B4-BE49-F238E27FC236}">
                  <a16:creationId xmlns:a16="http://schemas.microsoft.com/office/drawing/2014/main" id="{39034E55-C4D2-154C-9862-32FB4795875C}"/>
                </a:ext>
              </a:extLst>
            </p:cNvPr>
            <p:cNvCxnSpPr>
              <a:cxnSpLocks/>
              <a:stCxn id="21" idx="3"/>
              <a:endCxn id="22" idx="1"/>
            </p:cNvCxnSpPr>
            <p:nvPr/>
          </p:nvCxnSpPr>
          <p:spPr>
            <a:xfrm flipV="1">
              <a:off x="8289420" y="2468806"/>
              <a:ext cx="570725" cy="55245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FC41DFB2-672B-AC42-9B8A-4ECE989375AB}"/>
                </a:ext>
              </a:extLst>
            </p:cNvPr>
            <p:cNvCxnSpPr>
              <a:cxnSpLocks/>
              <a:stCxn id="21" idx="3"/>
              <a:endCxn id="24" idx="1"/>
            </p:cNvCxnSpPr>
            <p:nvPr/>
          </p:nvCxnSpPr>
          <p:spPr>
            <a:xfrm>
              <a:off x="8289420" y="3021256"/>
              <a:ext cx="558025" cy="677165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0A7E2E7-1ED5-9047-BEEC-5F414432DD53}"/>
                </a:ext>
              </a:extLst>
            </p:cNvPr>
            <p:cNvSpPr txBox="1"/>
            <p:nvPr/>
          </p:nvSpPr>
          <p:spPr>
            <a:xfrm>
              <a:off x="9051841" y="2627431"/>
              <a:ext cx="1281618" cy="471364"/>
            </a:xfrm>
            <a:prstGeom prst="rect">
              <a:avLst/>
            </a:prstGeom>
            <a:gradFill>
              <a:gsLst>
                <a:gs pos="23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txBody>
            <a:bodyPr wrap="none" rtlCol="0">
              <a:spAutoFit/>
            </a:bodyPr>
            <a:lstStyle/>
            <a:p>
              <a:r>
                <a:rPr lang="en-US" sz="1089" b="1" dirty="0"/>
                <a:t>Female &amp; Male</a:t>
              </a:r>
            </a:p>
            <a:p>
              <a:r>
                <a:rPr lang="en-US" sz="1089" b="1" dirty="0"/>
                <a:t>Hormones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68B1E9F-0DC4-5943-8465-E78309549F4A}"/>
                </a:ext>
              </a:extLst>
            </p:cNvPr>
            <p:cNvSpPr txBox="1"/>
            <p:nvPr/>
          </p:nvSpPr>
          <p:spPr>
            <a:xfrm>
              <a:off x="9251226" y="1412750"/>
              <a:ext cx="873381" cy="471364"/>
            </a:xfrm>
            <a:prstGeom prst="rect">
              <a:avLst/>
            </a:prstGeom>
            <a:gradFill>
              <a:gsLst>
                <a:gs pos="23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txBody>
            <a:bodyPr wrap="none" rtlCol="0">
              <a:spAutoFit/>
            </a:bodyPr>
            <a:lstStyle/>
            <a:p>
              <a:r>
                <a:rPr lang="en-US" sz="1089" b="1" dirty="0"/>
                <a:t>Female</a:t>
              </a:r>
            </a:p>
            <a:p>
              <a:r>
                <a:rPr lang="en-US" sz="1089" b="1" dirty="0"/>
                <a:t>Anatomy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28C1776-B9A2-2442-8A2F-30FEC7E5A5DC}"/>
                </a:ext>
              </a:extLst>
            </p:cNvPr>
            <p:cNvSpPr txBox="1"/>
            <p:nvPr/>
          </p:nvSpPr>
          <p:spPr>
            <a:xfrm>
              <a:off x="8896901" y="3854738"/>
              <a:ext cx="737302" cy="471364"/>
            </a:xfrm>
            <a:prstGeom prst="rect">
              <a:avLst/>
            </a:prstGeom>
            <a:gradFill>
              <a:gsLst>
                <a:gs pos="23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txBody>
            <a:bodyPr wrap="none" rtlCol="0">
              <a:spAutoFit/>
            </a:bodyPr>
            <a:lstStyle/>
            <a:p>
              <a:r>
                <a:rPr lang="en-US" sz="1089" b="1" dirty="0"/>
                <a:t>Female</a:t>
              </a:r>
            </a:p>
            <a:p>
              <a:r>
                <a:rPr lang="en-US" sz="1089" b="1" dirty="0"/>
                <a:t>&amp; Male</a:t>
              </a: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6CDA9386-D5B0-2B4F-8427-23D38F209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42836" y="4375586"/>
              <a:ext cx="1122209" cy="111760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6B7734C-F7D6-6249-8A28-424630C2C825}"/>
                </a:ext>
              </a:extLst>
            </p:cNvPr>
            <p:cNvSpPr txBox="1"/>
            <p:nvPr/>
          </p:nvSpPr>
          <p:spPr>
            <a:xfrm>
              <a:off x="9371413" y="4782981"/>
              <a:ext cx="737302" cy="471364"/>
            </a:xfrm>
            <a:prstGeom prst="rect">
              <a:avLst/>
            </a:prstGeom>
            <a:gradFill>
              <a:gsLst>
                <a:gs pos="23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txBody>
            <a:bodyPr wrap="none" rtlCol="0">
              <a:spAutoFit/>
            </a:bodyPr>
            <a:lstStyle/>
            <a:p>
              <a:r>
                <a:rPr lang="en-US" sz="1089" b="1" dirty="0"/>
                <a:t>Female</a:t>
              </a:r>
            </a:p>
            <a:p>
              <a:r>
                <a:rPr lang="en-US" sz="1089" b="1" dirty="0"/>
                <a:t>Set-up</a:t>
              </a:r>
            </a:p>
          </p:txBody>
        </p:sp>
        <p:cxnSp>
          <p:nvCxnSpPr>
            <p:cNvPr id="33" name="Curved Connector 32">
              <a:extLst>
                <a:ext uri="{FF2B5EF4-FFF2-40B4-BE49-F238E27FC236}">
                  <a16:creationId xmlns:a16="http://schemas.microsoft.com/office/drawing/2014/main" id="{CAF4720E-D71A-DE4E-BD9E-779999F1B172}"/>
                </a:ext>
              </a:extLst>
            </p:cNvPr>
            <p:cNvCxnSpPr>
              <a:cxnSpLocks/>
              <a:stCxn id="21" idx="3"/>
              <a:endCxn id="31" idx="1"/>
            </p:cNvCxnSpPr>
            <p:nvPr/>
          </p:nvCxnSpPr>
          <p:spPr>
            <a:xfrm>
              <a:off x="8289420" y="3021256"/>
              <a:ext cx="553416" cy="191313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Content Placeholder 1">
            <a:extLst>
              <a:ext uri="{FF2B5EF4-FFF2-40B4-BE49-F238E27FC236}">
                <a16:creationId xmlns:a16="http://schemas.microsoft.com/office/drawing/2014/main" id="{183EDCB5-AC86-4A98-A9B5-7D4248CD5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6250" y="2457450"/>
            <a:ext cx="8191500" cy="1921689"/>
          </a:xfrm>
        </p:spPr>
        <p:txBody>
          <a:bodyPr>
            <a:normAutofit/>
          </a:bodyPr>
          <a:lstStyle/>
          <a:p>
            <a:pPr marL="257175" lvl="4" indent="-257175">
              <a:buFont typeface="Arial" panose="020B0604020202020204" pitchFamily="34" charset="0"/>
              <a:buChar char="•"/>
            </a:pPr>
            <a:r>
              <a:rPr lang="en-US" sz="1800" dirty="0"/>
              <a:t>Gender Identity = M</a:t>
            </a:r>
          </a:p>
          <a:p>
            <a:pPr marL="257175" lvl="3" indent="-257175">
              <a:buFont typeface="Arial" panose="020B0604020202020204" pitchFamily="34" charset="0"/>
              <a:buChar char="•"/>
            </a:pPr>
            <a:r>
              <a:rPr lang="en-US" sz="1800" dirty="0"/>
              <a:t>Sex for Imaging  = F</a:t>
            </a:r>
          </a:p>
          <a:p>
            <a:pPr marL="257175" lvl="3" indent="-257175">
              <a:buFont typeface="Arial" panose="020B0604020202020204" pitchFamily="34" charset="0"/>
              <a:buChar char="•"/>
            </a:pPr>
            <a:r>
              <a:rPr lang="en-US" sz="1800" dirty="0"/>
              <a:t>Sex for Lab = M or more complicated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Sex for other clinical devices = F</a:t>
            </a:r>
          </a:p>
        </p:txBody>
      </p:sp>
    </p:spTree>
    <p:extLst>
      <p:ext uri="{BB962C8B-B14F-4D97-AF65-F5344CB8AC3E}">
        <p14:creationId xmlns:p14="http://schemas.microsoft.com/office/powerpoint/2010/main" val="359524774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Backgroun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1804370">
              <a:lnSpc>
                <a:spcPct val="90000"/>
              </a:lnSpc>
              <a:defRPr sz="8584" spc="-257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rPr lang="en-US" sz="2700" dirty="0">
                <a:solidFill>
                  <a:schemeClr val="tx1"/>
                </a:solidFill>
              </a:rPr>
              <a:t>Background</a:t>
            </a:r>
            <a:endParaRPr sz="2700" dirty="0">
              <a:solidFill>
                <a:schemeClr val="tx1"/>
              </a:solidFill>
            </a:endParaRPr>
          </a:p>
        </p:txBody>
      </p:sp>
      <p:sp>
        <p:nvSpPr>
          <p:cNvPr id="16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532374" y="5179220"/>
            <a:ext cx="75681" cy="13137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defTabSz="342900"/>
            <a:fld id="{86CB4B4D-7CA3-9044-876B-883B54F8677D}" type="slidenum">
              <a:rPr>
                <a:solidFill>
                  <a:srgbClr val="4590B8"/>
                </a:solidFill>
                <a:latin typeface="Gill Sans MT" panose="020B0502020104020203"/>
              </a:rPr>
              <a:pPr defTabSz="342900"/>
              <a:t>4</a:t>
            </a:fld>
            <a:endParaRPr dirty="0">
              <a:solidFill>
                <a:srgbClr val="4590B8"/>
              </a:solidFill>
              <a:latin typeface="Gill Sans MT" panose="020B0502020104020203"/>
            </a:endParaRPr>
          </a:p>
        </p:txBody>
      </p:sp>
      <p:sp>
        <p:nvSpPr>
          <p:cNvPr id="2" name="Vocabulary Working Group Project begun Spring 2019…">
            <a:extLst>
              <a:ext uri="{FF2B5EF4-FFF2-40B4-BE49-F238E27FC236}">
                <a16:creationId xmlns:a16="http://schemas.microsoft.com/office/drawing/2014/main" id="{ECF3E3A8-88C7-CEE4-E97E-11AD40C07162}"/>
              </a:ext>
            </a:extLst>
          </p:cNvPr>
          <p:cNvSpPr txBox="1">
            <a:spLocks/>
          </p:cNvSpPr>
          <p:nvPr/>
        </p:nvSpPr>
        <p:spPr>
          <a:xfrm>
            <a:off x="1500189" y="2083819"/>
            <a:ext cx="6274253" cy="2759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4288" tIns="14288" rIns="14288" bIns="14288">
            <a:normAutofit/>
          </a:bodyPr>
          <a:lstStyle>
            <a:lvl1pPr marL="5588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Graphik"/>
                <a:ea typeface="Graphik"/>
                <a:cs typeface="Graphik"/>
                <a:sym typeface="Graphik"/>
              </a:defRPr>
            </a:lvl1pPr>
            <a:lvl2pPr marL="11176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Graphik"/>
                <a:ea typeface="Graphik"/>
                <a:cs typeface="Graphik"/>
                <a:sym typeface="Graphik"/>
              </a:defRPr>
            </a:lvl2pPr>
            <a:lvl3pPr marL="16764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Graphik"/>
                <a:ea typeface="Graphik"/>
                <a:cs typeface="Graphik"/>
                <a:sym typeface="Graphik"/>
              </a:defRPr>
            </a:lvl3pPr>
            <a:lvl4pPr marL="22352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Graphik"/>
                <a:ea typeface="Graphik"/>
                <a:cs typeface="Graphik"/>
                <a:sym typeface="Graphik"/>
              </a:defRPr>
            </a:lvl4pPr>
            <a:lvl5pPr marL="27940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Graphik"/>
                <a:ea typeface="Graphik"/>
                <a:cs typeface="Graphik"/>
                <a:sym typeface="Graphik"/>
              </a:defRPr>
            </a:lvl5pPr>
            <a:lvl6pPr marL="33528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Graphik"/>
                <a:ea typeface="Graphik"/>
                <a:cs typeface="Graphik"/>
                <a:sym typeface="Graphik"/>
              </a:defRPr>
            </a:lvl6pPr>
            <a:lvl7pPr marL="39116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Graphik"/>
                <a:ea typeface="Graphik"/>
                <a:cs typeface="Graphik"/>
                <a:sym typeface="Graphik"/>
              </a:defRPr>
            </a:lvl7pPr>
            <a:lvl8pPr marL="44704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Graphik"/>
                <a:ea typeface="Graphik"/>
                <a:cs typeface="Graphik"/>
                <a:sym typeface="Graphik"/>
              </a:defRPr>
            </a:lvl8pPr>
            <a:lvl9pPr marL="50292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Graphik"/>
                <a:ea typeface="Graphik"/>
                <a:cs typeface="Graphik"/>
                <a:sym typeface="Graphik"/>
              </a:defRPr>
            </a:lvl9pPr>
          </a:lstStyle>
          <a:p>
            <a:pPr marL="419100" indent="-419100" defTabSz="1828800">
              <a:spcBef>
                <a:spcPts val="1800"/>
              </a:spcBef>
            </a:pPr>
            <a:endParaRPr lang="en-US" sz="13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A9CAFD-EBB0-D20F-899D-AE345EA83798}"/>
              </a:ext>
            </a:extLst>
          </p:cNvPr>
          <p:cNvSpPr txBox="1"/>
          <p:nvPr/>
        </p:nvSpPr>
        <p:spPr>
          <a:xfrm>
            <a:off x="1515055" y="3514896"/>
            <a:ext cx="603463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3" indent="-214313" defTabSz="342900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prstClr val="black"/>
                </a:solidFill>
                <a:latin typeface="Gill Sans MT" panose="020B0502020104020203"/>
              </a:rPr>
              <a:t>Informative HL7 Specification </a:t>
            </a:r>
          </a:p>
          <a:p>
            <a:pPr marL="557213" lvl="1" indent="-214313" defTabSz="342900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prstClr val="black"/>
                </a:solidFill>
                <a:latin typeface="Gill Sans MT" panose="020B0502020104020203"/>
              </a:rPr>
              <a:t>Describes logical model for sex and gender identity data representation</a:t>
            </a:r>
          </a:p>
          <a:p>
            <a:pPr marL="557213" lvl="1" indent="-214313" defTabSz="342900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prstClr val="black"/>
                </a:solidFill>
                <a:latin typeface="Gill Sans MT" panose="020B0502020104020203"/>
              </a:rPr>
              <a:t>Participation included SDOs (HL7, DICOM, IEEE, NCPDP), US, Canadian &amp; Australian governments, LGBTQIA+ Advocates, EHR vendors (Epic, Allscripts),  AMA,  ACP,  ACLA.</a:t>
            </a:r>
          </a:p>
          <a:p>
            <a:pPr marL="214313" indent="-214313" defTabSz="342900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prstClr val="black"/>
                </a:solidFill>
                <a:latin typeface="Gill Sans MT" panose="020B0502020104020203"/>
              </a:rPr>
              <a:t>JAMIA publication - https://academic.oup.com/jamia/article/29/2/354/6382238</a:t>
            </a:r>
          </a:p>
          <a:p>
            <a:pPr marL="214313" indent="-214313" defTabSz="342900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prstClr val="black"/>
                </a:solidFill>
                <a:latin typeface="Gill Sans MT" panose="020B0502020104020203"/>
              </a:rPr>
              <a:t>HL7 Cross Paradigm IG: Gender Harmony - Sex and Gender Representation (covers HL7  V2, CDA, and FHIR normative updates)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FB1C539-4ABC-8FAC-589A-5FA56B8C25E0}"/>
              </a:ext>
            </a:extLst>
          </p:cNvPr>
          <p:cNvCxnSpPr/>
          <p:nvPr/>
        </p:nvCxnSpPr>
        <p:spPr>
          <a:xfrm>
            <a:off x="1901156" y="2716942"/>
            <a:ext cx="5338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69891FC-CAD7-38B6-4EF2-588D5B184939}"/>
              </a:ext>
            </a:extLst>
          </p:cNvPr>
          <p:cNvCxnSpPr>
            <a:cxnSpLocks/>
          </p:cNvCxnSpPr>
          <p:nvPr/>
        </p:nvCxnSpPr>
        <p:spPr>
          <a:xfrm>
            <a:off x="2094470" y="2136175"/>
            <a:ext cx="0" cy="580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615F12E-672E-CE5D-9B94-47A1A0A4CF61}"/>
              </a:ext>
            </a:extLst>
          </p:cNvPr>
          <p:cNvSpPr txBox="1"/>
          <p:nvPr/>
        </p:nvSpPr>
        <p:spPr>
          <a:xfrm>
            <a:off x="1815132" y="1839690"/>
            <a:ext cx="279140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en-US" sz="1350" dirty="0">
                <a:solidFill>
                  <a:prstClr val="black"/>
                </a:solidFill>
                <a:latin typeface="Gill Sans MT" panose="020B0502020104020203"/>
              </a:rPr>
              <a:t>HL7 Gender Harmony Project begun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F5DE15-702D-9711-131B-93740873E934}"/>
              </a:ext>
            </a:extLst>
          </p:cNvPr>
          <p:cNvSpPr txBox="1"/>
          <p:nvPr/>
        </p:nvSpPr>
        <p:spPr>
          <a:xfrm>
            <a:off x="1815132" y="2831699"/>
            <a:ext cx="10118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en-US" sz="1350" dirty="0">
                <a:solidFill>
                  <a:prstClr val="black"/>
                </a:solidFill>
                <a:latin typeface="Gill Sans MT" panose="020B0502020104020203"/>
              </a:rPr>
              <a:t>Spring 2019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5E7F51A-1DAD-85CC-45EF-9381B827EBB9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3361038" y="2212025"/>
            <a:ext cx="1" cy="504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2245BA3-BE0A-2C41-3C36-BA381C9204DA}"/>
              </a:ext>
            </a:extLst>
          </p:cNvPr>
          <p:cNvSpPr txBox="1"/>
          <p:nvPr/>
        </p:nvSpPr>
        <p:spPr>
          <a:xfrm>
            <a:off x="3361039" y="2061984"/>
            <a:ext cx="224580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en-US" sz="1350" dirty="0">
                <a:solidFill>
                  <a:prstClr val="black"/>
                </a:solidFill>
                <a:latin typeface="Gill Sans MT" panose="020B0502020104020203"/>
              </a:rPr>
              <a:t>Informative HL7 Specification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EE5218-C30C-4B39-5C2C-0BDB9A5006F1}"/>
              </a:ext>
            </a:extLst>
          </p:cNvPr>
          <p:cNvSpPr txBox="1"/>
          <p:nvPr/>
        </p:nvSpPr>
        <p:spPr>
          <a:xfrm>
            <a:off x="2952896" y="2815392"/>
            <a:ext cx="85472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en-US" sz="1350" dirty="0">
                <a:solidFill>
                  <a:prstClr val="black"/>
                </a:solidFill>
                <a:latin typeface="Gill Sans MT" panose="020B0502020104020203"/>
              </a:rPr>
              <a:t>Aug 2021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0CD13A-82E6-0523-69AC-55BF6C1FFCE4}"/>
              </a:ext>
            </a:extLst>
          </p:cNvPr>
          <p:cNvSpPr txBox="1"/>
          <p:nvPr/>
        </p:nvSpPr>
        <p:spPr>
          <a:xfrm>
            <a:off x="3869180" y="2383259"/>
            <a:ext cx="14494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en-US" sz="1350" dirty="0">
                <a:solidFill>
                  <a:prstClr val="black"/>
                </a:solidFill>
                <a:latin typeface="Gill Sans MT" panose="020B0502020104020203"/>
              </a:rPr>
              <a:t>JAMIA publication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499688D-2C60-2ACD-10BC-3D95BED16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4920" y="2445004"/>
            <a:ext cx="118883" cy="32464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377CD71-9867-5217-9EE0-E392987AB3DD}"/>
              </a:ext>
            </a:extLst>
          </p:cNvPr>
          <p:cNvSpPr txBox="1"/>
          <p:nvPr/>
        </p:nvSpPr>
        <p:spPr>
          <a:xfrm>
            <a:off x="3723018" y="2811187"/>
            <a:ext cx="85472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en-US" sz="1350" dirty="0">
                <a:solidFill>
                  <a:prstClr val="black"/>
                </a:solidFill>
                <a:latin typeface="Gill Sans MT" panose="020B0502020104020203"/>
              </a:rPr>
              <a:t>Oct 2021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16CD23-1482-0818-23E1-C592737D00CB}"/>
              </a:ext>
            </a:extLst>
          </p:cNvPr>
          <p:cNvSpPr txBox="1"/>
          <p:nvPr/>
        </p:nvSpPr>
        <p:spPr>
          <a:xfrm>
            <a:off x="4336640" y="3052924"/>
            <a:ext cx="31668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en-US" sz="1350" dirty="0">
                <a:solidFill>
                  <a:prstClr val="black"/>
                </a:solidFill>
                <a:latin typeface="Gill Sans MT" panose="020B0502020104020203"/>
              </a:rPr>
              <a:t>HL7 Cross Paradigm IG: Gender Harmony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8C68A8A-1003-74E5-45D0-73DEE3A839E7}"/>
              </a:ext>
            </a:extLst>
          </p:cNvPr>
          <p:cNvCxnSpPr>
            <a:stCxn id="23" idx="0"/>
          </p:cNvCxnSpPr>
          <p:nvPr/>
        </p:nvCxnSpPr>
        <p:spPr>
          <a:xfrm flipH="1" flipV="1">
            <a:off x="5893148" y="2716942"/>
            <a:ext cx="26907" cy="335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126150F-D460-1F9B-882F-07501CBEA1F0}"/>
              </a:ext>
            </a:extLst>
          </p:cNvPr>
          <p:cNvSpPr txBox="1"/>
          <p:nvPr/>
        </p:nvSpPr>
        <p:spPr>
          <a:xfrm>
            <a:off x="5176096" y="2800736"/>
            <a:ext cx="78258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en-US" sz="1350" dirty="0">
                <a:solidFill>
                  <a:prstClr val="black"/>
                </a:solidFill>
                <a:latin typeface="Gill Sans MT" panose="020B0502020104020203"/>
              </a:rPr>
              <a:t>Jan 2024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37CCB7-565A-63C7-A717-F6BA4F6346AB}"/>
              </a:ext>
            </a:extLst>
          </p:cNvPr>
          <p:cNvSpPr txBox="1"/>
          <p:nvPr/>
        </p:nvSpPr>
        <p:spPr>
          <a:xfrm>
            <a:off x="6071140" y="1971258"/>
            <a:ext cx="1358064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en-US" sz="1350" dirty="0">
                <a:solidFill>
                  <a:prstClr val="black"/>
                </a:solidFill>
                <a:latin typeface="Gill Sans MT" panose="020B0502020104020203"/>
              </a:rPr>
              <a:t>Supplement 233</a:t>
            </a:r>
          </a:p>
          <a:p>
            <a:pPr defTabSz="342900"/>
            <a:r>
              <a:rPr lang="en-US" sz="1350" dirty="0">
                <a:solidFill>
                  <a:prstClr val="black"/>
                </a:solidFill>
                <a:latin typeface="Gill Sans MT" panose="020B0502020104020203"/>
              </a:rPr>
              <a:t>Public Comment</a:t>
            </a:r>
          </a:p>
          <a:p>
            <a:pPr defTabSz="342900"/>
            <a:r>
              <a:rPr lang="en-US" sz="1350" dirty="0">
                <a:solidFill>
                  <a:prstClr val="black"/>
                </a:solidFill>
                <a:latin typeface="Gill Sans MT" panose="020B0502020104020203"/>
              </a:rPr>
              <a:t>Issued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D8091A0-14AE-FADC-A097-77845CDE792E}"/>
              </a:ext>
            </a:extLst>
          </p:cNvPr>
          <p:cNvCxnSpPr>
            <a:cxnSpLocks/>
          </p:cNvCxnSpPr>
          <p:nvPr/>
        </p:nvCxnSpPr>
        <p:spPr>
          <a:xfrm>
            <a:off x="6967328" y="2445004"/>
            <a:ext cx="0" cy="26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F0B6A50-8559-9127-722C-0AC95A49EF65}"/>
              </a:ext>
            </a:extLst>
          </p:cNvPr>
          <p:cNvSpPr txBox="1"/>
          <p:nvPr/>
        </p:nvSpPr>
        <p:spPr>
          <a:xfrm>
            <a:off x="6351302" y="2738777"/>
            <a:ext cx="8753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en-US" sz="1350" dirty="0">
                <a:solidFill>
                  <a:prstClr val="black"/>
                </a:solidFill>
                <a:latin typeface="Gill Sans MT" panose="020B0502020104020203"/>
              </a:rPr>
              <a:t>June 2024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772861-BD7E-C19A-C8B5-5C2F4BC78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Gender Harmony Logical Model</a:t>
            </a:r>
          </a:p>
        </p:txBody>
      </p:sp>
      <p:pic>
        <p:nvPicPr>
          <p:cNvPr id="168" name="GH-final-diagr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581025" y="3048647"/>
            <a:ext cx="7989888" cy="1989431"/>
          </a:xfrm>
          <a:prstGeom prst="rect">
            <a:avLst/>
          </a:prstGeom>
        </p:spPr>
      </p:pic>
      <p:sp>
        <p:nvSpPr>
          <p:cNvPr id="170" name="Slide Number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169" name="Title"/>
          <p:cNvSpPr/>
          <p:nvPr/>
        </p:nvSpPr>
        <p:spPr>
          <a:xfrm>
            <a:off x="288740" y="1967686"/>
            <a:ext cx="8693211" cy="203550"/>
          </a:xfrm>
          <a:prstGeom prst="roundRect">
            <a:avLst>
              <a:gd name="adj" fmla="val 0"/>
            </a:avLst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9050" tIns="19050" rIns="19050" bIns="19050" anchor="ctr"/>
          <a:lstStyle>
            <a:lvl1pPr>
              <a:defRPr sz="2600"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endParaRPr sz="975" dirty="0"/>
          </a:p>
        </p:txBody>
      </p:sp>
      <p:sp>
        <p:nvSpPr>
          <p:cNvPr id="171" name="This is an abstract class model that each standard will need to map into the specific concrete classes used"/>
          <p:cNvSpPr txBox="1"/>
          <p:nvPr/>
        </p:nvSpPr>
        <p:spPr>
          <a:xfrm>
            <a:off x="455208" y="1285501"/>
            <a:ext cx="2060433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9050" tIns="19050" rIns="19050" bIns="19050" anchor="ctr">
            <a:spAutoFit/>
          </a:bodyPr>
          <a:lstStyle/>
          <a:p>
            <a:r>
              <a:rPr sz="675"/>
              <a:t>This is an abstract class model that each standard will need to map into the specific concrete classes used</a:t>
            </a:r>
          </a:p>
        </p:txBody>
      </p:sp>
      <p:sp>
        <p:nvSpPr>
          <p:cNvPr id="178" name="Gender Harmony…"/>
          <p:cNvSpPr txBox="1"/>
          <p:nvPr/>
        </p:nvSpPr>
        <p:spPr>
          <a:xfrm>
            <a:off x="2968103" y="1160851"/>
            <a:ext cx="38537" cy="495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 defTabSz="914377">
              <a:lnSpc>
                <a:spcPct val="90000"/>
              </a:lnSpc>
              <a:defRPr sz="8800" spc="-264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pPr>
            <a:endParaRPr sz="3300" dirty="0"/>
          </a:p>
        </p:txBody>
      </p:sp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A3025D82-429D-C246-A6E6-EA63CFA7A36B}"/>
              </a:ext>
            </a:extLst>
          </p:cNvPr>
          <p:cNvSpPr/>
          <p:nvPr/>
        </p:nvSpPr>
        <p:spPr>
          <a:xfrm>
            <a:off x="1973976" y="2026471"/>
            <a:ext cx="1083330" cy="246876"/>
          </a:xfrm>
          <a:prstGeom prst="wedgeRoundRectCallou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algn="ctr" defTabSz="171450" hangingPunct="0"/>
            <a:endParaRPr lang="en-US" sz="1200">
              <a:solidFill>
                <a:srgbClr val="FFFFFF"/>
              </a:solidFill>
              <a:latin typeface="Graphik-Medium"/>
              <a:ea typeface="Graphik-Medium"/>
              <a:cs typeface="Graphik-Medium"/>
              <a:sym typeface="Graphik Mediu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A94EE9-1D5E-2F18-D06D-73BD654A8F02}"/>
              </a:ext>
            </a:extLst>
          </p:cNvPr>
          <p:cNvSpPr txBox="1"/>
          <p:nvPr/>
        </p:nvSpPr>
        <p:spPr>
          <a:xfrm>
            <a:off x="909936" y="5505601"/>
            <a:ext cx="6737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Note: HL7 v2, FHIR, and DICOM have chosen not to implement Recorded Sex or Gender</a:t>
            </a:r>
          </a:p>
        </p:txBody>
      </p:sp>
    </p:spTree>
    <p:extLst>
      <p:ext uri="{BB962C8B-B14F-4D97-AF65-F5344CB8AC3E}">
        <p14:creationId xmlns:p14="http://schemas.microsoft.com/office/powerpoint/2010/main" val="665718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6849FFC-0E45-744C-A27C-9E9C3FA6A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Harmony Elements 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83B45DF-E573-1442-9D7E-BC80D56A4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759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vert="horz" lIns="19050" tIns="19050" rIns="19050" bIns="19050" numCol="2" spcCol="457200" rtlCol="0" anchor="ctr">
            <a:normAutofit/>
          </a:bodyPr>
          <a:lstStyle/>
          <a:p>
            <a:pPr marL="0" indent="0" algn="ctr">
              <a:buNone/>
            </a:pPr>
            <a:r>
              <a:rPr lang="en-US" sz="2250" u="sng" spc="-99" dirty="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rPr>
              <a:t>Gender Identity</a:t>
            </a:r>
            <a:r>
              <a:rPr lang="en-US" sz="2025" dirty="0"/>
              <a:t> (GI)</a:t>
            </a:r>
          </a:p>
          <a:p>
            <a:pPr>
              <a:spcBef>
                <a:spcPts val="0"/>
              </a:spcBef>
            </a:pPr>
            <a:r>
              <a:rPr lang="en-US" dirty="0"/>
              <a:t>Source:</a:t>
            </a:r>
          </a:p>
          <a:p>
            <a:pPr lvl="1">
              <a:spcBef>
                <a:spcPts val="0"/>
              </a:spcBef>
            </a:pPr>
            <a:r>
              <a:rPr lang="en-US" dirty="0"/>
              <a:t>Patient </a:t>
            </a:r>
            <a:r>
              <a:rPr lang="en-US" i="1" dirty="0"/>
              <a:t>only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Optional Attributes</a:t>
            </a:r>
          </a:p>
          <a:p>
            <a:pPr>
              <a:spcBef>
                <a:spcPts val="0"/>
              </a:spcBef>
            </a:pPr>
            <a:r>
              <a:rPr lang="en-US" dirty="0"/>
              <a:t>May change between studies</a:t>
            </a:r>
          </a:p>
          <a:p>
            <a:pPr>
              <a:spcBef>
                <a:spcPts val="0"/>
              </a:spcBef>
            </a:pPr>
            <a:r>
              <a:rPr lang="en-US" dirty="0"/>
              <a:t>Used for guiding patient clinician interactions.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sz="2250" u="sng" spc="-99" dirty="0">
              <a:gradFill flip="none" rotWithShape="1">
                <a:gsLst>
                  <a:gs pos="0">
                    <a:srgbClr val="1E98FD"/>
                  </a:gs>
                  <a:gs pos="100000">
                    <a:srgbClr val="FF00F7"/>
                  </a:gs>
                </a:gsLst>
                <a:lin ang="3960000" scaled="0"/>
              </a:gradFill>
            </a:endParaRPr>
          </a:p>
          <a:p>
            <a:pPr marL="0" indent="0" algn="ctr">
              <a:buNone/>
            </a:pPr>
            <a:r>
              <a:rPr lang="en-US" sz="2250" u="sng" spc="-99" dirty="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rPr>
              <a:t>Sex Parameters for Clinical Use Category</a:t>
            </a:r>
            <a:r>
              <a:rPr lang="en-US" sz="2025" dirty="0"/>
              <a:t> (SPCU)</a:t>
            </a:r>
          </a:p>
          <a:p>
            <a:r>
              <a:rPr lang="en-US" dirty="0"/>
              <a:t>Source: </a:t>
            </a:r>
          </a:p>
          <a:p>
            <a:pPr lvl="1">
              <a:spcBef>
                <a:spcPts val="0"/>
              </a:spcBef>
            </a:pPr>
            <a:r>
              <a:rPr lang="en-US" dirty="0"/>
              <a:t>Clinician</a:t>
            </a:r>
          </a:p>
          <a:p>
            <a:pPr lvl="1">
              <a:spcBef>
                <a:spcPts val="0"/>
              </a:spcBef>
            </a:pPr>
            <a:r>
              <a:rPr lang="en-US" dirty="0"/>
              <a:t>Clinical rules system</a:t>
            </a:r>
          </a:p>
          <a:p>
            <a:pPr lvl="1">
              <a:spcBef>
                <a:spcPts val="0"/>
              </a:spcBef>
            </a:pPr>
            <a:r>
              <a:rPr lang="en-US" dirty="0"/>
              <a:t>Clinical observations</a:t>
            </a:r>
          </a:p>
          <a:p>
            <a:r>
              <a:rPr lang="en-US" dirty="0"/>
              <a:t>Optional Attributes</a:t>
            </a:r>
          </a:p>
          <a:p>
            <a:r>
              <a:rPr lang="en-US" dirty="0"/>
              <a:t>May change between studies</a:t>
            </a:r>
          </a:p>
          <a:p>
            <a:r>
              <a:rPr lang="en-US" dirty="0"/>
              <a:t>Used for machine setup, analysis, and interpretation.</a:t>
            </a:r>
          </a:p>
        </p:txBody>
      </p:sp>
    </p:spTree>
    <p:extLst>
      <p:ext uri="{BB962C8B-B14F-4D97-AF65-F5344CB8AC3E}">
        <p14:creationId xmlns:p14="http://schemas.microsoft.com/office/powerpoint/2010/main" val="1551905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6849FFC-0E45-744C-A27C-9E9C3FA6A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GH Element Specifics-3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83B45DF-E573-1442-9D7E-BC80D56A4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45759"/>
            <a:ext cx="7989752" cy="4109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vert="horz" lIns="19050" tIns="19050" rIns="19050" bIns="19050" numCol="2" spcCol="457200" rtlCol="0" anchor="ctr">
            <a:normAutofit/>
          </a:bodyPr>
          <a:lstStyle/>
          <a:p>
            <a:pPr marL="0" indent="0" algn="ctr">
              <a:buNone/>
            </a:pPr>
            <a:r>
              <a:rPr lang="en-US" sz="2250" u="sng" spc="-99" dirty="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rPr>
              <a:t>Name to Use</a:t>
            </a:r>
            <a:r>
              <a:rPr lang="en-US" sz="2025" dirty="0"/>
              <a:t> </a:t>
            </a:r>
          </a:p>
          <a:p>
            <a:pPr>
              <a:spcBef>
                <a:spcPts val="0"/>
              </a:spcBef>
            </a:pPr>
            <a:r>
              <a:rPr lang="en-US" dirty="0"/>
              <a:t>Source:</a:t>
            </a:r>
          </a:p>
          <a:p>
            <a:pPr lvl="1">
              <a:spcBef>
                <a:spcPts val="0"/>
              </a:spcBef>
            </a:pPr>
            <a:r>
              <a:rPr lang="en-US" dirty="0"/>
              <a:t>Patient</a:t>
            </a:r>
          </a:p>
          <a:p>
            <a:pPr>
              <a:spcBef>
                <a:spcPts val="0"/>
              </a:spcBef>
            </a:pPr>
            <a:r>
              <a:rPr lang="en-US" dirty="0"/>
              <a:t>May change between studies</a:t>
            </a:r>
          </a:p>
          <a:p>
            <a:pPr>
              <a:spcBef>
                <a:spcPts val="0"/>
              </a:spcBef>
            </a:pPr>
            <a:r>
              <a:rPr lang="en-US" dirty="0"/>
              <a:t>Optional Attributes</a:t>
            </a:r>
          </a:p>
          <a:p>
            <a:pPr>
              <a:spcBef>
                <a:spcPts val="0"/>
              </a:spcBef>
            </a:pPr>
            <a:r>
              <a:rPr lang="en-US" dirty="0"/>
              <a:t>Used for guiding patient clinician interactions.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 marL="0" indent="0" algn="ctr">
              <a:buNone/>
            </a:pPr>
            <a:endParaRPr lang="en-US" sz="2250" u="sng" spc="-99" dirty="0">
              <a:gradFill flip="none" rotWithShape="1">
                <a:gsLst>
                  <a:gs pos="0">
                    <a:srgbClr val="1E98FD"/>
                  </a:gs>
                  <a:gs pos="100000">
                    <a:srgbClr val="FF00F7"/>
                  </a:gs>
                </a:gsLst>
                <a:lin ang="3960000" scaled="0"/>
              </a:gradFill>
            </a:endParaRPr>
          </a:p>
          <a:p>
            <a:pPr marL="0" indent="0" algn="ctr">
              <a:buNone/>
            </a:pPr>
            <a:endParaRPr lang="en-US" sz="2250" u="sng" spc="-99" dirty="0">
              <a:gradFill flip="none" rotWithShape="1">
                <a:gsLst>
                  <a:gs pos="0">
                    <a:srgbClr val="1E98FD"/>
                  </a:gs>
                  <a:gs pos="100000">
                    <a:srgbClr val="FF00F7"/>
                  </a:gs>
                </a:gsLst>
                <a:lin ang="3960000" scaled="0"/>
              </a:gradFill>
            </a:endParaRPr>
          </a:p>
          <a:p>
            <a:pPr marL="0" indent="0" algn="ctr">
              <a:buNone/>
            </a:pPr>
            <a:r>
              <a:rPr lang="en-US" sz="2250" u="sng" spc="-99" dirty="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rPr>
              <a:t>Pronouns</a:t>
            </a:r>
            <a:r>
              <a:rPr lang="en-US" sz="2250" spc="-99" dirty="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rPr>
              <a:t> </a:t>
            </a:r>
            <a:endParaRPr lang="en-US" sz="2025" dirty="0"/>
          </a:p>
          <a:p>
            <a:r>
              <a:rPr lang="en-US" dirty="0"/>
              <a:t>Source: </a:t>
            </a:r>
          </a:p>
          <a:p>
            <a:pPr lvl="1">
              <a:spcBef>
                <a:spcPts val="0"/>
              </a:spcBef>
            </a:pPr>
            <a:r>
              <a:rPr lang="en-US" dirty="0"/>
              <a:t>Patient</a:t>
            </a:r>
          </a:p>
          <a:p>
            <a:r>
              <a:rPr lang="en-US" dirty="0"/>
              <a:t>May change between studies</a:t>
            </a:r>
          </a:p>
          <a:p>
            <a:r>
              <a:rPr lang="en-US" dirty="0"/>
              <a:t>Optional Attributes</a:t>
            </a:r>
          </a:p>
          <a:p>
            <a:r>
              <a:rPr lang="en-US" dirty="0"/>
              <a:t>Used for guiding patient clinician interactions.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965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roposed Minimum Value Se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defTabSz="676639">
              <a:lnSpc>
                <a:spcPct val="90000"/>
              </a:lnSpc>
              <a:defRPr sz="8584" spc="-257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Proposed HL7 Minimum Value Sets</a:t>
            </a:r>
            <a:endParaRPr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D2CB3-B16C-D544-4AF8-1ACC80070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1" name="Slide Number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/>
          </a:p>
        </p:txBody>
      </p:sp>
      <p:graphicFrame>
        <p:nvGraphicFramePr>
          <p:cNvPr id="212" name="Table"/>
          <p:cNvGraphicFramePr/>
          <p:nvPr>
            <p:extLst>
              <p:ext uri="{D42A27DB-BD31-4B8C-83A1-F6EECF244321}">
                <p14:modId xmlns:p14="http://schemas.microsoft.com/office/powerpoint/2010/main" val="3001453038"/>
              </p:ext>
            </p:extLst>
          </p:nvPr>
        </p:nvGraphicFramePr>
        <p:xfrm>
          <a:off x="417367" y="2098334"/>
          <a:ext cx="3837599" cy="1754247"/>
        </p:xfrm>
        <a:graphic>
          <a:graphicData uri="http://schemas.openxmlformats.org/drawingml/2006/table">
            <a:tbl>
              <a:tblPr/>
              <a:tblGrid>
                <a:gridCol w="823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587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Term</a:t>
                      </a:r>
                    </a:p>
                  </a:txBody>
                  <a:tcPr marL="45720" marR="45720" marT="22860" marB="22860" horzOverflow="overflow">
                    <a:solidFill>
                      <a:srgbClr val="EC222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Definition</a:t>
                      </a:r>
                    </a:p>
                  </a:txBody>
                  <a:tcPr marL="45720" marR="45720" marT="22860" marB="22860" horzOverflow="overflow">
                    <a:solidFill>
                      <a:srgbClr val="EC22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1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Female</a:t>
                      </a:r>
                    </a:p>
                  </a:txBody>
                  <a:tcPr marL="34290" marR="34290" marT="22860" marB="22860" horzOverflow="overflow">
                    <a:solidFill>
                      <a:srgbClr val="F8CC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Identifies as female gender.  SNOMED 446141000124107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718" marR="25718" marT="0" marB="0">
                    <a:solidFill>
                      <a:srgbClr val="F8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872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Male</a:t>
                      </a:r>
                    </a:p>
                  </a:txBody>
                  <a:tcPr marL="34290" marR="34290" marT="22860" marB="22860" horzOverflow="overflow">
                    <a:solidFill>
                      <a:srgbClr val="FB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Identifies as male gender. SNOMED 446151000124109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718" marR="25718" marT="0" marB="0">
                    <a:solidFill>
                      <a:srgbClr val="FB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lang="en-US" sz="11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Nonbinary</a:t>
                      </a:r>
                      <a:endParaRPr sz="11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290" marR="34290" marT="22860" marB="22860" horzOverflow="overflow">
                    <a:solidFill>
                      <a:srgbClr val="F8CC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Identifies as nonbinary gender.  SNOMED 33791000087105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718" marR="25718" marT="0" marB="0">
                    <a:solidFill>
                      <a:srgbClr val="F8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3" name="Gender Identity"/>
          <p:cNvSpPr txBox="1"/>
          <p:nvPr/>
        </p:nvSpPr>
        <p:spPr>
          <a:xfrm>
            <a:off x="417366" y="1787428"/>
            <a:ext cx="1862063" cy="327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9050" tIns="19050" rIns="19050" bIns="19050" anchor="ctr">
            <a:spAutoFit/>
          </a:bodyPr>
          <a:lstStyle>
            <a:lvl1pPr algn="l">
              <a:defRPr sz="5000" b="1"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875"/>
              <a:t>Gender Identity</a:t>
            </a:r>
          </a:p>
        </p:txBody>
      </p:sp>
      <p:graphicFrame>
        <p:nvGraphicFramePr>
          <p:cNvPr id="214" name="Table"/>
          <p:cNvGraphicFramePr/>
          <p:nvPr>
            <p:extLst>
              <p:ext uri="{D42A27DB-BD31-4B8C-83A1-F6EECF244321}">
                <p14:modId xmlns:p14="http://schemas.microsoft.com/office/powerpoint/2010/main" val="1725806636"/>
              </p:ext>
            </p:extLst>
          </p:nvPr>
        </p:nvGraphicFramePr>
        <p:xfrm>
          <a:off x="4613638" y="2187552"/>
          <a:ext cx="4204804" cy="2063448"/>
        </p:xfrm>
        <a:graphic>
          <a:graphicData uri="http://schemas.openxmlformats.org/drawingml/2006/table">
            <a:tbl>
              <a:tblPr/>
              <a:tblGrid>
                <a:gridCol w="897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6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737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Term</a:t>
                      </a:r>
                    </a:p>
                  </a:txBody>
                  <a:tcPr marL="45720" marR="45720" marT="22860" marB="22860" horzOverflow="overflow">
                    <a:solidFill>
                      <a:srgbClr val="EC222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Definition</a:t>
                      </a:r>
                    </a:p>
                  </a:txBody>
                  <a:tcPr marL="45720" marR="45720" marT="22860" marB="22860" horzOverflow="overflow">
                    <a:solidFill>
                      <a:srgbClr val="EC22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422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1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Female</a:t>
                      </a:r>
                      <a:r>
                        <a:rPr lang="en-US" sz="11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-typical</a:t>
                      </a:r>
                      <a:endParaRPr sz="11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290" marR="34290" marT="22860" marB="22860" horzOverflow="overflow">
                    <a:solidFill>
                      <a:srgbClr val="F8CC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Available data indicates that diagnostics, analytics, and treatments should consider best practices associated with female reference populations.</a:t>
                      </a:r>
                    </a:p>
                  </a:txBody>
                  <a:tcPr marL="68580" marR="68580" marT="0" marB="0">
                    <a:solidFill>
                      <a:srgbClr val="F8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329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1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Male</a:t>
                      </a:r>
                      <a:r>
                        <a:rPr lang="en-US" sz="11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-typical</a:t>
                      </a:r>
                      <a:endParaRPr sz="11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290" marR="34290" marT="22860" marB="22860" horzOverflow="overflow">
                    <a:solidFill>
                      <a:srgbClr val="FB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Available data indicates that diagnostics, analytics, and treatments should consider best practices associated with male reference populations.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718" marR="25718" marT="0" marB="0">
                    <a:solidFill>
                      <a:srgbClr val="FB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54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lang="en-US" sz="11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Specified</a:t>
                      </a:r>
                      <a:endParaRPr sz="11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290" marR="34290" marT="22860" marB="22860" horzOverflow="overflow">
                    <a:solidFill>
                      <a:srgbClr val="F8CC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Available data indicates that diagnostics, analytics, and treatment best practices may be undefined or not aligned with sex-derived reference populations. Additional information (usually, but not always, in the form of comments and/or observations) is available, but it does not align with typical male or female parameters, reference ranges, etc.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718" marR="25718" marT="0" marB="0">
                    <a:solidFill>
                      <a:srgbClr val="F8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5" name="Sex for Clinical Use (SFCU)"/>
          <p:cNvSpPr txBox="1"/>
          <p:nvPr/>
        </p:nvSpPr>
        <p:spPr>
          <a:xfrm>
            <a:off x="4610271" y="1643158"/>
            <a:ext cx="3295624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9050" tIns="19050" rIns="19050" bIns="19050" anchor="ctr">
            <a:spAutoFit/>
          </a:bodyPr>
          <a:lstStyle>
            <a:lvl1pPr algn="l">
              <a:defRPr sz="5000" b="1"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875" dirty="0"/>
              <a:t>Sex </a:t>
            </a:r>
            <a:r>
              <a:rPr lang="en-US" sz="1875" dirty="0"/>
              <a:t>Parameters </a:t>
            </a:r>
            <a:r>
              <a:rPr sz="1875" dirty="0"/>
              <a:t>for Clinical Use (S</a:t>
            </a:r>
            <a:r>
              <a:rPr lang="en-US" sz="1875" dirty="0"/>
              <a:t>P</a:t>
            </a:r>
            <a:r>
              <a:rPr sz="1875" dirty="0"/>
              <a:t>CU)</a:t>
            </a:r>
          </a:p>
        </p:txBody>
      </p:sp>
      <p:sp>
        <p:nvSpPr>
          <p:cNvPr id="216" name="Gender Identity should allow many other phrases but these are the minimum required that any other could be mapped to…"/>
          <p:cNvSpPr txBox="1"/>
          <p:nvPr/>
        </p:nvSpPr>
        <p:spPr>
          <a:xfrm>
            <a:off x="4610271" y="4412415"/>
            <a:ext cx="4294915" cy="1284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9050" tIns="19050" rIns="19050" bIns="19050" anchor="ctr">
            <a:spAutoFit/>
          </a:bodyPr>
          <a:lstStyle/>
          <a:p>
            <a:pPr marL="157163" indent="-157163">
              <a:buClr>
                <a:srgbClr val="000000"/>
              </a:buClr>
              <a:buSzPct val="100000"/>
              <a:buChar char="•"/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rPr sz="1350" dirty="0"/>
              <a:t>S</a:t>
            </a:r>
            <a:r>
              <a:rPr lang="en-US" sz="1350" dirty="0"/>
              <a:t>P</a:t>
            </a:r>
            <a:r>
              <a:rPr sz="1350" dirty="0"/>
              <a:t>CU </a:t>
            </a:r>
            <a:r>
              <a:rPr lang="en-US" sz="1350" dirty="0"/>
              <a:t>of “Specified” will often be accompanied by comments and/or URI to provide the specified ranges to used, procedures to follow, etc.  URIs may reference clinical reports, hospital policies, etc.</a:t>
            </a:r>
          </a:p>
          <a:p>
            <a:pPr marL="157163" indent="-157163">
              <a:buClr>
                <a:srgbClr val="000000"/>
              </a:buClr>
              <a:buSzPct val="100000"/>
              <a:buChar char="•"/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350" dirty="0"/>
              <a:t>DICOM CIDxxx2 Sex Parameters for Clinical Use uses DCM codes.</a:t>
            </a:r>
            <a:endParaRPr sz="13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27F629-C362-6E47-AEAB-9A9D34F2C858}"/>
              </a:ext>
            </a:extLst>
          </p:cNvPr>
          <p:cNvSpPr txBox="1"/>
          <p:nvPr/>
        </p:nvSpPr>
        <p:spPr>
          <a:xfrm>
            <a:off x="439995" y="4081003"/>
            <a:ext cx="3881089" cy="14234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 dirty="0">
                <a:latin typeface="Helvetica"/>
              </a:rPr>
              <a:t>Expect local extensions.  E.g., Canada has a national SNOMED extension for “two spirit”.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Helvetica"/>
              </a:rPr>
              <a:t>UMLS and SNOMED codes have been established. 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Helvetica"/>
              </a:rPr>
              <a:t>DICOM CID xxx1 Person Gender Identity uses SNOMED</a:t>
            </a:r>
          </a:p>
          <a:p>
            <a:pPr algn="ctr" defTabSz="309563" hangingPunct="0"/>
            <a:endParaRPr lang="en-US" sz="900" dirty="0">
              <a:solidFill>
                <a:srgbClr val="000000"/>
              </a:solidFill>
              <a:latin typeface="Graphik"/>
              <a:ea typeface="Graphik"/>
              <a:cs typeface="Graphik"/>
              <a:sym typeface="Graphi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roposed Minimum Value Se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defTabSz="676639">
              <a:lnSpc>
                <a:spcPct val="90000"/>
              </a:lnSpc>
              <a:defRPr sz="8584" spc="-257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pPr>
            <a:r>
              <a:rPr sz="3200" dirty="0">
                <a:solidFill>
                  <a:schemeClr val="bg1">
                    <a:lumMod val="95000"/>
                  </a:schemeClr>
                </a:solidFill>
              </a:rPr>
              <a:t>Proposed 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HL7 </a:t>
            </a:r>
            <a:r>
              <a:rPr sz="3200" dirty="0">
                <a:solidFill>
                  <a:schemeClr val="bg1">
                    <a:lumMod val="95000"/>
                  </a:schemeClr>
                </a:solidFill>
                <a:sym typeface="Graphik"/>
              </a:rPr>
              <a:t>Minimum</a:t>
            </a:r>
            <a:r>
              <a:rPr sz="3200" dirty="0">
                <a:solidFill>
                  <a:schemeClr val="bg1">
                    <a:lumMod val="95000"/>
                  </a:schemeClr>
                </a:solidFill>
              </a:rPr>
              <a:t> Value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60ABB-B030-643F-7C6F-E49EB6BA8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1" name="Slide Number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/>
          </a:p>
        </p:txBody>
      </p:sp>
      <p:graphicFrame>
        <p:nvGraphicFramePr>
          <p:cNvPr id="214" name="Table"/>
          <p:cNvGraphicFramePr/>
          <p:nvPr>
            <p:extLst>
              <p:ext uri="{D42A27DB-BD31-4B8C-83A1-F6EECF244321}">
                <p14:modId xmlns:p14="http://schemas.microsoft.com/office/powerpoint/2010/main" val="1151390014"/>
              </p:ext>
            </p:extLst>
          </p:nvPr>
        </p:nvGraphicFramePr>
        <p:xfrm>
          <a:off x="573056" y="2126476"/>
          <a:ext cx="4204804" cy="1783080"/>
        </p:xfrm>
        <a:graphic>
          <a:graphicData uri="http://schemas.openxmlformats.org/drawingml/2006/table">
            <a:tbl>
              <a:tblPr/>
              <a:tblGrid>
                <a:gridCol w="897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6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939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Term</a:t>
                      </a:r>
                    </a:p>
                  </a:txBody>
                  <a:tcPr marL="45720" marR="45720" marT="22860" marB="22860" horzOverflow="overflow">
                    <a:solidFill>
                      <a:srgbClr val="EC222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Definition</a:t>
                      </a:r>
                    </a:p>
                  </a:txBody>
                  <a:tcPr marL="45720" marR="45720" marT="22860" marB="22860" horzOverflow="overflow">
                    <a:solidFill>
                      <a:srgbClr val="EC22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He, Him, His, Himself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718" marR="25718" marT="0" marB="0">
                    <a:solidFill>
                      <a:srgbClr val="F8CC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English personal pronouns, typically associated with masculinity, that are requested by a person to be used by them.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718" marR="25718" marT="0" marB="0">
                    <a:solidFill>
                      <a:srgbClr val="F8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She, Her, Hers, Herself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718" marR="25718" marT="0" marB="0">
                    <a:solidFill>
                      <a:srgbClr val="FB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English personal pronouns, typically associated with femininity, that are requested by a person to be used by them.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718" marR="25718" marT="0" marB="0">
                    <a:solidFill>
                      <a:srgbClr val="FB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They, Them, Their, Theirs, Themself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718" marR="25718" marT="0" marB="0">
                    <a:solidFill>
                      <a:srgbClr val="F8CC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English personal pronouns, typically not associated with masculinity or femininity, that are requested by a person to be used by them.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718" marR="25718" marT="0" marB="0">
                    <a:solidFill>
                      <a:srgbClr val="F8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5" name="Sex for Clinical Use (SFCU)"/>
          <p:cNvSpPr txBox="1"/>
          <p:nvPr/>
        </p:nvSpPr>
        <p:spPr>
          <a:xfrm>
            <a:off x="1695621" y="1651172"/>
            <a:ext cx="3295624" cy="327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9050" tIns="19050" rIns="19050" bIns="19050" anchor="ctr">
            <a:spAutoFit/>
          </a:bodyPr>
          <a:lstStyle>
            <a:lvl1pPr algn="l">
              <a:defRPr sz="5000" b="1"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sz="1875" dirty="0"/>
              <a:t>Pronouns</a:t>
            </a:r>
            <a:endParaRPr sz="1875" dirty="0"/>
          </a:p>
        </p:txBody>
      </p:sp>
      <p:sp>
        <p:nvSpPr>
          <p:cNvPr id="216" name="Gender Identity should allow many other phrases but these are the minimum required that any other could be mapped to…"/>
          <p:cNvSpPr txBox="1"/>
          <p:nvPr/>
        </p:nvSpPr>
        <p:spPr>
          <a:xfrm>
            <a:off x="581192" y="4161721"/>
            <a:ext cx="4294915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9050" tIns="19050" rIns="19050" bIns="19050" anchor="ctr">
            <a:spAutoFit/>
          </a:bodyPr>
          <a:lstStyle/>
          <a:p>
            <a:pPr marL="157163" indent="-157163">
              <a:buClr>
                <a:srgbClr val="000000"/>
              </a:buClr>
              <a:buSzPct val="100000"/>
              <a:buChar char="•"/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CA" sz="1350" dirty="0">
                <a:sym typeface="Helvetica"/>
              </a:rPr>
              <a:t>Based on LOINC answer list for </a:t>
            </a:r>
            <a:r>
              <a:rPr lang="en-CA" sz="1350" u="sng" dirty="0">
                <a:sym typeface="Helvetica"/>
                <a:hlinkClick r:id="rId2"/>
              </a:rPr>
              <a:t>Personal Pronouns - Reported</a:t>
            </a:r>
            <a:r>
              <a:rPr lang="en-CA" sz="1350" dirty="0">
                <a:sym typeface="Helvetica"/>
              </a:rPr>
              <a:t>, </a:t>
            </a:r>
            <a:r>
              <a:rPr lang="en-CA" sz="1350" u="sng" dirty="0">
                <a:sym typeface="Helvetica"/>
                <a:hlinkClick r:id="rId3"/>
              </a:rPr>
              <a:t>LL5144-2 Personal pronouns / Answers: 10; Scale: Nom; Code: -; Score: -.</a:t>
            </a:r>
            <a:r>
              <a:rPr lang="en-US" sz="1350" dirty="0">
                <a:sym typeface="Helvetica"/>
              </a:rPr>
              <a:t> </a:t>
            </a:r>
          </a:p>
          <a:p>
            <a:pPr marL="157163" indent="-157163">
              <a:buClr>
                <a:srgbClr val="000000"/>
              </a:buClr>
              <a:buSzPct val="100000"/>
              <a:buChar char="•"/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endParaRPr lang="en-US" sz="1350" dirty="0">
              <a:sym typeface="Helvetica"/>
            </a:endParaRPr>
          </a:p>
          <a:p>
            <a:pPr marL="157163" indent="-157163">
              <a:buClr>
                <a:srgbClr val="000000"/>
              </a:buClr>
              <a:buSzPct val="100000"/>
              <a:buChar char="•"/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350" dirty="0">
                <a:sym typeface="Helvetica"/>
              </a:rPr>
              <a:t>DICOM CIDxxx4 Third Person Pronouns uses LOINC</a:t>
            </a:r>
            <a:endParaRPr sz="1350" dirty="0"/>
          </a:p>
        </p:txBody>
      </p:sp>
    </p:spTree>
    <p:extLst>
      <p:ext uri="{BB962C8B-B14F-4D97-AF65-F5344CB8AC3E}">
        <p14:creationId xmlns:p14="http://schemas.microsoft.com/office/powerpoint/2010/main" val="191207610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1_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10248</TotalTime>
  <Words>992</Words>
  <Application>Microsoft Office PowerPoint</Application>
  <PresentationFormat>On-screen Show (4:3)</PresentationFormat>
  <Paragraphs>157</Paragraphs>
  <Slides>13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Gill Sans MT</vt:lpstr>
      <vt:lpstr>Graphik</vt:lpstr>
      <vt:lpstr>Graphik-Medium</vt:lpstr>
      <vt:lpstr>Helvetica</vt:lpstr>
      <vt:lpstr>Wingdings 2</vt:lpstr>
      <vt:lpstr>Dividend</vt:lpstr>
      <vt:lpstr>1_Dividend</vt:lpstr>
      <vt:lpstr> Supplement 233</vt:lpstr>
      <vt:lpstr>DICOM Summary</vt:lpstr>
      <vt:lpstr>Use Case</vt:lpstr>
      <vt:lpstr>Background</vt:lpstr>
      <vt:lpstr>Gender Harmony Logical Model</vt:lpstr>
      <vt:lpstr>Gender Harmony Elements </vt:lpstr>
      <vt:lpstr>GH Element Specifics-3</vt:lpstr>
      <vt:lpstr>Proposed HL7 Minimum Value Sets</vt:lpstr>
      <vt:lpstr>Proposed HL7 Minimum Value Sets</vt:lpstr>
      <vt:lpstr>New Attributes</vt:lpstr>
      <vt:lpstr>Modules Modified </vt:lpstr>
      <vt:lpstr>Services Modified</vt:lpstr>
      <vt:lpstr>Other Modifications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DICOM Educational Conference Brisbane, Australia</dc:title>
  <dc:creator>Lynn Lear</dc:creator>
  <cp:lastModifiedBy>Robert Horn</cp:lastModifiedBy>
  <cp:revision>97</cp:revision>
  <dcterms:created xsi:type="dcterms:W3CDTF">2018-06-26T03:42:10Z</dcterms:created>
  <dcterms:modified xsi:type="dcterms:W3CDTF">2025-03-26T19:45:25Z</dcterms:modified>
</cp:coreProperties>
</file>