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0" r:id="rId1"/>
  </p:sldMasterIdLst>
  <p:notesMasterIdLst>
    <p:notesMasterId r:id="rId20"/>
  </p:notesMasterIdLst>
  <p:handoutMasterIdLst>
    <p:handoutMasterId r:id="rId21"/>
  </p:handoutMasterIdLst>
  <p:sldIdLst>
    <p:sldId id="256" r:id="rId2"/>
    <p:sldId id="275" r:id="rId3"/>
    <p:sldId id="276" r:id="rId4"/>
    <p:sldId id="287" r:id="rId5"/>
    <p:sldId id="277" r:id="rId6"/>
    <p:sldId id="278" r:id="rId7"/>
    <p:sldId id="271" r:id="rId8"/>
    <p:sldId id="272" r:id="rId9"/>
    <p:sldId id="279" r:id="rId10"/>
    <p:sldId id="269" r:id="rId11"/>
    <p:sldId id="282" r:id="rId12"/>
    <p:sldId id="283" r:id="rId13"/>
    <p:sldId id="284" r:id="rId14"/>
    <p:sldId id="285" r:id="rId15"/>
    <p:sldId id="290" r:id="rId16"/>
    <p:sldId id="291" r:id="rId17"/>
    <p:sldId id="292" r:id="rId18"/>
    <p:sldId id="28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376" autoAdjust="0"/>
  </p:normalViewPr>
  <p:slideViewPr>
    <p:cSldViewPr snapToGrid="0">
      <p:cViewPr varScale="1">
        <p:scale>
          <a:sx n="108" d="100"/>
          <a:sy n="108" d="100"/>
        </p:scale>
        <p:origin x="570"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8CFEE8-6835-4F3E-BFEE-3AD2D469231B}" type="datetimeFigureOut">
              <a:rPr lang="en-US" smtClean="0"/>
              <a:t>22-Jun-23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3D32FA-D51E-46BB-A502-49BE230DF18A}" type="slidenum">
              <a:rPr lang="en-US" smtClean="0"/>
              <a:t>‹#›</a:t>
            </a:fld>
            <a:endParaRPr lang="en-US"/>
          </a:p>
        </p:txBody>
      </p:sp>
    </p:spTree>
    <p:extLst>
      <p:ext uri="{BB962C8B-B14F-4D97-AF65-F5344CB8AC3E}">
        <p14:creationId xmlns:p14="http://schemas.microsoft.com/office/powerpoint/2010/main" val="1651327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547E28-C941-4276-9EAF-0853162F5EE1}" type="datetimeFigureOut">
              <a:rPr lang="en-US" smtClean="0"/>
              <a:t>22-Jun-23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FF5BA8-4C89-4EFA-A315-B6DF9621566D}" type="slidenum">
              <a:rPr lang="en-US" smtClean="0"/>
              <a:t>‹#›</a:t>
            </a:fld>
            <a:endParaRPr lang="en-US"/>
          </a:p>
        </p:txBody>
      </p:sp>
    </p:spTree>
    <p:extLst>
      <p:ext uri="{BB962C8B-B14F-4D97-AF65-F5344CB8AC3E}">
        <p14:creationId xmlns:p14="http://schemas.microsoft.com/office/powerpoint/2010/main" val="2857023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uild.fhir.org/ig/HL7/fhir-extensions/StructureDefinition-patient-sexParameterForClinicalUse.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FF5BA8-4C89-4EFA-A315-B6DF9621566D}" type="slidenum">
              <a:rPr lang="en-US" smtClean="0"/>
              <a:t>1</a:t>
            </a:fld>
            <a:endParaRPr lang="en-US"/>
          </a:p>
        </p:txBody>
      </p:sp>
    </p:spTree>
    <p:extLst>
      <p:ext uri="{BB962C8B-B14F-4D97-AF65-F5344CB8AC3E}">
        <p14:creationId xmlns:p14="http://schemas.microsoft.com/office/powerpoint/2010/main" val="3259138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Note that the JAMIA article is open access, and that there is a correction link in the article to correct some important typos.</a:t>
            </a:r>
          </a:p>
        </p:txBody>
      </p:sp>
    </p:spTree>
    <p:extLst>
      <p:ext uri="{BB962C8B-B14F-4D97-AF65-F5344CB8AC3E}">
        <p14:creationId xmlns:p14="http://schemas.microsoft.com/office/powerpoint/2010/main" val="3468480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Sex Parameter for Clinical Use (SPCU)</a:t>
            </a:r>
            <a:r>
              <a:rPr lang="en-US" dirty="0"/>
              <a:t> - a parameter that provides guidance on how a recipient should apply settings or reference ranges that are derived from observable information such as an organ inventory, recent hormone lab tests, genetic testing, menstrual status, obstetric history, etc.. This property is intended for use in clinical decision making, and indicates that treatment or diagnostic tests should consider best practices associated with the relevant reference population. The standard </a:t>
            </a:r>
            <a:r>
              <a:rPr lang="en-US" dirty="0" err="1">
                <a:hlinkClick r:id="rId3"/>
              </a:rPr>
              <a:t>sexParameterForClinicalUse</a:t>
            </a:r>
            <a:r>
              <a:rPr lang="en-US" dirty="0"/>
              <a:t> extension may be used to communicate this property. </a:t>
            </a:r>
          </a:p>
          <a:p>
            <a:endParaRPr lang="en-US" dirty="0"/>
          </a:p>
        </p:txBody>
      </p:sp>
      <p:sp>
        <p:nvSpPr>
          <p:cNvPr id="4" name="Slide Number Placeholder 3"/>
          <p:cNvSpPr>
            <a:spLocks noGrp="1"/>
          </p:cNvSpPr>
          <p:nvPr>
            <p:ph type="sldNum" sz="quarter" idx="5"/>
          </p:nvPr>
        </p:nvSpPr>
        <p:spPr/>
        <p:txBody>
          <a:bodyPr/>
          <a:lstStyle/>
          <a:p>
            <a:fld id="{08FF5BA8-4C89-4EFA-A315-B6DF9621566D}" type="slidenum">
              <a:rPr lang="en-US" smtClean="0"/>
              <a:t>4</a:t>
            </a:fld>
            <a:endParaRPr lang="en-US"/>
          </a:p>
        </p:txBody>
      </p:sp>
    </p:spTree>
    <p:extLst>
      <p:ext uri="{BB962C8B-B14F-4D97-AF65-F5344CB8AC3E}">
        <p14:creationId xmlns:p14="http://schemas.microsoft.com/office/powerpoint/2010/main" val="673875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742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FF5BA8-4C89-4EFA-A315-B6DF9621566D}" type="slidenum">
              <a:rPr lang="en-US" smtClean="0"/>
              <a:t>7</a:t>
            </a:fld>
            <a:endParaRPr lang="en-US"/>
          </a:p>
        </p:txBody>
      </p:sp>
    </p:spTree>
    <p:extLst>
      <p:ext uri="{BB962C8B-B14F-4D97-AF65-F5344CB8AC3E}">
        <p14:creationId xmlns:p14="http://schemas.microsoft.com/office/powerpoint/2010/main" val="3983203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3461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FF5BA8-4C89-4EFA-A315-B6DF9621566D}" type="slidenum">
              <a:rPr lang="en-US" smtClean="0"/>
              <a:t>12</a:t>
            </a:fld>
            <a:endParaRPr lang="en-US"/>
          </a:p>
        </p:txBody>
      </p:sp>
    </p:spTree>
    <p:extLst>
      <p:ext uri="{BB962C8B-B14F-4D97-AF65-F5344CB8AC3E}">
        <p14:creationId xmlns:p14="http://schemas.microsoft.com/office/powerpoint/2010/main" val="1134014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FF5BA8-4C89-4EFA-A315-B6DF9621566D}" type="slidenum">
              <a:rPr lang="en-US" smtClean="0"/>
              <a:t>14</a:t>
            </a:fld>
            <a:endParaRPr lang="en-US"/>
          </a:p>
        </p:txBody>
      </p:sp>
    </p:spTree>
    <p:extLst>
      <p:ext uri="{BB962C8B-B14F-4D97-AF65-F5344CB8AC3E}">
        <p14:creationId xmlns:p14="http://schemas.microsoft.com/office/powerpoint/2010/main" val="2851504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255172"/>
            <a:ext cx="8240108" cy="6411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1275080"/>
            <a:ext cx="7989752" cy="1066800"/>
          </a:xfrm>
          <a:effectLst/>
        </p:spPr>
        <p:txBody>
          <a:bodyPr anchor="b">
            <a:normAutofit/>
          </a:bodyPr>
          <a:lstStyle>
            <a:lvl1pPr>
              <a:defRPr sz="3600" cap="none"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2" y="2341880"/>
            <a:ext cx="7989752" cy="1696720"/>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lang="en-US" sz="900" kern="1200" cap="all" smtClean="0">
                <a:solidFill>
                  <a:schemeClr val="accent2">
                    <a:lumMod val="60000"/>
                    <a:lumOff val="40000"/>
                  </a:schemeClr>
                </a:solidFill>
                <a:latin typeface="Arial" panose="020B0604020202020204" pitchFamily="34" charset="0"/>
                <a:ea typeface="+mn-ea"/>
                <a:cs typeface="Arial" panose="020B0604020202020204" pitchFamily="34" charset="0"/>
              </a:defRPr>
            </a:lvl1pPr>
          </a:lstStyle>
          <a:p>
            <a:fld id="{46BB99D9-755D-4F50-AB11-1E634FE40B5F}" type="datetime1">
              <a:rPr lang="en-US" smtClean="0"/>
              <a:t>22-Jun-23</a:t>
            </a:fld>
            <a:endParaRPr lang="en-US" dirty="0"/>
          </a:p>
        </p:txBody>
      </p:sp>
      <p:sp>
        <p:nvSpPr>
          <p:cNvPr id="5" name="Footer Placeholder 4"/>
          <p:cNvSpPr>
            <a:spLocks noGrp="1"/>
          </p:cNvSpPr>
          <p:nvPr>
            <p:ph type="ftr" sz="quarter" idx="11"/>
          </p:nvPr>
        </p:nvSpPr>
        <p:spPr/>
        <p:txBody>
          <a:bodyPr/>
          <a:lstStyle>
            <a:lvl1pPr>
              <a:defRPr>
                <a:solidFill>
                  <a:schemeClr val="accent2">
                    <a:lumMod val="60000"/>
                    <a:lumOff val="40000"/>
                  </a:schemeClr>
                </a:solidFill>
              </a:defRPr>
            </a:lvl1p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5616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1254760"/>
            <a:ext cx="8238707" cy="9347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5872C-DE62-4370-8E68-B40E0CAA31EB}" type="datetime1">
              <a:rPr lang="en-US" smtClean="0"/>
              <a:t>22-Jun-23</a:t>
            </a:fld>
            <a:endParaRPr lang="en-US" dirty="0"/>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706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7457440" y="1341119"/>
            <a:ext cx="1229359" cy="50755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7574280" y="1463040"/>
            <a:ext cx="996664" cy="4395758"/>
          </a:xfrm>
        </p:spPr>
        <p:txBody>
          <a:bodyPr vert="eaVert"/>
          <a:lstStyle>
            <a:lvl1pPr>
              <a:defRPr cap="none" baseline="0"/>
            </a:lvl1pPr>
          </a:lstStyle>
          <a:p>
            <a:r>
              <a:rPr lang="en-US" dirty="0"/>
              <a:t>Click to edit Master title style</a:t>
            </a:r>
          </a:p>
        </p:txBody>
      </p:sp>
      <p:sp>
        <p:nvSpPr>
          <p:cNvPr id="3" name="Vertical Text Placeholder 2"/>
          <p:cNvSpPr>
            <a:spLocks noGrp="1"/>
          </p:cNvSpPr>
          <p:nvPr>
            <p:ph type="body" orient="vert" idx="1"/>
          </p:nvPr>
        </p:nvSpPr>
        <p:spPr>
          <a:xfrm>
            <a:off x="581193" y="675725"/>
            <a:ext cx="5342088" cy="5183073"/>
          </a:xfrm>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2">
                    <a:lumMod val="60000"/>
                    <a:lumOff val="40000"/>
                  </a:schemeClr>
                </a:solidFill>
              </a:defRPr>
            </a:lvl1pPr>
          </a:lstStyle>
          <a:p>
            <a:fld id="{7EF000C1-C290-48E9-8E6B-69C95A83B232}" type="datetime1">
              <a:rPr lang="en-US" smtClean="0"/>
              <a:t>22-Jun-23</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12"/>
          </p:nvPr>
        </p:nvSpPr>
        <p:spPr/>
        <p:txBody>
          <a:bodyPr/>
          <a:lstStyle>
            <a:lvl1pPr>
              <a:defRPr>
                <a:solidFill>
                  <a:schemeClr val="accent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1853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90" name="Agenda Title"/>
          <p:cNvSpPr txBox="1">
            <a:spLocks noGrp="1"/>
          </p:cNvSpPr>
          <p:nvPr>
            <p:ph type="title" hasCustomPrompt="1"/>
          </p:nvPr>
        </p:nvSpPr>
        <p:spPr>
          <a:xfrm>
            <a:off x="476250" y="406400"/>
            <a:ext cx="8191500" cy="781050"/>
          </a:xfrm>
          <a:prstGeom prst="rect">
            <a:avLst/>
          </a:prstGeom>
        </p:spPr>
        <p:txBody>
          <a:bodyPr/>
          <a:lstStyle/>
          <a:p>
            <a:r>
              <a:t>Agenda Title</a:t>
            </a:r>
          </a:p>
        </p:txBody>
      </p:sp>
      <p:sp>
        <p:nvSpPr>
          <p:cNvPr id="91" name="Agenda Subtitle"/>
          <p:cNvSpPr txBox="1">
            <a:spLocks noGrp="1"/>
          </p:cNvSpPr>
          <p:nvPr>
            <p:ph type="body" sz="quarter" idx="21" hasCustomPrompt="1"/>
          </p:nvPr>
        </p:nvSpPr>
        <p:spPr>
          <a:xfrm>
            <a:off x="476250" y="1066800"/>
            <a:ext cx="8191500" cy="508000"/>
          </a:xfrm>
          <a:prstGeom prst="rect">
            <a:avLst/>
          </a:prstGeom>
        </p:spPr>
        <p:txBody>
          <a:bodyPr/>
          <a:lstStyle>
            <a:lvl1pPr marL="0" indent="0" algn="ctr" defTabSz="309563">
              <a:spcBef>
                <a:spcPts val="0"/>
              </a:spcBef>
              <a:buClrTx/>
              <a:buSzTx/>
              <a:buNone/>
              <a:defRPr sz="2025">
                <a:latin typeface="Graphik-Medium"/>
                <a:ea typeface="Graphik-Medium"/>
                <a:cs typeface="Graphik-Medium"/>
                <a:sym typeface="Graphik Medium"/>
              </a:defRPr>
            </a:lvl1pPr>
          </a:lstStyle>
          <a:p>
            <a:r>
              <a:t>Agenda Subtitle</a:t>
            </a:r>
          </a:p>
        </p:txBody>
      </p:sp>
      <p:sp>
        <p:nvSpPr>
          <p:cNvPr id="92" name="Body Level One…"/>
          <p:cNvSpPr txBox="1">
            <a:spLocks noGrp="1"/>
          </p:cNvSpPr>
          <p:nvPr>
            <p:ph type="body" idx="1" hasCustomPrompt="1"/>
          </p:nvPr>
        </p:nvSpPr>
        <p:spPr>
          <a:prstGeom prst="rect">
            <a:avLst/>
          </a:prstGeom>
        </p:spPr>
        <p:txBody>
          <a:bodyPr/>
          <a:lstStyle>
            <a:lvl1pPr marL="0" indent="0" defTabSz="309563">
              <a:buClrTx/>
              <a:buSzTx/>
              <a:buNone/>
              <a:defRPr sz="2063" spc="-21"/>
            </a:lvl1pPr>
            <a:lvl2pPr marL="0" indent="171450" defTabSz="309563">
              <a:buClrTx/>
              <a:buSzTx/>
              <a:buNone/>
              <a:defRPr sz="2063" spc="-21"/>
            </a:lvl2pPr>
            <a:lvl3pPr marL="0" indent="342900" defTabSz="309563">
              <a:buClrTx/>
              <a:buSzTx/>
              <a:buNone/>
              <a:defRPr sz="2063" spc="-21"/>
            </a:lvl3pPr>
            <a:lvl4pPr marL="0" indent="514350" defTabSz="309563">
              <a:buClrTx/>
              <a:buSzTx/>
              <a:buNone/>
              <a:defRPr sz="2063" spc="-21"/>
            </a:lvl4pPr>
            <a:lvl5pPr marL="0" indent="685800" defTabSz="309563">
              <a:buClrTx/>
              <a:buSzTx/>
              <a:buNone/>
              <a:defRPr sz="2063" spc="-21"/>
            </a:lvl5pPr>
          </a:lstStyle>
          <a:p>
            <a:r>
              <a:t>Agenda Topics</a:t>
            </a:r>
          </a:p>
          <a:p>
            <a:pPr lvl="1"/>
            <a:endParaRPr/>
          </a:p>
          <a:p>
            <a:pPr lvl="2"/>
            <a:endParaRPr/>
          </a:p>
          <a:p>
            <a:pPr lvl="3"/>
            <a:endParaRPr/>
          </a:p>
          <a:p>
            <a:pPr lvl="4"/>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2893208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2" name="988149250_2145x1620.jpg"/>
          <p:cNvSpPr>
            <a:spLocks noGrp="1"/>
          </p:cNvSpPr>
          <p:nvPr>
            <p:ph type="pic" idx="21"/>
          </p:nvPr>
        </p:nvSpPr>
        <p:spPr>
          <a:xfrm>
            <a:off x="3819525" y="0"/>
            <a:ext cx="6810375" cy="6858000"/>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476250" y="419100"/>
            <a:ext cx="3619500" cy="774700"/>
          </a:xfrm>
          <a:prstGeom prst="rect">
            <a:avLst/>
          </a:prstGeom>
        </p:spPr>
        <p:txBody>
          <a:bodyPr/>
          <a:lstStyle>
            <a:lvl1pPr>
              <a:defRPr>
                <a:gradFill flip="none" rotWithShape="1">
                  <a:gsLst>
                    <a:gs pos="0">
                      <a:srgbClr val="5E03FF"/>
                    </a:gs>
                    <a:gs pos="100000">
                      <a:srgbClr val="FF00F7"/>
                    </a:gs>
                  </a:gsLst>
                  <a:lin ang="3960000" scaled="0"/>
                </a:gradFill>
              </a:defRPr>
            </a:lvl1pPr>
          </a:lstStyle>
          <a:p>
            <a:r>
              <a:t>Slide Title</a:t>
            </a:r>
          </a:p>
        </p:txBody>
      </p:sp>
      <p:sp>
        <p:nvSpPr>
          <p:cNvPr id="64" name="Body Level One…"/>
          <p:cNvSpPr txBox="1">
            <a:spLocks noGrp="1"/>
          </p:cNvSpPr>
          <p:nvPr>
            <p:ph type="body" sz="half" idx="1" hasCustomPrompt="1"/>
          </p:nvPr>
        </p:nvSpPr>
        <p:spPr>
          <a:xfrm>
            <a:off x="476250" y="2133600"/>
            <a:ext cx="3619500" cy="4216400"/>
          </a:xfrm>
          <a:prstGeom prst="rect">
            <a:avLst/>
          </a:prstGeom>
        </p:spPr>
        <p:txBody>
          <a:bodyPr/>
          <a:lstStyle/>
          <a:p>
            <a:r>
              <a:t>Slide bullet text</a:t>
            </a:r>
          </a:p>
          <a:p>
            <a:pPr lvl="1"/>
            <a:endParaRPr/>
          </a:p>
          <a:p>
            <a:pPr lvl="2"/>
            <a:endParaRPr/>
          </a:p>
          <a:p>
            <a:pPr lvl="3"/>
            <a:endParaRPr/>
          </a:p>
          <a:p>
            <a:pPr lvl="4"/>
            <a:endParaRPr/>
          </a:p>
        </p:txBody>
      </p:sp>
      <p:sp>
        <p:nvSpPr>
          <p:cNvPr id="65" name="Slide Subtitle"/>
          <p:cNvSpPr txBox="1">
            <a:spLocks noGrp="1"/>
          </p:cNvSpPr>
          <p:nvPr>
            <p:ph type="body" sz="quarter" idx="22" hasCustomPrompt="1"/>
          </p:nvPr>
        </p:nvSpPr>
        <p:spPr>
          <a:xfrm>
            <a:off x="476250" y="1066800"/>
            <a:ext cx="3619500" cy="508000"/>
          </a:xfrm>
          <a:prstGeom prst="rect">
            <a:avLst/>
          </a:prstGeom>
        </p:spPr>
        <p:txBody>
          <a:bodyPr/>
          <a:lstStyle>
            <a:lvl1pPr marL="0" indent="0" algn="ctr" defTabSz="309563">
              <a:spcBef>
                <a:spcPts val="0"/>
              </a:spcBef>
              <a:buClrTx/>
              <a:buSzTx/>
              <a:buNone/>
              <a:defRPr sz="2025">
                <a:latin typeface="Graphik-Medium"/>
                <a:ea typeface="Graphik-Medium"/>
                <a:cs typeface="Graphik-Medium"/>
                <a:sym typeface="Graphik Medium"/>
              </a:defRPr>
            </a:lvl1pPr>
          </a:lstStyle>
          <a:p>
            <a:r>
              <a:t>Slide Subtitle</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5775692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36" name="1169517375_2880x1920.jpg"/>
          <p:cNvSpPr>
            <a:spLocks noGrp="1"/>
          </p:cNvSpPr>
          <p:nvPr>
            <p:ph type="pic" idx="21"/>
          </p:nvPr>
        </p:nvSpPr>
        <p:spPr>
          <a:xfrm>
            <a:off x="0" y="-635000"/>
            <a:ext cx="9144000" cy="8128001"/>
          </a:xfrm>
          <a:prstGeom prst="rect">
            <a:avLst/>
          </a:prstGeom>
        </p:spPr>
        <p:txBody>
          <a:bodyPr lIns="91439" tIns="45719" rIns="91439" bIns="45719">
            <a:noAutofit/>
          </a:bodyPr>
          <a:lstStyle/>
          <a:p>
            <a:endParaRPr/>
          </a:p>
        </p:txBody>
      </p:sp>
      <p:sp>
        <p:nvSpPr>
          <p:cNvPr id="137"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249441398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Only">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prstGeom prst="rect">
            <a:avLst/>
          </a:prstGeom>
        </p:spPr>
        <p:txBody>
          <a:bodyPr/>
          <a:lstStyle/>
          <a:p>
            <a:r>
              <a:t>Slide Title</a:t>
            </a:r>
          </a:p>
        </p:txBody>
      </p:sp>
      <p:sp>
        <p:nvSpPr>
          <p:cNvPr id="82" name="Slide Subtitle"/>
          <p:cNvSpPr txBox="1">
            <a:spLocks noGrp="1"/>
          </p:cNvSpPr>
          <p:nvPr>
            <p:ph type="body" sz="quarter" idx="21" hasCustomPrompt="1"/>
          </p:nvPr>
        </p:nvSpPr>
        <p:spPr>
          <a:xfrm>
            <a:off x="476250" y="1066800"/>
            <a:ext cx="8191500" cy="508000"/>
          </a:xfrm>
          <a:prstGeom prst="rect">
            <a:avLst/>
          </a:prstGeom>
        </p:spPr>
        <p:txBody>
          <a:bodyPr/>
          <a:lstStyle>
            <a:lvl1pPr marL="0" indent="0" algn="ctr" defTabSz="309563">
              <a:spcBef>
                <a:spcPts val="0"/>
              </a:spcBef>
              <a:buClrTx/>
              <a:buSzTx/>
              <a:buNone/>
              <a:defRPr sz="2025">
                <a:latin typeface="Graphik-Medium"/>
                <a:ea typeface="Graphik-Medium"/>
                <a:cs typeface="Graphik-Medium"/>
                <a:sym typeface="Graphik Medium"/>
              </a:defRPr>
            </a:lvl1pPr>
          </a:lstStyle>
          <a:p>
            <a:r>
              <a:t>Slide Subtitle</a:t>
            </a:r>
          </a:p>
        </p:txBody>
      </p:sp>
      <p:sp>
        <p:nvSpPr>
          <p:cNvPr id="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6362660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57202" y="614480"/>
            <a:ext cx="4994576" cy="9245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26047" y="614480"/>
            <a:ext cx="7989752" cy="831875"/>
          </a:xfrm>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a:xfrm>
            <a:off x="581192" y="2228003"/>
            <a:ext cx="7989752" cy="3630795"/>
          </a:xfrm>
        </p:spPr>
        <p:txBody>
          <a:bodyPr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EFEBF2A-69D2-428F-9ED2-80CA5D11A341}" type="datetime1">
              <a:rPr lang="en-US" smtClean="0"/>
              <a:t>22-Jun-23</a:t>
            </a:fld>
            <a:endParaRPr lang="en-US" dirty="0"/>
          </a:p>
        </p:txBody>
      </p:sp>
      <p:sp>
        <p:nvSpPr>
          <p:cNvPr id="5" name="Footer Placeholder 4"/>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a:t>
            </a:r>
            <a:r>
              <a:rPr lang="en-US" dirty="0"/>
              <a:t> DICOM® 2019</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1494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none"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1155190"/>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2">
                    <a:lumMod val="60000"/>
                    <a:lumOff val="40000"/>
                  </a:schemeClr>
                </a:solidFill>
              </a:defRPr>
            </a:lvl1pPr>
          </a:lstStyle>
          <a:p>
            <a:fld id="{E326081C-59A4-4AF5-A5C9-1F484CC98A10}" type="datetime1">
              <a:rPr lang="en-US" smtClean="0"/>
              <a:t>22-Jun-23</a:t>
            </a:fld>
            <a:endParaRPr lang="en-US" dirty="0"/>
          </a:p>
        </p:txBody>
      </p:sp>
      <p:sp>
        <p:nvSpPr>
          <p:cNvPr id="5" name="Footer Placeholder 4"/>
          <p:cNvSpPr>
            <a:spLocks noGrp="1"/>
          </p:cNvSpPr>
          <p:nvPr>
            <p:ph type="ftr" sz="quarter" idx="11"/>
          </p:nvPr>
        </p:nvSpPr>
        <p:spPr/>
        <p:txBody>
          <a:bodyPr/>
          <a:lstStyle>
            <a:lvl1pPr>
              <a:defRPr>
                <a:solidFill>
                  <a:schemeClr val="accent2">
                    <a:lumMod val="60000"/>
                    <a:lumOff val="40000"/>
                  </a:schemeClr>
                </a:solidFill>
              </a:defRPr>
            </a:lvl1p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12"/>
          </p:nvPr>
        </p:nvSpPr>
        <p:spPr/>
        <p:txBody>
          <a:bodyPr/>
          <a:lstStyle>
            <a:lvl1pPr>
              <a:defRPr>
                <a:solidFill>
                  <a:schemeClr val="accent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3929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1459886"/>
            <a:ext cx="8238707" cy="9347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sz="half" idx="1"/>
          </p:nvPr>
        </p:nvSpPr>
        <p:spPr>
          <a:xfrm>
            <a:off x="581192" y="2228002"/>
            <a:ext cx="3899527" cy="363304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93B05E-1D1A-4EAD-8AB2-F24F6322934F}" type="datetime1">
              <a:rPr lang="en-US" smtClean="0"/>
              <a:t>22-Jun-23</a:t>
            </a:fld>
            <a:endParaRPr lang="en-US" dirty="0"/>
          </a:p>
        </p:txBody>
      </p:sp>
      <p:sp>
        <p:nvSpPr>
          <p:cNvPr id="6" name="Footer Placeholder 5"/>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529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1" y="1485985"/>
            <a:ext cx="8238707" cy="9398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72569" y="1514546"/>
            <a:ext cx="7989752" cy="831875"/>
          </a:xfrm>
        </p:spPr>
        <p:txBody>
          <a:bodyPr/>
          <a:lstStyle>
            <a:lvl1pPr>
              <a:defRPr cap="none" baseline="0"/>
            </a:lvl1pPr>
          </a:lstStyle>
          <a:p>
            <a:r>
              <a:rPr lang="en-US" dirty="0"/>
              <a:t>Click to edit Master title style</a:t>
            </a:r>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8F2834-9AC1-4E54-97CD-DB40707158CF}" type="datetime1">
              <a:rPr lang="en-US" smtClean="0"/>
              <a:t>22-Jun-23</a:t>
            </a:fld>
            <a:endParaRPr lang="en-US" dirty="0"/>
          </a:p>
        </p:txBody>
      </p:sp>
      <p:sp>
        <p:nvSpPr>
          <p:cNvPr id="8" name="Footer Placeholder 7"/>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6904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63331" y="1622972"/>
            <a:ext cx="8238707" cy="9448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Date Placeholder 2"/>
          <p:cNvSpPr>
            <a:spLocks noGrp="1"/>
          </p:cNvSpPr>
          <p:nvPr>
            <p:ph type="dt" sz="half" idx="10"/>
          </p:nvPr>
        </p:nvSpPr>
        <p:spPr/>
        <p:txBody>
          <a:bodyPr/>
          <a:lstStyle/>
          <a:p>
            <a:fld id="{F0434906-484A-4690-ABDE-A536A3657CFE}" type="datetime1">
              <a:rPr lang="en-US" smtClean="0"/>
              <a:t>22-Jun-23</a:t>
            </a:fld>
            <a:endParaRPr lang="en-US" dirty="0"/>
          </a:p>
        </p:txBody>
      </p:sp>
      <p:sp>
        <p:nvSpPr>
          <p:cNvPr id="4" name="Footer Placeholder 3"/>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675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6C155-41A4-45D9-BC92-9ACAC0AC440B}" type="datetime1">
              <a:rPr lang="en-US" smtClean="0"/>
              <a:t>22-Jun-23</a:t>
            </a:fld>
            <a:endParaRPr lang="en-US" dirty="0"/>
          </a:p>
        </p:txBody>
      </p:sp>
      <p:sp>
        <p:nvSpPr>
          <p:cNvPr id="3" name="Footer Placeholder 2"/>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133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cap="none" baseline="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6399" y="1285240"/>
            <a:ext cx="8240400" cy="3520760"/>
          </a:xfrm>
        </p:spPr>
        <p:txBody>
          <a:bodyPr anchor="t">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2">
                    <a:lumMod val="60000"/>
                    <a:lumOff val="40000"/>
                  </a:schemeClr>
                </a:solidFill>
              </a:defRPr>
            </a:lvl1pPr>
          </a:lstStyle>
          <a:p>
            <a:fld id="{D467FA29-05AC-4B2B-A0A0-9753873702E6}" type="datetime1">
              <a:rPr lang="en-US" smtClean="0"/>
              <a:t>22-Jun-23</a:t>
            </a:fld>
            <a:endParaRPr lang="en-US" dirty="0"/>
          </a:p>
        </p:txBody>
      </p:sp>
      <p:sp>
        <p:nvSpPr>
          <p:cNvPr id="6" name="Footer Placeholder 5"/>
          <p:cNvSpPr>
            <a:spLocks noGrp="1"/>
          </p:cNvSpPr>
          <p:nvPr>
            <p:ph type="ftr" sz="quarter" idx="11"/>
          </p:nvPr>
        </p:nvSpPr>
        <p:spPr/>
        <p:txBody>
          <a:bodyPr/>
          <a:lstStyle>
            <a:lvl1pPr>
              <a:defRPr>
                <a:solidFill>
                  <a:schemeClr val="accent2">
                    <a:lumMod val="60000"/>
                    <a:lumOff val="40000"/>
                  </a:schemeClr>
                </a:solidFill>
              </a:defRPr>
            </a:lvl1pPr>
          </a:lstStyle>
          <a:p>
            <a:r>
              <a:rPr lang="en-US">
                <a:latin typeface="Arial" panose="020B0604020202020204" pitchFamily="34" charset="0"/>
                <a:cs typeface="Arial" panose="020B0604020202020204" pitchFamily="34" charset="0"/>
              </a:rPr>
              <a:t>Copyright DICOM® 2019</a:t>
            </a:r>
            <a:endParaRPr lang="en-US" dirty="0"/>
          </a:p>
        </p:txBody>
      </p:sp>
      <p:sp>
        <p:nvSpPr>
          <p:cNvPr id="7" name="Slide Number Placeholder 6"/>
          <p:cNvSpPr>
            <a:spLocks noGrp="1"/>
          </p:cNvSpPr>
          <p:nvPr>
            <p:ph type="sldNum" sz="quarter" idx="12"/>
          </p:nvPr>
        </p:nvSpPr>
        <p:spPr/>
        <p:txBody>
          <a:bodyPr/>
          <a:lstStyle>
            <a:lvl1pPr>
              <a:defRPr>
                <a:solidFill>
                  <a:schemeClr val="accent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623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cap="none" baseline="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8093" y="1275079"/>
            <a:ext cx="8238706" cy="3320971"/>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56CC7C-8E69-4D5D-AEE6-44F9136DB15B}" type="datetime1">
              <a:rPr lang="en-US" smtClean="0"/>
              <a:t>22-Jun-23</a:t>
            </a:fld>
            <a:endParaRPr lang="en-US" dirty="0"/>
          </a:p>
        </p:txBody>
      </p:sp>
      <p:sp>
        <p:nvSpPr>
          <p:cNvPr id="6" name="Footer Placeholder 5"/>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3473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7125" y="1298789"/>
            <a:ext cx="7989752" cy="831875"/>
          </a:xfrm>
          <a:prstGeom prst="rect">
            <a:avLst/>
          </a:prstGeom>
        </p:spPr>
        <p:txBody>
          <a:bodyPr vert="horz" lIns="91440" tIns="45720" rIns="91440" bIns="45720" rtlCol="0" anchor="b">
            <a:normAutofit/>
          </a:bodyPr>
          <a:lstStyle/>
          <a:p>
            <a:r>
              <a:rPr lang="en-US" dirty="0"/>
              <a:t>Master title style</a:t>
            </a:r>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376CDD5E-63DC-476B-84E3-97DA0FC42905}" type="datetime1">
              <a:rPr lang="en-US" smtClean="0"/>
              <a:t>22-Jun-23</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3" name="Picture 12"/>
          <p:cNvPicPr/>
          <p:nvPr/>
        </p:nvPicPr>
        <p:blipFill>
          <a:blip r:embed="rId17" cstate="print">
            <a:extLst>
              <a:ext uri="{28A0092B-C50C-407E-A947-70E740481C1C}">
                <a14:useLocalDpi xmlns:a14="http://schemas.microsoft.com/office/drawing/2010/main" val="0"/>
              </a:ext>
            </a:extLst>
          </a:blip>
          <a:stretch>
            <a:fillRect/>
          </a:stretch>
        </p:blipFill>
        <p:spPr>
          <a:xfrm>
            <a:off x="5675585" y="672661"/>
            <a:ext cx="2648607" cy="578070"/>
          </a:xfrm>
          <a:prstGeom prst="rect">
            <a:avLst/>
          </a:prstGeom>
        </p:spPr>
      </p:pic>
    </p:spTree>
    <p:extLst>
      <p:ext uri="{BB962C8B-B14F-4D97-AF65-F5344CB8AC3E}">
        <p14:creationId xmlns:p14="http://schemas.microsoft.com/office/powerpoint/2010/main" val="1664303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dt="0"/>
  <p:txStyles>
    <p:titleStyle>
      <a:lvl1pPr algn="l" defTabSz="457200" rtl="0" eaLnBrk="1" latinLnBrk="0" hangingPunct="1">
        <a:spcBef>
          <a:spcPct val="0"/>
        </a:spcBef>
        <a:buNone/>
        <a:defRPr sz="2800" b="0" kern="1200" cap="none"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oinc.org/LL5144-2/" TargetMode="External"/><Relationship Id="rId2" Type="http://schemas.openxmlformats.org/officeDocument/2006/relationships/hyperlink" Target="https://loinc.org/90778-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build.fhir.org/patient.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snichols001/fhir-gender-harmony/blob/main/input/pagecontent/dicom_use_case.md"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A248-A6ED-40FF-8B5D-11F02EC424CB}"/>
              </a:ext>
            </a:extLst>
          </p:cNvPr>
          <p:cNvSpPr>
            <a:spLocks noGrp="1"/>
          </p:cNvSpPr>
          <p:nvPr>
            <p:ph type="ctrTitle"/>
          </p:nvPr>
        </p:nvSpPr>
        <p:spPr>
          <a:xfrm>
            <a:off x="375130" y="1275080"/>
            <a:ext cx="8195813" cy="406575"/>
          </a:xfrm>
        </p:spPr>
        <p:txBody>
          <a:bodyPr>
            <a:normAutofit fontScale="90000"/>
          </a:bodyPr>
          <a:lstStyle/>
          <a:p>
            <a:br>
              <a:rPr lang="en-US" sz="2800" dirty="0">
                <a:cs typeface="Arial" panose="020B0604020202020204" pitchFamily="34" charset="0"/>
              </a:rPr>
            </a:br>
            <a:r>
              <a:rPr lang="en-US" sz="2800" dirty="0">
                <a:cs typeface="Arial" panose="020B0604020202020204" pitchFamily="34" charset="0"/>
              </a:rPr>
              <a:t>Supplement 233</a:t>
            </a:r>
            <a:endParaRPr lang="en-US" sz="2800" b="1" cap="none" dirty="0"/>
          </a:p>
        </p:txBody>
      </p:sp>
      <p:sp>
        <p:nvSpPr>
          <p:cNvPr id="3" name="Subtitle 2">
            <a:extLst>
              <a:ext uri="{FF2B5EF4-FFF2-40B4-BE49-F238E27FC236}">
                <a16:creationId xmlns:a16="http://schemas.microsoft.com/office/drawing/2014/main" id="{F03105D7-0FA0-4E79-9DEA-B986CE03872B}"/>
              </a:ext>
            </a:extLst>
          </p:cNvPr>
          <p:cNvSpPr>
            <a:spLocks noGrp="1"/>
          </p:cNvSpPr>
          <p:nvPr>
            <p:ph type="subTitle" idx="1"/>
          </p:nvPr>
        </p:nvSpPr>
        <p:spPr>
          <a:xfrm>
            <a:off x="375130" y="2024743"/>
            <a:ext cx="8393740" cy="3043646"/>
          </a:xfrm>
        </p:spPr>
        <p:txBody>
          <a:bodyPr>
            <a:normAutofit lnSpcReduction="10000"/>
          </a:bodyPr>
          <a:lstStyle/>
          <a:p>
            <a:r>
              <a:rPr lang="en-US" sz="3200" b="1" dirty="0">
                <a:latin typeface="Arial" panose="020B0604020202020204" pitchFamily="34" charset="0"/>
                <a:cs typeface="Arial" panose="020B0604020202020204" pitchFamily="34" charset="0"/>
              </a:rPr>
              <a:t>Patient Model Gender Enhancements </a:t>
            </a:r>
          </a:p>
          <a:p>
            <a:r>
              <a:rPr lang="en-US" sz="3200" b="1" dirty="0">
                <a:latin typeface="Arial" panose="020B0604020202020204" pitchFamily="34" charset="0"/>
                <a:cs typeface="Arial" panose="020B0604020202020204" pitchFamily="34" charset="0"/>
              </a:rPr>
              <a:t>WG-06</a:t>
            </a:r>
          </a:p>
          <a:p>
            <a:r>
              <a:rPr lang="en-US" sz="3200" b="1" dirty="0">
                <a:latin typeface="Arial" panose="020B0604020202020204" pitchFamily="34" charset="0"/>
                <a:cs typeface="Arial" panose="020B0604020202020204" pitchFamily="34" charset="0"/>
              </a:rPr>
              <a:t>Robert Horn</a:t>
            </a:r>
          </a:p>
          <a:p>
            <a:r>
              <a:rPr lang="en-US" sz="3200" b="1" dirty="0">
                <a:latin typeface="Arial" panose="020B0604020202020204" pitchFamily="34" charset="0"/>
                <a:cs typeface="Arial" panose="020B0604020202020204" pitchFamily="34" charset="0"/>
              </a:rPr>
              <a:t>20 June 2023</a:t>
            </a:r>
          </a:p>
          <a:p>
            <a:pPr>
              <a:spcBef>
                <a:spcPct val="0"/>
              </a:spcBef>
            </a:pPr>
            <a:endParaRPr lang="en-US" sz="3200" b="1" cap="none" dirty="0">
              <a:solidFill>
                <a:schemeClr val="accent1"/>
              </a:solidFill>
              <a:latin typeface="+mj-lt"/>
              <a:ea typeface="+mj-ea"/>
              <a:cs typeface="Arial" panose="020B0604020202020204" pitchFamily="34" charset="0"/>
            </a:endParaRPr>
          </a:p>
        </p:txBody>
      </p:sp>
      <p:sp>
        <p:nvSpPr>
          <p:cNvPr id="5" name="Subtitle 7">
            <a:extLst>
              <a:ext uri="{FF2B5EF4-FFF2-40B4-BE49-F238E27FC236}">
                <a16:creationId xmlns:a16="http://schemas.microsoft.com/office/drawing/2014/main" id="{59664AAA-B8A0-4C00-9701-1D33EC511A00}"/>
              </a:ext>
            </a:extLst>
          </p:cNvPr>
          <p:cNvSpPr txBox="1">
            <a:spLocks/>
          </p:cNvSpPr>
          <p:nvPr/>
        </p:nvSpPr>
        <p:spPr>
          <a:xfrm>
            <a:off x="375130" y="4656526"/>
            <a:ext cx="8240836" cy="14553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algn="ct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3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roposed Minimum Value Sets"/>
          <p:cNvSpPr txBox="1">
            <a:spLocks noGrp="1"/>
          </p:cNvSpPr>
          <p:nvPr>
            <p:ph type="title"/>
          </p:nvPr>
        </p:nvSpPr>
        <p:spPr>
          <a:prstGeom prst="rect">
            <a:avLst/>
          </a:prstGeom>
        </p:spPr>
        <p:txBody>
          <a:bodyPr>
            <a:normAutofit/>
          </a:bodyPr>
          <a:lstStyle/>
          <a:p>
            <a:pPr defTabSz="676639">
              <a:lnSpc>
                <a:spcPct val="90000"/>
              </a:lnSpc>
              <a:defRPr sz="8584" spc="-257">
                <a:gradFill flip="none" rotWithShape="1">
                  <a:gsLst>
                    <a:gs pos="0">
                      <a:srgbClr val="1E98FD"/>
                    </a:gs>
                    <a:gs pos="100000">
                      <a:srgbClr val="FF00F7"/>
                    </a:gs>
                  </a:gsLst>
                  <a:lin ang="3960000" scaled="0"/>
                </a:gradFill>
              </a:defRPr>
            </a:pPr>
            <a:r>
              <a:rPr sz="3200" dirty="0">
                <a:solidFill>
                  <a:schemeClr val="bg1">
                    <a:lumMod val="95000"/>
                  </a:schemeClr>
                </a:solidFill>
              </a:rPr>
              <a:t>Proposed </a:t>
            </a:r>
            <a:r>
              <a:rPr lang="en-US" sz="3200" dirty="0">
                <a:solidFill>
                  <a:schemeClr val="bg1">
                    <a:lumMod val="95000"/>
                  </a:schemeClr>
                </a:solidFill>
              </a:rPr>
              <a:t>HL7 </a:t>
            </a:r>
            <a:r>
              <a:rPr sz="3200" dirty="0">
                <a:solidFill>
                  <a:schemeClr val="bg1">
                    <a:lumMod val="95000"/>
                  </a:schemeClr>
                </a:solidFill>
                <a:sym typeface="Graphik"/>
              </a:rPr>
              <a:t>Minimum</a:t>
            </a:r>
            <a:r>
              <a:rPr sz="3200" dirty="0">
                <a:solidFill>
                  <a:schemeClr val="bg1">
                    <a:lumMod val="95000"/>
                  </a:schemeClr>
                </a:solidFill>
              </a:rPr>
              <a:t> Value Sets</a:t>
            </a:r>
          </a:p>
        </p:txBody>
      </p:sp>
      <p:sp>
        <p:nvSpPr>
          <p:cNvPr id="3" name="Content Placeholder 2">
            <a:extLst>
              <a:ext uri="{FF2B5EF4-FFF2-40B4-BE49-F238E27FC236}">
                <a16:creationId xmlns:a16="http://schemas.microsoft.com/office/drawing/2014/main" id="{C9360ABB-B030-643F-7C6F-E49EB6BA8E1A}"/>
              </a:ext>
            </a:extLst>
          </p:cNvPr>
          <p:cNvSpPr>
            <a:spLocks noGrp="1"/>
          </p:cNvSpPr>
          <p:nvPr>
            <p:ph idx="1"/>
          </p:nvPr>
        </p:nvSpPr>
        <p:spPr/>
        <p:txBody>
          <a:bodyPr/>
          <a:lstStyle/>
          <a:p>
            <a:endParaRPr lang="en-US" dirty="0"/>
          </a:p>
        </p:txBody>
      </p:sp>
      <p:sp>
        <p:nvSpPr>
          <p:cNvPr id="211"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a:p>
        </p:txBody>
      </p:sp>
      <p:graphicFrame>
        <p:nvGraphicFramePr>
          <p:cNvPr id="214" name="Table"/>
          <p:cNvGraphicFramePr/>
          <p:nvPr>
            <p:extLst>
              <p:ext uri="{D42A27DB-BD31-4B8C-83A1-F6EECF244321}">
                <p14:modId xmlns:p14="http://schemas.microsoft.com/office/powerpoint/2010/main" val="1151390014"/>
              </p:ext>
            </p:extLst>
          </p:nvPr>
        </p:nvGraphicFramePr>
        <p:xfrm>
          <a:off x="573056" y="2126476"/>
          <a:ext cx="4204804" cy="1783080"/>
        </p:xfrm>
        <a:graphic>
          <a:graphicData uri="http://schemas.openxmlformats.org/drawingml/2006/table">
            <a:tbl>
              <a:tblPr/>
              <a:tblGrid>
                <a:gridCol w="897810">
                  <a:extLst>
                    <a:ext uri="{9D8B030D-6E8A-4147-A177-3AD203B41FA5}">
                      <a16:colId xmlns:a16="http://schemas.microsoft.com/office/drawing/2014/main" val="20000"/>
                    </a:ext>
                  </a:extLst>
                </a:gridCol>
                <a:gridCol w="3306994">
                  <a:extLst>
                    <a:ext uri="{9D8B030D-6E8A-4147-A177-3AD203B41FA5}">
                      <a16:colId xmlns:a16="http://schemas.microsoft.com/office/drawing/2014/main" val="20001"/>
                    </a:ext>
                  </a:extLst>
                </a:gridCol>
              </a:tblGrid>
              <a:tr h="226939">
                <a:tc>
                  <a:txBody>
                    <a:bodyPr/>
                    <a:lstStyle/>
                    <a:p>
                      <a:pPr algn="l" defTabSz="457200">
                        <a:defRPr sz="1800"/>
                      </a:pPr>
                      <a:r>
                        <a:rPr sz="1500">
                          <a:solidFill>
                            <a:srgbClr val="FFFFFF"/>
                          </a:solidFill>
                          <a:latin typeface="Calibri"/>
                          <a:ea typeface="Calibri"/>
                          <a:cs typeface="Calibri"/>
                          <a:sym typeface="Calibri"/>
                        </a:rPr>
                        <a:t>Term</a:t>
                      </a:r>
                    </a:p>
                  </a:txBody>
                  <a:tcPr marL="45720" marR="45720" marT="22860" marB="22860" horzOverflow="overflow">
                    <a:solidFill>
                      <a:srgbClr val="EC2227"/>
                    </a:solidFill>
                  </a:tcPr>
                </a:tc>
                <a:tc>
                  <a:txBody>
                    <a:bodyPr/>
                    <a:lstStyle/>
                    <a:p>
                      <a:pPr algn="l" defTabSz="457200">
                        <a:defRPr sz="1800"/>
                      </a:pPr>
                      <a:r>
                        <a:rPr sz="1500" dirty="0">
                          <a:solidFill>
                            <a:srgbClr val="FFFFFF"/>
                          </a:solidFill>
                          <a:latin typeface="Calibri"/>
                          <a:ea typeface="Calibri"/>
                          <a:cs typeface="Calibri"/>
                          <a:sym typeface="Calibri"/>
                        </a:rPr>
                        <a:t>Definition</a:t>
                      </a:r>
                    </a:p>
                  </a:txBody>
                  <a:tcPr marL="45720" marR="45720" marT="22860" marB="22860" horzOverflow="overflow">
                    <a:solidFill>
                      <a:srgbClr val="EC2227"/>
                    </a:solidFill>
                  </a:tcPr>
                </a:tc>
                <a:extLst>
                  <a:ext uri="{0D108BD9-81ED-4DB2-BD59-A6C34878D82A}">
                    <a16:rowId xmlns:a16="http://schemas.microsoft.com/office/drawing/2014/main" val="10000"/>
                  </a:ext>
                </a:extLst>
              </a:tr>
              <a:tr h="480060">
                <a:tc>
                  <a:txBody>
                    <a:bodyPr/>
                    <a:lstStyle/>
                    <a:p>
                      <a:pPr marL="0" marR="0">
                        <a:spcBef>
                          <a:spcPts val="0"/>
                        </a:spcBef>
                        <a:spcAft>
                          <a:spcPts val="0"/>
                        </a:spcAft>
                      </a:pPr>
                      <a:r>
                        <a:rPr lang="en-CA" sz="1100" dirty="0">
                          <a:solidFill>
                            <a:srgbClr val="000000"/>
                          </a:solidFill>
                          <a:effectLst/>
                          <a:latin typeface="Calibri" panose="020F0502020204030204" pitchFamily="34" charset="0"/>
                          <a:ea typeface="Calibri" panose="020F0502020204030204" pitchFamily="34" charset="0"/>
                        </a:rPr>
                        <a:t>He, Him, His, Himself</a:t>
                      </a:r>
                      <a:endParaRPr lang="en-US" sz="1100" dirty="0">
                        <a:effectLst/>
                        <a:latin typeface="Calibri" panose="020F0502020204030204" pitchFamily="34" charset="0"/>
                        <a:ea typeface="Calibri" panose="020F0502020204030204" pitchFamily="34" charset="0"/>
                      </a:endParaRPr>
                    </a:p>
                  </a:txBody>
                  <a:tcPr marL="25718" marR="25718" marT="0" marB="0">
                    <a:solidFill>
                      <a:srgbClr val="F8CCCD"/>
                    </a:solidFill>
                  </a:tcPr>
                </a:tc>
                <a:tc>
                  <a:txBody>
                    <a:bodyPr/>
                    <a:lstStyle/>
                    <a:p>
                      <a:pPr marL="0" marR="0">
                        <a:spcBef>
                          <a:spcPts val="0"/>
                        </a:spcBef>
                        <a:spcAft>
                          <a:spcPts val="0"/>
                        </a:spcAft>
                      </a:pPr>
                      <a:r>
                        <a:rPr lang="en-CA" sz="1100">
                          <a:solidFill>
                            <a:srgbClr val="000000"/>
                          </a:solidFill>
                          <a:effectLst/>
                          <a:latin typeface="Calibri" panose="020F0502020204030204" pitchFamily="34" charset="0"/>
                          <a:ea typeface="Calibri" panose="020F0502020204030204" pitchFamily="34" charset="0"/>
                        </a:rPr>
                        <a:t>English personal pronouns, typically associated with masculinity, that are requested by a person to be used by them.</a:t>
                      </a:r>
                      <a:endParaRPr lang="en-US" sz="1100">
                        <a:effectLst/>
                        <a:latin typeface="Calibri" panose="020F0502020204030204" pitchFamily="34" charset="0"/>
                        <a:ea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1"/>
                  </a:ext>
                </a:extLst>
              </a:tr>
              <a:tr h="480060">
                <a:tc>
                  <a:txBody>
                    <a:bodyPr/>
                    <a:lstStyle/>
                    <a:p>
                      <a:pPr marL="0" marR="0">
                        <a:spcBef>
                          <a:spcPts val="0"/>
                        </a:spcBef>
                        <a:spcAft>
                          <a:spcPts val="0"/>
                        </a:spcAft>
                      </a:pPr>
                      <a:r>
                        <a:rPr lang="en-CA" sz="1100">
                          <a:solidFill>
                            <a:srgbClr val="000000"/>
                          </a:solidFill>
                          <a:effectLst/>
                          <a:latin typeface="Calibri" panose="020F0502020204030204" pitchFamily="34" charset="0"/>
                          <a:ea typeface="Calibri" panose="020F0502020204030204" pitchFamily="34" charset="0"/>
                        </a:rPr>
                        <a:t>She, Her, Hers, Herself</a:t>
                      </a:r>
                      <a:endParaRPr lang="en-US" sz="1100">
                        <a:effectLst/>
                        <a:latin typeface="Calibri" panose="020F0502020204030204" pitchFamily="34" charset="0"/>
                        <a:ea typeface="Calibri" panose="020F0502020204030204" pitchFamily="34" charset="0"/>
                      </a:endParaRPr>
                    </a:p>
                  </a:txBody>
                  <a:tcPr marL="25718" marR="25718" marT="0" marB="0">
                    <a:solidFill>
                      <a:srgbClr val="FBE8E8"/>
                    </a:solidFill>
                  </a:tcPr>
                </a:tc>
                <a:tc>
                  <a:txBody>
                    <a:bodyPr/>
                    <a:lstStyle/>
                    <a:p>
                      <a:pPr marL="0" marR="0">
                        <a:spcBef>
                          <a:spcPts val="0"/>
                        </a:spcBef>
                        <a:spcAft>
                          <a:spcPts val="0"/>
                        </a:spcAft>
                      </a:pPr>
                      <a:r>
                        <a:rPr lang="en-CA" sz="1100">
                          <a:solidFill>
                            <a:srgbClr val="000000"/>
                          </a:solidFill>
                          <a:effectLst/>
                          <a:latin typeface="Calibri" panose="020F0502020204030204" pitchFamily="34" charset="0"/>
                          <a:ea typeface="Calibri" panose="020F0502020204030204" pitchFamily="34" charset="0"/>
                        </a:rPr>
                        <a:t>English personal pronouns, typically associated with femininity, that are requested by a person to be used by them.</a:t>
                      </a:r>
                      <a:endParaRPr lang="en-US" sz="1100">
                        <a:effectLst/>
                        <a:latin typeface="Calibri" panose="020F0502020204030204" pitchFamily="34" charset="0"/>
                        <a:ea typeface="Calibri" panose="020F0502020204030204" pitchFamily="34" charset="0"/>
                      </a:endParaRPr>
                    </a:p>
                  </a:txBody>
                  <a:tcPr marL="25718" marR="25718" marT="0" marB="0">
                    <a:solidFill>
                      <a:srgbClr val="FBE8E8"/>
                    </a:solidFill>
                  </a:tcPr>
                </a:tc>
                <a:extLst>
                  <a:ext uri="{0D108BD9-81ED-4DB2-BD59-A6C34878D82A}">
                    <a16:rowId xmlns:a16="http://schemas.microsoft.com/office/drawing/2014/main" val="10002"/>
                  </a:ext>
                </a:extLst>
              </a:tr>
              <a:tr h="480060">
                <a:tc>
                  <a:txBody>
                    <a:bodyPr/>
                    <a:lstStyle/>
                    <a:p>
                      <a:pPr marL="0" marR="0">
                        <a:spcBef>
                          <a:spcPts val="0"/>
                        </a:spcBef>
                        <a:spcAft>
                          <a:spcPts val="0"/>
                        </a:spcAft>
                      </a:pPr>
                      <a:r>
                        <a:rPr lang="en-CA" sz="1100">
                          <a:solidFill>
                            <a:srgbClr val="000000"/>
                          </a:solidFill>
                          <a:effectLst/>
                          <a:latin typeface="Calibri" panose="020F0502020204030204" pitchFamily="34" charset="0"/>
                          <a:ea typeface="Calibri" panose="020F0502020204030204" pitchFamily="34" charset="0"/>
                        </a:rPr>
                        <a:t>They, Them, Their, Theirs, Themself</a:t>
                      </a:r>
                      <a:endParaRPr lang="en-US" sz="1100">
                        <a:effectLst/>
                        <a:latin typeface="Calibri" panose="020F0502020204030204" pitchFamily="34" charset="0"/>
                        <a:ea typeface="Calibri" panose="020F0502020204030204" pitchFamily="34" charset="0"/>
                      </a:endParaRPr>
                    </a:p>
                  </a:txBody>
                  <a:tcPr marL="25718" marR="25718" marT="0" marB="0">
                    <a:solidFill>
                      <a:srgbClr val="F8CCCD"/>
                    </a:solidFill>
                  </a:tcPr>
                </a:tc>
                <a:tc>
                  <a:txBody>
                    <a:bodyPr/>
                    <a:lstStyle/>
                    <a:p>
                      <a:pPr marL="0" marR="0">
                        <a:spcBef>
                          <a:spcPts val="0"/>
                        </a:spcBef>
                        <a:spcAft>
                          <a:spcPts val="0"/>
                        </a:spcAft>
                      </a:pPr>
                      <a:r>
                        <a:rPr lang="en-CA" sz="1100" dirty="0">
                          <a:solidFill>
                            <a:srgbClr val="000000"/>
                          </a:solidFill>
                          <a:effectLst/>
                          <a:latin typeface="Calibri" panose="020F0502020204030204" pitchFamily="34" charset="0"/>
                          <a:ea typeface="Calibri" panose="020F0502020204030204" pitchFamily="34" charset="0"/>
                        </a:rPr>
                        <a:t>English personal pronouns, typically not associated with masculinity or femininity, that are requested by a person to be used by them.</a:t>
                      </a:r>
                      <a:endParaRPr lang="en-US" sz="1100" dirty="0">
                        <a:effectLst/>
                        <a:latin typeface="Calibri" panose="020F0502020204030204" pitchFamily="34" charset="0"/>
                        <a:ea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3"/>
                  </a:ext>
                </a:extLst>
              </a:tr>
            </a:tbl>
          </a:graphicData>
        </a:graphic>
      </p:graphicFrame>
      <p:sp>
        <p:nvSpPr>
          <p:cNvPr id="215" name="Sex for Clinical Use (SFCU)"/>
          <p:cNvSpPr txBox="1"/>
          <p:nvPr/>
        </p:nvSpPr>
        <p:spPr>
          <a:xfrm>
            <a:off x="1695621" y="1651172"/>
            <a:ext cx="3295624" cy="3270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chor="ctr">
            <a:spAutoFit/>
          </a:bodyPr>
          <a:lstStyle>
            <a:lvl1pPr algn="l">
              <a:defRPr sz="5000" b="1" i="1">
                <a:latin typeface="Helvetica"/>
                <a:ea typeface="Helvetica"/>
                <a:cs typeface="Helvetica"/>
                <a:sym typeface="Helvetica"/>
              </a:defRPr>
            </a:lvl1pPr>
          </a:lstStyle>
          <a:p>
            <a:r>
              <a:rPr lang="en-US" sz="1875" dirty="0"/>
              <a:t>Pronouns</a:t>
            </a:r>
            <a:endParaRPr sz="1875" dirty="0"/>
          </a:p>
        </p:txBody>
      </p:sp>
      <p:sp>
        <p:nvSpPr>
          <p:cNvPr id="216" name="Gender Identity should allow many other phrases but these are the minimum required that any other could be mapped to…"/>
          <p:cNvSpPr txBox="1"/>
          <p:nvPr/>
        </p:nvSpPr>
        <p:spPr>
          <a:xfrm>
            <a:off x="573056" y="3847752"/>
            <a:ext cx="4294915" cy="12849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chor="ctr">
            <a:spAutoFit/>
          </a:bodyPr>
          <a:lstStyle/>
          <a:p>
            <a:pPr marL="157163" indent="-157163">
              <a:buClr>
                <a:srgbClr val="000000"/>
              </a:buClr>
              <a:buSzPct val="100000"/>
              <a:buChar char="•"/>
              <a:defRPr sz="3600">
                <a:latin typeface="Helvetica"/>
                <a:ea typeface="Helvetica"/>
                <a:cs typeface="Helvetica"/>
                <a:sym typeface="Helvetica"/>
              </a:defRPr>
            </a:pPr>
            <a:r>
              <a:rPr lang="en-CA" sz="1350" dirty="0">
                <a:sym typeface="Helvetica"/>
              </a:rPr>
              <a:t>Based on LOINC answer list for </a:t>
            </a:r>
            <a:r>
              <a:rPr lang="en-CA" sz="1350" u="sng" dirty="0">
                <a:sym typeface="Helvetica"/>
                <a:hlinkClick r:id="rId2"/>
              </a:rPr>
              <a:t>Personal Pronouns - Reported</a:t>
            </a:r>
            <a:r>
              <a:rPr lang="en-CA" sz="1350" dirty="0">
                <a:sym typeface="Helvetica"/>
              </a:rPr>
              <a:t>, </a:t>
            </a:r>
            <a:r>
              <a:rPr lang="en-CA" sz="1350" u="sng" dirty="0">
                <a:sym typeface="Helvetica"/>
                <a:hlinkClick r:id="rId3"/>
              </a:rPr>
              <a:t>LL5144-2 Personal pronouns / Answers: 10; Scale: Nom; Code: -; Score: -.</a:t>
            </a:r>
            <a:r>
              <a:rPr lang="en-US" sz="1350" dirty="0">
                <a:sym typeface="Helvetica"/>
              </a:rPr>
              <a:t> </a:t>
            </a:r>
          </a:p>
          <a:p>
            <a:pPr marL="157163" indent="-157163">
              <a:buClr>
                <a:srgbClr val="000000"/>
              </a:buClr>
              <a:buSzPct val="100000"/>
              <a:buChar char="•"/>
              <a:defRPr sz="3600">
                <a:latin typeface="Helvetica"/>
                <a:ea typeface="Helvetica"/>
                <a:cs typeface="Helvetica"/>
                <a:sym typeface="Helvetica"/>
              </a:defRPr>
            </a:pPr>
            <a:endParaRPr lang="en-US" sz="1350" dirty="0">
              <a:sym typeface="Helvetica"/>
            </a:endParaRPr>
          </a:p>
          <a:p>
            <a:pPr marL="157163" indent="-157163">
              <a:buClr>
                <a:srgbClr val="000000"/>
              </a:buClr>
              <a:buSzPct val="100000"/>
              <a:buChar char="•"/>
              <a:defRPr sz="3600">
                <a:latin typeface="Helvetica"/>
                <a:ea typeface="Helvetica"/>
                <a:cs typeface="Helvetica"/>
                <a:sym typeface="Helvetica"/>
              </a:defRPr>
            </a:pPr>
            <a:r>
              <a:rPr lang="en-US" sz="1350" dirty="0">
                <a:sym typeface="Helvetica"/>
              </a:rPr>
              <a:t>Corresponding DICOM CIDxxx4 Third Person Pronouns</a:t>
            </a:r>
            <a:endParaRPr sz="1350" dirty="0"/>
          </a:p>
        </p:txBody>
      </p:sp>
    </p:spTree>
    <p:extLst>
      <p:ext uri="{BB962C8B-B14F-4D97-AF65-F5344CB8AC3E}">
        <p14:creationId xmlns:p14="http://schemas.microsoft.com/office/powerpoint/2010/main" val="1912076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A4B0C8-1193-5548-9232-9A3DC0F7D066}"/>
              </a:ext>
            </a:extLst>
          </p:cNvPr>
          <p:cNvSpPr>
            <a:spLocks noGrp="1"/>
          </p:cNvSpPr>
          <p:nvPr>
            <p:ph type="title"/>
          </p:nvPr>
        </p:nvSpPr>
        <p:spPr/>
        <p:txBody>
          <a:bodyPr/>
          <a:lstStyle/>
          <a:p>
            <a:r>
              <a:rPr lang="en-US" dirty="0"/>
              <a:t>Gender Identity</a:t>
            </a:r>
          </a:p>
        </p:txBody>
      </p:sp>
      <p:sp>
        <p:nvSpPr>
          <p:cNvPr id="5" name="Text Placeholder 4">
            <a:extLst>
              <a:ext uri="{FF2B5EF4-FFF2-40B4-BE49-F238E27FC236}">
                <a16:creationId xmlns:a16="http://schemas.microsoft.com/office/drawing/2014/main" id="{D05B90BE-F9F1-5245-A197-DD112BA4BD43}"/>
              </a:ext>
            </a:extLst>
          </p:cNvPr>
          <p:cNvSpPr>
            <a:spLocks noGrp="1"/>
          </p:cNvSpPr>
          <p:nvPr>
            <p:ph type="body" sz="quarter" idx="22"/>
          </p:nvPr>
        </p:nvSpPr>
        <p:spPr/>
        <p:txBody>
          <a:bodyPr/>
          <a:lstStyle/>
          <a:p>
            <a:r>
              <a:rPr lang="en-US" dirty="0"/>
              <a:t>NEW SNOMED CONCEPTS</a:t>
            </a:r>
          </a:p>
        </p:txBody>
      </p:sp>
      <p:pic>
        <p:nvPicPr>
          <p:cNvPr id="14" name="Picture 13">
            <a:extLst>
              <a:ext uri="{FF2B5EF4-FFF2-40B4-BE49-F238E27FC236}">
                <a16:creationId xmlns:a16="http://schemas.microsoft.com/office/drawing/2014/main" id="{9340F7BC-029E-4F12-A75C-DFD0ABAAD306}"/>
              </a:ext>
            </a:extLst>
          </p:cNvPr>
          <p:cNvPicPr>
            <a:picLocks noChangeAspect="1"/>
          </p:cNvPicPr>
          <p:nvPr/>
        </p:nvPicPr>
        <p:blipFill>
          <a:blip r:embed="rId3"/>
          <a:stretch>
            <a:fillRect/>
          </a:stretch>
        </p:blipFill>
        <p:spPr>
          <a:xfrm>
            <a:off x="4747742" y="2238375"/>
            <a:ext cx="3720474" cy="2364911"/>
          </a:xfrm>
          <a:prstGeom prst="rect">
            <a:avLst/>
          </a:prstGeom>
        </p:spPr>
      </p:pic>
      <p:sp>
        <p:nvSpPr>
          <p:cNvPr id="16" name="Text Placeholder 3">
            <a:extLst>
              <a:ext uri="{FF2B5EF4-FFF2-40B4-BE49-F238E27FC236}">
                <a16:creationId xmlns:a16="http://schemas.microsoft.com/office/drawing/2014/main" id="{3B6166C0-0889-44CB-AA66-470DA61BCC07}"/>
              </a:ext>
            </a:extLst>
          </p:cNvPr>
          <p:cNvSpPr>
            <a:spLocks noGrp="1"/>
          </p:cNvSpPr>
          <p:nvPr>
            <p:ph type="body" sz="half" idx="1"/>
          </p:nvPr>
        </p:nvSpPr>
        <p:spPr>
          <a:xfrm>
            <a:off x="476250" y="2238375"/>
            <a:ext cx="3619500" cy="3581400"/>
          </a:xfrm>
        </p:spPr>
        <p:txBody>
          <a:bodyPr>
            <a:normAutofit/>
          </a:bodyPr>
          <a:lstStyle/>
          <a:p>
            <a:r>
              <a:rPr lang="en-US" sz="1350" dirty="0">
                <a:solidFill>
                  <a:srgbClr val="000000"/>
                </a:solidFill>
                <a:latin typeface="Graphik"/>
                <a:ea typeface="Graphik"/>
                <a:cs typeface="Graphik"/>
                <a:sym typeface="Graphik"/>
              </a:rPr>
              <a:t>Requested as part of Canad</a:t>
            </a:r>
            <a:r>
              <a:rPr lang="en-US" sz="1350" dirty="0"/>
              <a:t>a </a:t>
            </a:r>
            <a:r>
              <a:rPr lang="en-US" sz="1350" dirty="0">
                <a:solidFill>
                  <a:srgbClr val="000000"/>
                </a:solidFill>
                <a:latin typeface="Graphik"/>
                <a:ea typeface="Graphik"/>
                <a:cs typeface="Graphik"/>
                <a:sym typeface="Graphik"/>
              </a:rPr>
              <a:t>Health </a:t>
            </a:r>
            <a:r>
              <a:rPr lang="en-US" sz="1350" dirty="0" err="1">
                <a:solidFill>
                  <a:srgbClr val="000000"/>
                </a:solidFill>
                <a:latin typeface="Graphik"/>
                <a:ea typeface="Graphik"/>
                <a:cs typeface="Graphik"/>
                <a:sym typeface="Graphik"/>
              </a:rPr>
              <a:t>Infoway</a:t>
            </a:r>
            <a:r>
              <a:rPr lang="en-US" sz="1350" dirty="0" err="1"/>
              <a:t>’s</a:t>
            </a:r>
            <a:r>
              <a:rPr lang="en-US" sz="1350" dirty="0"/>
              <a:t> </a:t>
            </a:r>
            <a:r>
              <a:rPr lang="en-US" sz="1350" dirty="0">
                <a:solidFill>
                  <a:srgbClr val="000000"/>
                </a:solidFill>
                <a:latin typeface="Graphik"/>
                <a:ea typeface="Graphik"/>
                <a:cs typeface="Graphik"/>
                <a:sym typeface="Graphik"/>
              </a:rPr>
              <a:t>(Canadian national release </a:t>
            </a:r>
            <a:r>
              <a:rPr lang="en-US" sz="1350" dirty="0"/>
              <a:t>center for SNOMED) </a:t>
            </a:r>
            <a:r>
              <a:rPr lang="en-US" sz="1350" dirty="0">
                <a:solidFill>
                  <a:srgbClr val="000000"/>
                </a:solidFill>
                <a:latin typeface="Graphik"/>
                <a:ea typeface="Graphik"/>
                <a:cs typeface="Graphik"/>
                <a:sym typeface="Graphik"/>
              </a:rPr>
              <a:t>Sex and Gender Work Group, in collaboration with HL7 Gender Harmony Project</a:t>
            </a:r>
          </a:p>
          <a:p>
            <a:r>
              <a:rPr lang="en-US" sz="1350" dirty="0"/>
              <a:t>Improves the specificity of concepts related to Gender Identity</a:t>
            </a:r>
            <a:endParaRPr lang="en-US" sz="1350" dirty="0">
              <a:solidFill>
                <a:srgbClr val="000000"/>
              </a:solidFill>
              <a:latin typeface="Graphik"/>
              <a:ea typeface="Graphik"/>
              <a:cs typeface="Graphik"/>
              <a:sym typeface="Graphik"/>
            </a:endParaRPr>
          </a:p>
          <a:p>
            <a:endParaRPr lang="en-US" sz="1350" dirty="0"/>
          </a:p>
        </p:txBody>
      </p:sp>
    </p:spTree>
    <p:extLst>
      <p:ext uri="{BB962C8B-B14F-4D97-AF65-F5344CB8AC3E}">
        <p14:creationId xmlns:p14="http://schemas.microsoft.com/office/powerpoint/2010/main" val="170649312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0516-4C43-996B-A83C-90FCF6B7B4E0}"/>
              </a:ext>
            </a:extLst>
          </p:cNvPr>
          <p:cNvSpPr>
            <a:spLocks noGrp="1"/>
          </p:cNvSpPr>
          <p:nvPr>
            <p:ph type="title"/>
          </p:nvPr>
        </p:nvSpPr>
        <p:spPr/>
        <p:txBody>
          <a:bodyPr/>
          <a:lstStyle/>
          <a:p>
            <a:r>
              <a:rPr lang="en-US" dirty="0"/>
              <a:t>HL7 Harmonization Strategy</a:t>
            </a:r>
          </a:p>
        </p:txBody>
      </p:sp>
      <p:sp>
        <p:nvSpPr>
          <p:cNvPr id="3" name="Content Placeholder 2">
            <a:extLst>
              <a:ext uri="{FF2B5EF4-FFF2-40B4-BE49-F238E27FC236}">
                <a16:creationId xmlns:a16="http://schemas.microsoft.com/office/drawing/2014/main" id="{03F7811E-CDFD-84B3-1AA6-29A468A4C3DC}"/>
              </a:ext>
            </a:extLst>
          </p:cNvPr>
          <p:cNvSpPr>
            <a:spLocks noGrp="1"/>
          </p:cNvSpPr>
          <p:nvPr>
            <p:ph idx="1"/>
          </p:nvPr>
        </p:nvSpPr>
        <p:spPr/>
        <p:txBody>
          <a:bodyPr/>
          <a:lstStyle/>
          <a:p>
            <a:r>
              <a:rPr lang="en-US" dirty="0"/>
              <a:t>Initial publication and balloting of a Logical Model (completed)</a:t>
            </a:r>
          </a:p>
          <a:p>
            <a:r>
              <a:rPr lang="en-US" dirty="0"/>
              <a:t>Publication and balloting of an Implementation Guide that applies to HL7v2, CDA, and FHIR.  Coordinated balloting of changes to HL7v2, CDA, and FHIR:</a:t>
            </a:r>
          </a:p>
          <a:p>
            <a:pPr lvl="1"/>
            <a:r>
              <a:rPr lang="en-US" dirty="0"/>
              <a:t>HL7v2 adds segments, clarifies some existing elements like PID-8, and refers to the Implementation Guide in normative sections.</a:t>
            </a:r>
          </a:p>
          <a:p>
            <a:pPr lvl="1"/>
            <a:r>
              <a:rPr lang="en-US" dirty="0"/>
              <a:t>CDA adds attributes, elements, and templates, clarifies some existing attributes, and refers to the Implementation Guide in normative sections</a:t>
            </a:r>
          </a:p>
          <a:p>
            <a:pPr lvl="1"/>
            <a:r>
              <a:rPr lang="en-US" dirty="0"/>
              <a:t>FHIR adds attributes, elements, codes, and extensions, clarifies some existing attributes, and refers to the Implementation Guide in normative sections</a:t>
            </a:r>
          </a:p>
        </p:txBody>
      </p:sp>
      <p:sp>
        <p:nvSpPr>
          <p:cNvPr id="4" name="Footer Placeholder 3">
            <a:extLst>
              <a:ext uri="{FF2B5EF4-FFF2-40B4-BE49-F238E27FC236}">
                <a16:creationId xmlns:a16="http://schemas.microsoft.com/office/drawing/2014/main" id="{8519C079-F194-9FAC-E1F6-3B40719A09A9}"/>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a:t>
            </a:r>
            <a:r>
              <a:rPr lang="en-US" dirty="0"/>
              <a:t> DICOM® 2019</a:t>
            </a:r>
          </a:p>
        </p:txBody>
      </p:sp>
      <p:sp>
        <p:nvSpPr>
          <p:cNvPr id="5" name="Slide Number Placeholder 4">
            <a:extLst>
              <a:ext uri="{FF2B5EF4-FFF2-40B4-BE49-F238E27FC236}">
                <a16:creationId xmlns:a16="http://schemas.microsoft.com/office/drawing/2014/main" id="{5D186AFB-1A85-58B2-CB3B-E164F41D0AA8}"/>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75432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C07E-A639-CEBA-FF4F-5F23C07FD4C3}"/>
              </a:ext>
            </a:extLst>
          </p:cNvPr>
          <p:cNvSpPr>
            <a:spLocks noGrp="1"/>
          </p:cNvSpPr>
          <p:nvPr>
            <p:ph type="title"/>
          </p:nvPr>
        </p:nvSpPr>
        <p:spPr/>
        <p:txBody>
          <a:bodyPr/>
          <a:lstStyle/>
          <a:p>
            <a:r>
              <a:rPr lang="en-US" dirty="0"/>
              <a:t>DICOM Strategy</a:t>
            </a:r>
          </a:p>
        </p:txBody>
      </p:sp>
      <p:sp>
        <p:nvSpPr>
          <p:cNvPr id="3" name="Content Placeholder 2">
            <a:extLst>
              <a:ext uri="{FF2B5EF4-FFF2-40B4-BE49-F238E27FC236}">
                <a16:creationId xmlns:a16="http://schemas.microsoft.com/office/drawing/2014/main" id="{E6028220-4177-C648-ECC2-DEE2FCBD0876}"/>
              </a:ext>
            </a:extLst>
          </p:cNvPr>
          <p:cNvSpPr>
            <a:spLocks noGrp="1"/>
          </p:cNvSpPr>
          <p:nvPr>
            <p:ph idx="1"/>
          </p:nvPr>
        </p:nvSpPr>
        <p:spPr/>
        <p:txBody>
          <a:bodyPr>
            <a:normAutofit/>
          </a:bodyPr>
          <a:lstStyle/>
          <a:p>
            <a:r>
              <a:rPr lang="en-US" dirty="0"/>
              <a:t>Add optional attributes to the Patient Study Module and to various normalized services.  These optional attributes match those in the HL7 logical model and FHIR.</a:t>
            </a:r>
          </a:p>
          <a:p>
            <a:r>
              <a:rPr lang="en-US" dirty="0"/>
              <a:t>Updates and adds some CIDs.  </a:t>
            </a:r>
            <a:r>
              <a:rPr lang="en-US" u="sng" dirty="0"/>
              <a:t>New </a:t>
            </a:r>
            <a:r>
              <a:rPr lang="en-US" dirty="0"/>
              <a:t>codes are defined by DICOM for SPCU.  (WG-06 change and open issue.)</a:t>
            </a:r>
          </a:p>
          <a:p>
            <a:r>
              <a:rPr lang="en-US" dirty="0"/>
              <a:t>Clarifies use of Patient’s Sex (0010,0040) so that it matches the definition used by HL7v2.  Current attribute definition only lists the enumerated values.</a:t>
            </a:r>
          </a:p>
          <a:p>
            <a:r>
              <a:rPr lang="en-US" dirty="0"/>
              <a:t>Provides examples of use of the optional attributes, and examples of some of the workflow and implementation considerations.  These are accompanied by links to the related portions of HL7 v2, CDA, and FHIR published standards.</a:t>
            </a:r>
          </a:p>
        </p:txBody>
      </p:sp>
      <p:sp>
        <p:nvSpPr>
          <p:cNvPr id="5" name="Slide Number Placeholder 4">
            <a:extLst>
              <a:ext uri="{FF2B5EF4-FFF2-40B4-BE49-F238E27FC236}">
                <a16:creationId xmlns:a16="http://schemas.microsoft.com/office/drawing/2014/main" id="{524210C4-73A4-B2C2-DE81-3C03A40FDF1D}"/>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79119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A6DC-0020-B4E6-D84A-394DD4353112}"/>
              </a:ext>
            </a:extLst>
          </p:cNvPr>
          <p:cNvSpPr>
            <a:spLocks noGrp="1"/>
          </p:cNvSpPr>
          <p:nvPr>
            <p:ph type="title"/>
          </p:nvPr>
        </p:nvSpPr>
        <p:spPr>
          <a:xfrm>
            <a:off x="572361" y="5754523"/>
            <a:ext cx="7989752" cy="566738"/>
          </a:xfrm>
        </p:spPr>
        <p:txBody>
          <a:bodyPr/>
          <a:lstStyle/>
          <a:p>
            <a:r>
              <a:rPr lang="en-US" dirty="0"/>
              <a:t>Structure of the additions to Patient Study Module</a:t>
            </a:r>
          </a:p>
        </p:txBody>
      </p:sp>
      <p:sp>
        <p:nvSpPr>
          <p:cNvPr id="6" name="Slide Number Placeholder 5">
            <a:extLst>
              <a:ext uri="{FF2B5EF4-FFF2-40B4-BE49-F238E27FC236}">
                <a16:creationId xmlns:a16="http://schemas.microsoft.com/office/drawing/2014/main" id="{01B60C92-5954-DA01-424B-5C937C27687E}"/>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5" name="Picture 4" descr="Diagram of attribute structure that is added to the Patient Study Module">
            <a:extLst>
              <a:ext uri="{FF2B5EF4-FFF2-40B4-BE49-F238E27FC236}">
                <a16:creationId xmlns:a16="http://schemas.microsoft.com/office/drawing/2014/main" id="{D8AFBADD-A65A-5B99-6BD2-5AE31FA6F0CB}"/>
              </a:ext>
            </a:extLst>
          </p:cNvPr>
          <p:cNvPicPr>
            <a:picLocks noChangeAspect="1"/>
          </p:cNvPicPr>
          <p:nvPr/>
        </p:nvPicPr>
        <p:blipFill>
          <a:blip r:embed="rId3"/>
          <a:stretch>
            <a:fillRect/>
          </a:stretch>
        </p:blipFill>
        <p:spPr>
          <a:xfrm>
            <a:off x="0" y="1797988"/>
            <a:ext cx="9144000" cy="3262024"/>
          </a:xfrm>
          <a:prstGeom prst="rect">
            <a:avLst/>
          </a:prstGeom>
        </p:spPr>
      </p:pic>
    </p:spTree>
    <p:extLst>
      <p:ext uri="{BB962C8B-B14F-4D97-AF65-F5344CB8AC3E}">
        <p14:creationId xmlns:p14="http://schemas.microsoft.com/office/powerpoint/2010/main" val="1616028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D24B-0598-0F18-2A08-799FFF7FDE85}"/>
              </a:ext>
            </a:extLst>
          </p:cNvPr>
          <p:cNvSpPr>
            <a:spLocks noGrp="1"/>
          </p:cNvSpPr>
          <p:nvPr>
            <p:ph type="title"/>
          </p:nvPr>
        </p:nvSpPr>
        <p:spPr/>
        <p:txBody>
          <a:bodyPr/>
          <a:lstStyle/>
          <a:p>
            <a:r>
              <a:rPr lang="en-US" dirty="0"/>
              <a:t>Modules Modified </a:t>
            </a:r>
          </a:p>
        </p:txBody>
      </p:sp>
      <p:sp>
        <p:nvSpPr>
          <p:cNvPr id="3" name="Content Placeholder 2">
            <a:extLst>
              <a:ext uri="{FF2B5EF4-FFF2-40B4-BE49-F238E27FC236}">
                <a16:creationId xmlns:a16="http://schemas.microsoft.com/office/drawing/2014/main" id="{FCB47D12-8B1D-8BE6-1787-A89469CBF726}"/>
              </a:ext>
            </a:extLst>
          </p:cNvPr>
          <p:cNvSpPr>
            <a:spLocks noGrp="1"/>
          </p:cNvSpPr>
          <p:nvPr>
            <p:ph idx="1"/>
          </p:nvPr>
        </p:nvSpPr>
        <p:spPr/>
        <p:txBody>
          <a:bodyPr/>
          <a:lstStyle/>
          <a:p>
            <a:r>
              <a:rPr lang="en-US" dirty="0"/>
              <a:t>The modifications add the same optional sex and gender attributes to the following modules:</a:t>
            </a:r>
          </a:p>
          <a:p>
            <a:pPr lvl="1"/>
            <a:r>
              <a:rPr lang="en-US" dirty="0"/>
              <a:t>Patient Demographics Module (Normalized)</a:t>
            </a:r>
          </a:p>
          <a:p>
            <a:pPr lvl="1"/>
            <a:r>
              <a:rPr lang="en-US" dirty="0"/>
              <a:t>Performed Procedure Step Relationship (Normalized)</a:t>
            </a:r>
          </a:p>
          <a:p>
            <a:pPr lvl="1"/>
            <a:r>
              <a:rPr lang="en-US" dirty="0"/>
              <a:t>Patient Study Module (Composite)</a:t>
            </a:r>
          </a:p>
          <a:p>
            <a:pPr lvl="1"/>
            <a:r>
              <a:rPr lang="en-US" dirty="0"/>
              <a:t>Unified Procedure Step Relationship Module (Normalized)</a:t>
            </a:r>
          </a:p>
          <a:p>
            <a:r>
              <a:rPr lang="en-US" dirty="0"/>
              <a:t>The definition of Patient’s Sex (0010,0040) is updated.  The original definition only specified the enumerated codes to be used.  It is updated to match HL7 v2 PID-8 updates.  (Short form: this attribute is set according to hospital policy.)</a:t>
            </a:r>
          </a:p>
        </p:txBody>
      </p:sp>
      <p:sp>
        <p:nvSpPr>
          <p:cNvPr id="4" name="Footer Placeholder 3">
            <a:extLst>
              <a:ext uri="{FF2B5EF4-FFF2-40B4-BE49-F238E27FC236}">
                <a16:creationId xmlns:a16="http://schemas.microsoft.com/office/drawing/2014/main" id="{ED0C8EBF-70ED-7BCF-3841-5C5862A2C100}"/>
              </a:ext>
            </a:extLst>
          </p:cNvPr>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a:t>
            </a:r>
            <a:r>
              <a:rPr lang="en-US"/>
              <a:t> DICOM® 2019</a:t>
            </a:r>
            <a:endParaRPr lang="en-US" dirty="0"/>
          </a:p>
        </p:txBody>
      </p:sp>
      <p:sp>
        <p:nvSpPr>
          <p:cNvPr id="5" name="Slide Number Placeholder 4">
            <a:extLst>
              <a:ext uri="{FF2B5EF4-FFF2-40B4-BE49-F238E27FC236}">
                <a16:creationId xmlns:a16="http://schemas.microsoft.com/office/drawing/2014/main" id="{757D0C70-3BDD-7361-2078-655ED4025082}"/>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758245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DD23-3D74-A5A8-4E0F-B7BB8FBA7DDA}"/>
              </a:ext>
            </a:extLst>
          </p:cNvPr>
          <p:cNvSpPr>
            <a:spLocks noGrp="1"/>
          </p:cNvSpPr>
          <p:nvPr>
            <p:ph type="title"/>
          </p:nvPr>
        </p:nvSpPr>
        <p:spPr/>
        <p:txBody>
          <a:bodyPr/>
          <a:lstStyle/>
          <a:p>
            <a:r>
              <a:rPr lang="en-US" dirty="0"/>
              <a:t>Services Modified</a:t>
            </a:r>
          </a:p>
        </p:txBody>
      </p:sp>
      <p:sp>
        <p:nvSpPr>
          <p:cNvPr id="3" name="Content Placeholder 2">
            <a:extLst>
              <a:ext uri="{FF2B5EF4-FFF2-40B4-BE49-F238E27FC236}">
                <a16:creationId xmlns:a16="http://schemas.microsoft.com/office/drawing/2014/main" id="{696B2F5E-BAEF-48EC-5B25-2E190DA5BB43}"/>
              </a:ext>
            </a:extLst>
          </p:cNvPr>
          <p:cNvSpPr>
            <a:spLocks noGrp="1"/>
          </p:cNvSpPr>
          <p:nvPr>
            <p:ph idx="1"/>
          </p:nvPr>
        </p:nvSpPr>
        <p:spPr/>
        <p:txBody>
          <a:bodyPr/>
          <a:lstStyle/>
          <a:p>
            <a:r>
              <a:rPr lang="en-US" dirty="0"/>
              <a:t>The modified modules result in updates to the following services:</a:t>
            </a:r>
          </a:p>
          <a:p>
            <a:pPr lvl="1"/>
            <a:r>
              <a:rPr lang="en-US" dirty="0"/>
              <a:t>Study Root SOP Class Group (C-FIND)</a:t>
            </a:r>
          </a:p>
          <a:p>
            <a:pPr lvl="1"/>
            <a:r>
              <a:rPr lang="en-US" dirty="0"/>
              <a:t>Modality Performed Procedure Step</a:t>
            </a:r>
          </a:p>
          <a:p>
            <a:pPr lvl="1"/>
            <a:r>
              <a:rPr lang="en-US" dirty="0"/>
              <a:t>Modality Worklist</a:t>
            </a:r>
          </a:p>
          <a:p>
            <a:pPr lvl="1"/>
            <a:r>
              <a:rPr lang="en-US" dirty="0"/>
              <a:t>Relevant Patient Information Model</a:t>
            </a:r>
          </a:p>
          <a:p>
            <a:pPr lvl="1"/>
            <a:r>
              <a:rPr lang="en-US" dirty="0"/>
              <a:t>Substance Approval Query</a:t>
            </a:r>
          </a:p>
          <a:p>
            <a:pPr lvl="1"/>
            <a:r>
              <a:rPr lang="en-US" dirty="0"/>
              <a:t>Unified Procedure Step</a:t>
            </a:r>
          </a:p>
        </p:txBody>
      </p:sp>
      <p:sp>
        <p:nvSpPr>
          <p:cNvPr id="4" name="Footer Placeholder 3">
            <a:extLst>
              <a:ext uri="{FF2B5EF4-FFF2-40B4-BE49-F238E27FC236}">
                <a16:creationId xmlns:a16="http://schemas.microsoft.com/office/drawing/2014/main" id="{00E18B4C-9BA5-DC4A-45A8-BF33726F7EB3}"/>
              </a:ext>
            </a:extLst>
          </p:cNvPr>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a:t>
            </a:r>
            <a:r>
              <a:rPr lang="en-US"/>
              <a:t> DICOM® 2019</a:t>
            </a:r>
            <a:endParaRPr lang="en-US" dirty="0"/>
          </a:p>
        </p:txBody>
      </p:sp>
      <p:sp>
        <p:nvSpPr>
          <p:cNvPr id="5" name="Slide Number Placeholder 4">
            <a:extLst>
              <a:ext uri="{FF2B5EF4-FFF2-40B4-BE49-F238E27FC236}">
                <a16:creationId xmlns:a16="http://schemas.microsoft.com/office/drawing/2014/main" id="{7172B0B4-84CC-D941-D448-0B6913F58979}"/>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799747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0E078-5BC3-AEA0-B2AF-B628270CF07B}"/>
              </a:ext>
            </a:extLst>
          </p:cNvPr>
          <p:cNvSpPr>
            <a:spLocks noGrp="1"/>
          </p:cNvSpPr>
          <p:nvPr>
            <p:ph type="title"/>
          </p:nvPr>
        </p:nvSpPr>
        <p:spPr/>
        <p:txBody>
          <a:bodyPr/>
          <a:lstStyle/>
          <a:p>
            <a:r>
              <a:rPr lang="en-US" dirty="0"/>
              <a:t>Other Modifications</a:t>
            </a:r>
          </a:p>
        </p:txBody>
      </p:sp>
      <p:sp>
        <p:nvSpPr>
          <p:cNvPr id="3" name="Content Placeholder 2">
            <a:extLst>
              <a:ext uri="{FF2B5EF4-FFF2-40B4-BE49-F238E27FC236}">
                <a16:creationId xmlns:a16="http://schemas.microsoft.com/office/drawing/2014/main" id="{A325C72B-D801-7AD2-48FC-EAC2A68B71D2}"/>
              </a:ext>
            </a:extLst>
          </p:cNvPr>
          <p:cNvSpPr>
            <a:spLocks noGrp="1"/>
          </p:cNvSpPr>
          <p:nvPr>
            <p:ph idx="1"/>
          </p:nvPr>
        </p:nvSpPr>
        <p:spPr/>
        <p:txBody>
          <a:bodyPr/>
          <a:lstStyle/>
          <a:p>
            <a:r>
              <a:rPr lang="en-US" dirty="0"/>
              <a:t>Application level confidentiality profiles updated</a:t>
            </a:r>
          </a:p>
          <a:p>
            <a:r>
              <a:rPr lang="en-US" dirty="0"/>
              <a:t>New and updated CID</a:t>
            </a:r>
          </a:p>
          <a:p>
            <a:pPr lvl="1"/>
            <a:r>
              <a:rPr lang="en-US" dirty="0"/>
              <a:t>CID 7455 Sex</a:t>
            </a:r>
          </a:p>
          <a:p>
            <a:pPr lvl="1"/>
            <a:r>
              <a:rPr lang="en-US" dirty="0"/>
              <a:t>New CID Person Gender Identity</a:t>
            </a:r>
          </a:p>
          <a:p>
            <a:pPr lvl="1"/>
            <a:r>
              <a:rPr lang="en-US" dirty="0"/>
              <a:t>New CID Sex Parameters for Clinical Use (SPCU)</a:t>
            </a:r>
          </a:p>
          <a:p>
            <a:pPr lvl="1"/>
            <a:r>
              <a:rPr lang="en-US" dirty="0"/>
              <a:t>New CID Third Person Pronouns</a:t>
            </a:r>
          </a:p>
          <a:p>
            <a:r>
              <a:rPr lang="en-US" dirty="0"/>
              <a:t>New DICOM codes for SPCU</a:t>
            </a:r>
          </a:p>
        </p:txBody>
      </p:sp>
      <p:sp>
        <p:nvSpPr>
          <p:cNvPr id="4" name="Footer Placeholder 3">
            <a:extLst>
              <a:ext uri="{FF2B5EF4-FFF2-40B4-BE49-F238E27FC236}">
                <a16:creationId xmlns:a16="http://schemas.microsoft.com/office/drawing/2014/main" id="{DDAE77ED-27DB-18F7-06D6-5EDC87584250}"/>
              </a:ext>
            </a:extLst>
          </p:cNvPr>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a:t>
            </a:r>
            <a:r>
              <a:rPr lang="en-US"/>
              <a:t> DICOM® 2019</a:t>
            </a:r>
            <a:endParaRPr lang="en-US" dirty="0"/>
          </a:p>
        </p:txBody>
      </p:sp>
      <p:sp>
        <p:nvSpPr>
          <p:cNvPr id="5" name="Slide Number Placeholder 4">
            <a:extLst>
              <a:ext uri="{FF2B5EF4-FFF2-40B4-BE49-F238E27FC236}">
                <a16:creationId xmlns:a16="http://schemas.microsoft.com/office/drawing/2014/main" id="{4CCAB6FF-62C6-148F-87BA-6B64B889B483}"/>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43993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1FF578-3647-5AAB-FB8E-22A90025A980}"/>
              </a:ext>
            </a:extLst>
          </p:cNvPr>
          <p:cNvSpPr>
            <a:spLocks noGrp="1"/>
          </p:cNvSpPr>
          <p:nvPr>
            <p:ph type="title"/>
          </p:nvPr>
        </p:nvSpPr>
        <p:spPr/>
        <p:txBody>
          <a:bodyPr/>
          <a:lstStyle/>
          <a:p>
            <a:r>
              <a:rPr lang="en-US" dirty="0"/>
              <a:t>Ongoing Development</a:t>
            </a:r>
          </a:p>
        </p:txBody>
      </p:sp>
      <p:sp>
        <p:nvSpPr>
          <p:cNvPr id="8" name="Content Placeholder 7">
            <a:extLst>
              <a:ext uri="{FF2B5EF4-FFF2-40B4-BE49-F238E27FC236}">
                <a16:creationId xmlns:a16="http://schemas.microsoft.com/office/drawing/2014/main" id="{05972AF5-8E09-DE5C-21BA-E869DE280A95}"/>
              </a:ext>
            </a:extLst>
          </p:cNvPr>
          <p:cNvSpPr>
            <a:spLocks noGrp="1"/>
          </p:cNvSpPr>
          <p:nvPr>
            <p:ph idx="1"/>
          </p:nvPr>
        </p:nvSpPr>
        <p:spPr/>
        <p:txBody>
          <a:bodyPr/>
          <a:lstStyle/>
          <a:p>
            <a:r>
              <a:rPr lang="en-US" dirty="0"/>
              <a:t>Working Group 6 – Ad Hoc committee for Sex and Gender</a:t>
            </a:r>
          </a:p>
          <a:p>
            <a:r>
              <a:rPr lang="en-US" dirty="0"/>
              <a:t>Work in Progress sharing using </a:t>
            </a:r>
            <a:r>
              <a:rPr lang="en-US" dirty="0" err="1"/>
              <a:t>Github</a:t>
            </a:r>
            <a:endParaRPr lang="en-US" dirty="0"/>
          </a:p>
          <a:p>
            <a:pPr lvl="1"/>
            <a:r>
              <a:rPr lang="en-US" dirty="0"/>
              <a:t>Publicly readable</a:t>
            </a:r>
          </a:p>
          <a:p>
            <a:pPr lvl="1"/>
            <a:r>
              <a:rPr lang="en-US" dirty="0"/>
              <a:t>Open for public comment and pull requests</a:t>
            </a:r>
          </a:p>
          <a:p>
            <a:pPr lvl="1"/>
            <a:r>
              <a:rPr lang="en-US" dirty="0"/>
              <a:t>Only editors can write or update</a:t>
            </a:r>
          </a:p>
          <a:p>
            <a:pPr lvl="1"/>
            <a:r>
              <a:rPr lang="en-US" dirty="0"/>
              <a:t>https://github.com/rjhorniii/dicom-sup233-wip</a:t>
            </a:r>
          </a:p>
        </p:txBody>
      </p:sp>
      <p:sp>
        <p:nvSpPr>
          <p:cNvPr id="5" name="Footer Placeholder 4">
            <a:extLst>
              <a:ext uri="{FF2B5EF4-FFF2-40B4-BE49-F238E27FC236}">
                <a16:creationId xmlns:a16="http://schemas.microsoft.com/office/drawing/2014/main" id="{0E7F154C-73E0-2AD4-C83A-36340266FB54}"/>
              </a:ext>
            </a:extLst>
          </p:cNvPr>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a:extLst>
              <a:ext uri="{FF2B5EF4-FFF2-40B4-BE49-F238E27FC236}">
                <a16:creationId xmlns:a16="http://schemas.microsoft.com/office/drawing/2014/main" id="{B9A1F895-F3F7-BCD0-7055-72568DB77486}"/>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96576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A4863E-A336-5F4B-BAD3-FD02BDDFBA63}"/>
              </a:ext>
            </a:extLst>
          </p:cNvPr>
          <p:cNvSpPr>
            <a:spLocks noGrp="1"/>
          </p:cNvSpPr>
          <p:nvPr>
            <p:ph type="title"/>
          </p:nvPr>
        </p:nvSpPr>
        <p:spPr/>
        <p:txBody>
          <a:bodyPr/>
          <a:lstStyle/>
          <a:p>
            <a:r>
              <a:rPr lang="en-US" sz="3219" spc="-96" dirty="0">
                <a:gradFill flip="none" rotWithShape="1">
                  <a:gsLst>
                    <a:gs pos="0">
                      <a:srgbClr val="1E98FD"/>
                    </a:gs>
                    <a:gs pos="100000">
                      <a:srgbClr val="FF00F7"/>
                    </a:gs>
                  </a:gsLst>
                  <a:lin ang="3960000" scaled="0"/>
                </a:gradFill>
              </a:rPr>
              <a:t>Use Case</a:t>
            </a:r>
          </a:p>
        </p:txBody>
      </p:sp>
      <p:sp>
        <p:nvSpPr>
          <p:cNvPr id="3" name="Content Placeholder 2">
            <a:extLst>
              <a:ext uri="{FF2B5EF4-FFF2-40B4-BE49-F238E27FC236}">
                <a16:creationId xmlns:a16="http://schemas.microsoft.com/office/drawing/2014/main" id="{73AF5A01-A323-514B-8CF7-E2FB059B7285}"/>
              </a:ext>
            </a:extLst>
          </p:cNvPr>
          <p:cNvSpPr>
            <a:spLocks noGrp="1"/>
          </p:cNvSpPr>
          <p:nvPr>
            <p:ph type="body" sz="quarter" idx="21"/>
          </p:nvPr>
        </p:nvSpPr>
        <p:spPr>
          <a:xfrm>
            <a:off x="-629937" y="1658358"/>
            <a:ext cx="8191500" cy="663614"/>
          </a:xfrm>
        </p:spPr>
        <p:txBody>
          <a:bodyPr>
            <a:noAutofit/>
          </a:bodyPr>
          <a:lstStyle/>
          <a:p>
            <a:r>
              <a:rPr lang="en-US" sz="2000" dirty="0">
                <a:solidFill>
                  <a:schemeClr val="accent1"/>
                </a:solidFill>
              </a:rPr>
              <a:t>F-&gt;M transgender patient presents for imaging and admit. </a:t>
            </a:r>
          </a:p>
          <a:p>
            <a:r>
              <a:rPr lang="en-US" sz="2000" dirty="0">
                <a:solidFill>
                  <a:schemeClr val="accent1"/>
                </a:solidFill>
              </a:rPr>
              <a:t>Anatomic Female but undergoing hormone transition.</a:t>
            </a:r>
          </a:p>
          <a:p>
            <a:endParaRPr lang="en-US" sz="2177" dirty="0">
              <a:solidFill>
                <a:schemeClr val="accent5"/>
              </a:solidFill>
            </a:endParaRPr>
          </a:p>
        </p:txBody>
      </p:sp>
      <p:sp>
        <p:nvSpPr>
          <p:cNvPr id="5" name="TextBox 4">
            <a:extLst>
              <a:ext uri="{FF2B5EF4-FFF2-40B4-BE49-F238E27FC236}">
                <a16:creationId xmlns:a16="http://schemas.microsoft.com/office/drawing/2014/main" id="{481DDBF9-224E-7248-9463-0C1B525EE594}"/>
              </a:ext>
            </a:extLst>
          </p:cNvPr>
          <p:cNvSpPr txBox="1"/>
          <p:nvPr/>
        </p:nvSpPr>
        <p:spPr>
          <a:xfrm>
            <a:off x="476250" y="4591281"/>
            <a:ext cx="6940705" cy="707886"/>
          </a:xfrm>
          <a:prstGeom prst="rect">
            <a:avLst/>
          </a:prstGeom>
          <a:noFill/>
        </p:spPr>
        <p:txBody>
          <a:bodyPr wrap="square" rtlCol="0">
            <a:spAutoFit/>
          </a:bodyPr>
          <a:lstStyle/>
          <a:p>
            <a:r>
              <a:rPr lang="en-US" sz="2000" dirty="0"/>
              <a:t>Birth Sex, Administrative Sex, Sex, Gender Identity are not consistently used or understood</a:t>
            </a:r>
          </a:p>
        </p:txBody>
      </p:sp>
      <p:grpSp>
        <p:nvGrpSpPr>
          <p:cNvPr id="34" name="Group 33">
            <a:extLst>
              <a:ext uri="{FF2B5EF4-FFF2-40B4-BE49-F238E27FC236}">
                <a16:creationId xmlns:a16="http://schemas.microsoft.com/office/drawing/2014/main" id="{21904D74-DF96-4847-B512-B490391E9772}"/>
              </a:ext>
            </a:extLst>
          </p:cNvPr>
          <p:cNvGrpSpPr/>
          <p:nvPr/>
        </p:nvGrpSpPr>
        <p:grpSpPr>
          <a:xfrm>
            <a:off x="5113270" y="1558833"/>
            <a:ext cx="3416944" cy="4353950"/>
            <a:chOff x="6566384" y="693091"/>
            <a:chExt cx="3767075" cy="4800095"/>
          </a:xfrm>
        </p:grpSpPr>
        <p:pic>
          <p:nvPicPr>
            <p:cNvPr id="21" name="Content Placeholder 5" descr="Two people standing in a room&#10;&#10;Description automatically generated">
              <a:extLst>
                <a:ext uri="{FF2B5EF4-FFF2-40B4-BE49-F238E27FC236}">
                  <a16:creationId xmlns:a16="http://schemas.microsoft.com/office/drawing/2014/main" id="{AFE7CA92-F71C-454D-8AB3-A26853E68BA4}"/>
                </a:ext>
              </a:extLst>
            </p:cNvPr>
            <p:cNvPicPr>
              <a:picLocks noChangeAspect="1"/>
            </p:cNvPicPr>
            <p:nvPr/>
          </p:nvPicPr>
          <p:blipFill>
            <a:blip r:embed="rId2"/>
            <a:stretch>
              <a:fillRect/>
            </a:stretch>
          </p:blipFill>
          <p:spPr>
            <a:xfrm>
              <a:off x="6566384" y="2159738"/>
              <a:ext cx="1723036" cy="1723036"/>
            </a:xfrm>
            <a:prstGeom prst="rect">
              <a:avLst/>
            </a:prstGeom>
          </p:spPr>
        </p:pic>
        <p:pic>
          <p:nvPicPr>
            <p:cNvPr id="22" name="Picture 21" descr="A picture containing indoor&#10;&#10;Description automatically generated">
              <a:extLst>
                <a:ext uri="{FF2B5EF4-FFF2-40B4-BE49-F238E27FC236}">
                  <a16:creationId xmlns:a16="http://schemas.microsoft.com/office/drawing/2014/main" id="{3685D8D1-8745-5B48-9167-C88940DB69D6}"/>
                </a:ext>
              </a:extLst>
            </p:cNvPr>
            <p:cNvPicPr>
              <a:picLocks noChangeAspect="1"/>
            </p:cNvPicPr>
            <p:nvPr/>
          </p:nvPicPr>
          <p:blipFill>
            <a:blip r:embed="rId3"/>
            <a:stretch>
              <a:fillRect/>
            </a:stretch>
          </p:blipFill>
          <p:spPr>
            <a:xfrm>
              <a:off x="8860145" y="1916356"/>
              <a:ext cx="1104900" cy="1104900"/>
            </a:xfrm>
            <a:prstGeom prst="rect">
              <a:avLst/>
            </a:prstGeom>
          </p:spPr>
        </p:pic>
        <p:pic>
          <p:nvPicPr>
            <p:cNvPr id="23" name="Picture 22" descr="A picture containing indoor, wall&#10;&#10;Description automatically generated">
              <a:extLst>
                <a:ext uri="{FF2B5EF4-FFF2-40B4-BE49-F238E27FC236}">
                  <a16:creationId xmlns:a16="http://schemas.microsoft.com/office/drawing/2014/main" id="{D0CDE04C-01FA-AC45-A473-C92FED904819}"/>
                </a:ext>
              </a:extLst>
            </p:cNvPr>
            <p:cNvPicPr>
              <a:picLocks noChangeAspect="1"/>
            </p:cNvPicPr>
            <p:nvPr/>
          </p:nvPicPr>
          <p:blipFill>
            <a:blip r:embed="rId4"/>
            <a:stretch>
              <a:fillRect/>
            </a:stretch>
          </p:blipFill>
          <p:spPr>
            <a:xfrm>
              <a:off x="8842836" y="693091"/>
              <a:ext cx="1104900" cy="1104900"/>
            </a:xfrm>
            <a:prstGeom prst="rect">
              <a:avLst/>
            </a:prstGeom>
          </p:spPr>
        </p:pic>
        <p:pic>
          <p:nvPicPr>
            <p:cNvPr id="24" name="Picture 23" descr="A bathroom with a sink and a mirror&#10;&#10;Description automatically generated">
              <a:extLst>
                <a:ext uri="{FF2B5EF4-FFF2-40B4-BE49-F238E27FC236}">
                  <a16:creationId xmlns:a16="http://schemas.microsoft.com/office/drawing/2014/main" id="{DFE00659-B81F-DA4A-A5B6-753DDCA96782}"/>
                </a:ext>
              </a:extLst>
            </p:cNvPr>
            <p:cNvPicPr>
              <a:picLocks noChangeAspect="1"/>
            </p:cNvPicPr>
            <p:nvPr/>
          </p:nvPicPr>
          <p:blipFill>
            <a:blip r:embed="rId5"/>
            <a:stretch>
              <a:fillRect/>
            </a:stretch>
          </p:blipFill>
          <p:spPr>
            <a:xfrm>
              <a:off x="8847445" y="3139621"/>
              <a:ext cx="1117600" cy="1117600"/>
            </a:xfrm>
            <a:prstGeom prst="rect">
              <a:avLst/>
            </a:prstGeom>
          </p:spPr>
        </p:pic>
        <p:cxnSp>
          <p:nvCxnSpPr>
            <p:cNvPr id="25" name="Curved Connector 24">
              <a:extLst>
                <a:ext uri="{FF2B5EF4-FFF2-40B4-BE49-F238E27FC236}">
                  <a16:creationId xmlns:a16="http://schemas.microsoft.com/office/drawing/2014/main" id="{444E38F2-CA5D-5146-AC6A-1FDB3843619F}"/>
                </a:ext>
              </a:extLst>
            </p:cNvPr>
            <p:cNvCxnSpPr>
              <a:stCxn id="21" idx="3"/>
              <a:endCxn id="23" idx="1"/>
            </p:cNvCxnSpPr>
            <p:nvPr/>
          </p:nvCxnSpPr>
          <p:spPr>
            <a:xfrm flipV="1">
              <a:off x="8289420" y="1245541"/>
              <a:ext cx="553416" cy="177571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urved Connector 25">
              <a:extLst>
                <a:ext uri="{FF2B5EF4-FFF2-40B4-BE49-F238E27FC236}">
                  <a16:creationId xmlns:a16="http://schemas.microsoft.com/office/drawing/2014/main" id="{39034E55-C4D2-154C-9862-32FB4795875C}"/>
                </a:ext>
              </a:extLst>
            </p:cNvPr>
            <p:cNvCxnSpPr>
              <a:cxnSpLocks/>
              <a:stCxn id="21" idx="3"/>
              <a:endCxn id="22" idx="1"/>
            </p:cNvCxnSpPr>
            <p:nvPr/>
          </p:nvCxnSpPr>
          <p:spPr>
            <a:xfrm flipV="1">
              <a:off x="8289420" y="2468806"/>
              <a:ext cx="570725" cy="55245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urved Connector 26">
              <a:extLst>
                <a:ext uri="{FF2B5EF4-FFF2-40B4-BE49-F238E27FC236}">
                  <a16:creationId xmlns:a16="http://schemas.microsoft.com/office/drawing/2014/main" id="{FC41DFB2-672B-AC42-9B8A-4ECE989375AB}"/>
                </a:ext>
              </a:extLst>
            </p:cNvPr>
            <p:cNvCxnSpPr>
              <a:cxnSpLocks/>
              <a:stCxn id="21" idx="3"/>
              <a:endCxn id="24" idx="1"/>
            </p:cNvCxnSpPr>
            <p:nvPr/>
          </p:nvCxnSpPr>
          <p:spPr>
            <a:xfrm>
              <a:off x="8289420" y="3021256"/>
              <a:ext cx="558025" cy="677165"/>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A0A7E2E7-1ED5-9047-BEEC-5F414432DD53}"/>
                </a:ext>
              </a:extLst>
            </p:cNvPr>
            <p:cNvSpPr txBox="1"/>
            <p:nvPr/>
          </p:nvSpPr>
          <p:spPr>
            <a:xfrm>
              <a:off x="9051841" y="2627431"/>
              <a:ext cx="1281618" cy="471364"/>
            </a:xfrm>
            <a:prstGeom prst="rect">
              <a:avLst/>
            </a:prstGeom>
            <a:gradFill>
              <a:gsLst>
                <a:gs pos="2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089" b="1" dirty="0"/>
                <a:t>Female &amp; Male</a:t>
              </a:r>
            </a:p>
            <a:p>
              <a:r>
                <a:rPr lang="en-US" sz="1089" b="1" dirty="0"/>
                <a:t>Hormones</a:t>
              </a:r>
            </a:p>
          </p:txBody>
        </p:sp>
        <p:sp>
          <p:nvSpPr>
            <p:cNvPr id="29" name="TextBox 28">
              <a:extLst>
                <a:ext uri="{FF2B5EF4-FFF2-40B4-BE49-F238E27FC236}">
                  <a16:creationId xmlns:a16="http://schemas.microsoft.com/office/drawing/2014/main" id="{468B1E9F-0DC4-5943-8465-E78309549F4A}"/>
                </a:ext>
              </a:extLst>
            </p:cNvPr>
            <p:cNvSpPr txBox="1"/>
            <p:nvPr/>
          </p:nvSpPr>
          <p:spPr>
            <a:xfrm>
              <a:off x="9251226" y="1412750"/>
              <a:ext cx="873381" cy="471364"/>
            </a:xfrm>
            <a:prstGeom prst="rect">
              <a:avLst/>
            </a:prstGeom>
            <a:gradFill>
              <a:gsLst>
                <a:gs pos="2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089" b="1" dirty="0"/>
                <a:t>Female</a:t>
              </a:r>
            </a:p>
            <a:p>
              <a:r>
                <a:rPr lang="en-US" sz="1089" b="1" dirty="0"/>
                <a:t>Anatomy</a:t>
              </a:r>
            </a:p>
          </p:txBody>
        </p:sp>
        <p:sp>
          <p:nvSpPr>
            <p:cNvPr id="30" name="TextBox 29">
              <a:extLst>
                <a:ext uri="{FF2B5EF4-FFF2-40B4-BE49-F238E27FC236}">
                  <a16:creationId xmlns:a16="http://schemas.microsoft.com/office/drawing/2014/main" id="{828C1776-B9A2-2442-8A2F-30FEC7E5A5DC}"/>
                </a:ext>
              </a:extLst>
            </p:cNvPr>
            <p:cNvSpPr txBox="1"/>
            <p:nvPr/>
          </p:nvSpPr>
          <p:spPr>
            <a:xfrm>
              <a:off x="8896901" y="3854738"/>
              <a:ext cx="737302" cy="471364"/>
            </a:xfrm>
            <a:prstGeom prst="rect">
              <a:avLst/>
            </a:prstGeom>
            <a:gradFill>
              <a:gsLst>
                <a:gs pos="2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089" b="1" dirty="0"/>
                <a:t>Female</a:t>
              </a:r>
            </a:p>
            <a:p>
              <a:r>
                <a:rPr lang="en-US" sz="1089" b="1" dirty="0"/>
                <a:t>&amp; Male</a:t>
              </a:r>
            </a:p>
          </p:txBody>
        </p:sp>
        <p:pic>
          <p:nvPicPr>
            <p:cNvPr id="31" name="Picture 30">
              <a:extLst>
                <a:ext uri="{FF2B5EF4-FFF2-40B4-BE49-F238E27FC236}">
                  <a16:creationId xmlns:a16="http://schemas.microsoft.com/office/drawing/2014/main" id="{6CDA9386-D5B0-2B4F-8427-23D38F20958C}"/>
                </a:ext>
              </a:extLst>
            </p:cNvPr>
            <p:cNvPicPr>
              <a:picLocks noChangeAspect="1"/>
            </p:cNvPicPr>
            <p:nvPr/>
          </p:nvPicPr>
          <p:blipFill>
            <a:blip r:embed="rId6"/>
            <a:stretch>
              <a:fillRect/>
            </a:stretch>
          </p:blipFill>
          <p:spPr>
            <a:xfrm>
              <a:off x="8842836" y="4375586"/>
              <a:ext cx="1122209" cy="1117600"/>
            </a:xfrm>
            <a:prstGeom prst="rect">
              <a:avLst/>
            </a:prstGeom>
          </p:spPr>
        </p:pic>
        <p:sp>
          <p:nvSpPr>
            <p:cNvPr id="32" name="TextBox 31">
              <a:extLst>
                <a:ext uri="{FF2B5EF4-FFF2-40B4-BE49-F238E27FC236}">
                  <a16:creationId xmlns:a16="http://schemas.microsoft.com/office/drawing/2014/main" id="{36B7734C-F7D6-6249-8A28-424630C2C825}"/>
                </a:ext>
              </a:extLst>
            </p:cNvPr>
            <p:cNvSpPr txBox="1"/>
            <p:nvPr/>
          </p:nvSpPr>
          <p:spPr>
            <a:xfrm>
              <a:off x="9371413" y="4782981"/>
              <a:ext cx="737302" cy="471364"/>
            </a:xfrm>
            <a:prstGeom prst="rect">
              <a:avLst/>
            </a:prstGeom>
            <a:gradFill>
              <a:gsLst>
                <a:gs pos="2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089" b="1" dirty="0"/>
                <a:t>Female</a:t>
              </a:r>
            </a:p>
            <a:p>
              <a:r>
                <a:rPr lang="en-US" sz="1089" b="1" dirty="0"/>
                <a:t>Set-up</a:t>
              </a:r>
            </a:p>
          </p:txBody>
        </p:sp>
        <p:cxnSp>
          <p:nvCxnSpPr>
            <p:cNvPr id="33" name="Curved Connector 32">
              <a:extLst>
                <a:ext uri="{FF2B5EF4-FFF2-40B4-BE49-F238E27FC236}">
                  <a16:creationId xmlns:a16="http://schemas.microsoft.com/office/drawing/2014/main" id="{CAF4720E-D71A-DE4E-BD9E-779999F1B172}"/>
                </a:ext>
              </a:extLst>
            </p:cNvPr>
            <p:cNvCxnSpPr>
              <a:cxnSpLocks/>
              <a:stCxn id="21" idx="3"/>
              <a:endCxn id="31" idx="1"/>
            </p:cNvCxnSpPr>
            <p:nvPr/>
          </p:nvCxnSpPr>
          <p:spPr>
            <a:xfrm>
              <a:off x="8289420" y="3021256"/>
              <a:ext cx="553416" cy="191313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5" name="Content Placeholder 1">
            <a:extLst>
              <a:ext uri="{FF2B5EF4-FFF2-40B4-BE49-F238E27FC236}">
                <a16:creationId xmlns:a16="http://schemas.microsoft.com/office/drawing/2014/main" id="{183EDCB5-AC86-4A98-A9B5-7D4248CD5CBA}"/>
              </a:ext>
            </a:extLst>
          </p:cNvPr>
          <p:cNvSpPr>
            <a:spLocks noGrp="1"/>
          </p:cNvSpPr>
          <p:nvPr>
            <p:ph type="body" idx="1"/>
          </p:nvPr>
        </p:nvSpPr>
        <p:spPr>
          <a:xfrm>
            <a:off x="476250" y="2457450"/>
            <a:ext cx="8191500" cy="1921689"/>
          </a:xfrm>
        </p:spPr>
        <p:txBody>
          <a:bodyPr>
            <a:normAutofit/>
          </a:bodyPr>
          <a:lstStyle/>
          <a:p>
            <a:pPr marL="257175" lvl="4" indent="-257175">
              <a:buFont typeface="Arial" panose="020B0604020202020204" pitchFamily="34" charset="0"/>
              <a:buChar char="•"/>
            </a:pPr>
            <a:r>
              <a:rPr lang="en-US" sz="1800" dirty="0"/>
              <a:t>Gender Identity = M</a:t>
            </a:r>
          </a:p>
          <a:p>
            <a:pPr marL="257175" lvl="3" indent="-257175">
              <a:buFont typeface="Arial" panose="020B0604020202020204" pitchFamily="34" charset="0"/>
              <a:buChar char="•"/>
            </a:pPr>
            <a:r>
              <a:rPr lang="en-US" sz="1800" dirty="0"/>
              <a:t>Sex for Imaging Use = F</a:t>
            </a:r>
          </a:p>
          <a:p>
            <a:pPr marL="257175" lvl="3" indent="-257175">
              <a:buFont typeface="Arial" panose="020B0604020202020204" pitchFamily="34" charset="0"/>
              <a:buChar char="•"/>
            </a:pPr>
            <a:r>
              <a:rPr lang="en-US" sz="1800" dirty="0"/>
              <a:t>Sex for Lab = M or more complicated</a:t>
            </a:r>
          </a:p>
          <a:p>
            <a:pPr marL="257175" indent="-257175">
              <a:buFont typeface="Arial" panose="020B0604020202020204" pitchFamily="34" charset="0"/>
              <a:buChar char="•"/>
            </a:pPr>
            <a:r>
              <a:rPr lang="en-US" sz="1600" dirty="0"/>
              <a:t>Sex for clinical devices (for OR set-up) = F</a:t>
            </a:r>
          </a:p>
        </p:txBody>
      </p:sp>
    </p:spTree>
    <p:extLst>
      <p:ext uri="{BB962C8B-B14F-4D97-AF65-F5344CB8AC3E}">
        <p14:creationId xmlns:p14="http://schemas.microsoft.com/office/powerpoint/2010/main" val="359524774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7" name="Background"/>
          <p:cNvSpPr txBox="1">
            <a:spLocks noGrp="1"/>
          </p:cNvSpPr>
          <p:nvPr>
            <p:ph type="title"/>
          </p:nvPr>
        </p:nvSpPr>
        <p:spPr>
          <a:prstGeom prst="rect">
            <a:avLst/>
          </a:prstGeom>
        </p:spPr>
        <p:txBody>
          <a:bodyPr>
            <a:normAutofit/>
          </a:bodyPr>
          <a:lstStyle>
            <a:lvl1pPr defTabSz="1804370">
              <a:lnSpc>
                <a:spcPct val="90000"/>
              </a:lnSpc>
              <a:defRPr sz="8584" spc="-257">
                <a:gradFill flip="none" rotWithShape="1">
                  <a:gsLst>
                    <a:gs pos="0">
                      <a:srgbClr val="1E98FD"/>
                    </a:gs>
                    <a:gs pos="100000">
                      <a:srgbClr val="FF00F7"/>
                    </a:gs>
                  </a:gsLst>
                  <a:lin ang="3960000" scaled="0"/>
                </a:gradFill>
              </a:defRPr>
            </a:lvl1pPr>
          </a:lstStyle>
          <a:p>
            <a:r>
              <a:rPr lang="en-US" sz="3600" dirty="0">
                <a:solidFill>
                  <a:schemeClr val="tx1"/>
                </a:solidFill>
              </a:rPr>
              <a:t>Background</a:t>
            </a:r>
            <a:endParaRPr sz="3600" dirty="0">
              <a:solidFill>
                <a:schemeClr val="tx1"/>
              </a:solidFill>
            </a:endParaRPr>
          </a:p>
        </p:txBody>
      </p:sp>
      <p:sp>
        <p:nvSpPr>
          <p:cNvPr id="160" name="Slide Number"/>
          <p:cNvSpPr txBox="1">
            <a:spLocks noGrp="1"/>
          </p:cNvSpPr>
          <p:nvPr>
            <p:ph type="sldNum" sz="quarter" idx="2"/>
          </p:nvPr>
        </p:nvSpPr>
        <p:spPr>
          <a:xfrm>
            <a:off x="4519165" y="5762625"/>
            <a:ext cx="100908" cy="17516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
        <p:nvSpPr>
          <p:cNvPr id="2" name="Vocabulary Working Group Project begun Spring 2019…">
            <a:extLst>
              <a:ext uri="{FF2B5EF4-FFF2-40B4-BE49-F238E27FC236}">
                <a16:creationId xmlns:a16="http://schemas.microsoft.com/office/drawing/2014/main" id="{ECF3E3A8-88C7-CEE4-E97E-11AD40C07162}"/>
              </a:ext>
            </a:extLst>
          </p:cNvPr>
          <p:cNvSpPr txBox="1">
            <a:spLocks/>
          </p:cNvSpPr>
          <p:nvPr/>
        </p:nvSpPr>
        <p:spPr>
          <a:xfrm>
            <a:off x="476250" y="1635425"/>
            <a:ext cx="8365671" cy="367922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ormAutofit/>
          </a:bodyPr>
          <a:lst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a:lstStyle>
          <a:p>
            <a:pPr hangingPunct="1"/>
            <a:endParaRPr lang="en-US" sz="1800" dirty="0"/>
          </a:p>
        </p:txBody>
      </p:sp>
      <p:sp>
        <p:nvSpPr>
          <p:cNvPr id="4" name="TextBox 3">
            <a:extLst>
              <a:ext uri="{FF2B5EF4-FFF2-40B4-BE49-F238E27FC236}">
                <a16:creationId xmlns:a16="http://schemas.microsoft.com/office/drawing/2014/main" id="{1DA9CAFD-EBB0-D20F-899D-AE345EA83798}"/>
              </a:ext>
            </a:extLst>
          </p:cNvPr>
          <p:cNvSpPr txBox="1"/>
          <p:nvPr/>
        </p:nvSpPr>
        <p:spPr>
          <a:xfrm>
            <a:off x="718956" y="1635425"/>
            <a:ext cx="8046184" cy="3970318"/>
          </a:xfrm>
          <a:prstGeom prst="rect">
            <a:avLst/>
          </a:prstGeom>
          <a:noFill/>
        </p:spPr>
        <p:txBody>
          <a:bodyPr wrap="square">
            <a:spAutoFit/>
          </a:bodyPr>
          <a:lstStyle/>
          <a:p>
            <a:pPr marL="285750" indent="-285750">
              <a:buFont typeface="Arial" panose="020B0604020202020204" pitchFamily="34" charset="0"/>
              <a:buChar char="•"/>
            </a:pPr>
            <a:r>
              <a:rPr lang="en-US" dirty="0"/>
              <a:t>Vocabulary Working Group Project begun Spring 2019</a:t>
            </a:r>
          </a:p>
          <a:p>
            <a:pPr marL="285750" indent="-285750">
              <a:buFont typeface="Arial" panose="020B0604020202020204" pitchFamily="34" charset="0"/>
              <a:buChar char="•"/>
            </a:pPr>
            <a:r>
              <a:rPr lang="en-US" dirty="0"/>
              <a:t>Informative HL7 Specification (Jan 2021) Ballot, Published Aug 2021</a:t>
            </a:r>
          </a:p>
          <a:p>
            <a:pPr marL="285750" indent="-285750">
              <a:buFont typeface="Arial" panose="020B0604020202020204" pitchFamily="34" charset="0"/>
              <a:buChar char="•"/>
            </a:pPr>
            <a:r>
              <a:rPr lang="en-US" dirty="0"/>
              <a:t>Describes logical model for sex and gender identity data representation</a:t>
            </a:r>
          </a:p>
          <a:p>
            <a:pPr marL="285750" indent="-285750">
              <a:buFont typeface="Arial" panose="020B0604020202020204" pitchFamily="34" charset="0"/>
              <a:buChar char="•"/>
            </a:pPr>
            <a:r>
              <a:rPr lang="en-US" dirty="0"/>
              <a:t>Weekly (Monday 4p ET) web calls and HL7 Confluence content site (http://hl7.me/GHP)</a:t>
            </a:r>
          </a:p>
          <a:p>
            <a:pPr marL="285750" indent="-285750">
              <a:buFont typeface="Arial" panose="020B0604020202020204" pitchFamily="34" charset="0"/>
              <a:buChar char="•"/>
            </a:pPr>
            <a:r>
              <a:rPr lang="en-US" dirty="0"/>
              <a:t>Participation from external SDO (DICOM, IEEE, some NCPDP), US, Canadian &amp; Australian governments, LGBTQIA+, EHR (Epic, Allscripts), AMA, ACP, ACLA etc.</a:t>
            </a:r>
          </a:p>
          <a:p>
            <a:pPr marL="285750" indent="-285750">
              <a:buFont typeface="Arial" panose="020B0604020202020204" pitchFamily="34" charset="0"/>
              <a:buChar char="•"/>
            </a:pPr>
            <a:r>
              <a:rPr lang="en-US" dirty="0"/>
              <a:t>Use cases here</a:t>
            </a:r>
          </a:p>
          <a:p>
            <a:pPr marL="285750" indent="-285750">
              <a:buFont typeface="Arial" panose="020B0604020202020204" pitchFamily="34" charset="0"/>
              <a:buChar char="•"/>
            </a:pPr>
            <a:r>
              <a:rPr lang="en-US" dirty="0"/>
              <a:t>JAMIA publication - https://academic.oup.com/jamia/article/29/2/354/6382238</a:t>
            </a:r>
          </a:p>
          <a:p>
            <a:pPr marL="285750" indent="-285750">
              <a:buFont typeface="Arial" panose="020B0604020202020204" pitchFamily="34" charset="0"/>
              <a:buChar char="•"/>
            </a:pPr>
            <a:r>
              <a:rPr lang="en-US" dirty="0"/>
              <a:t>The time has come! (EG: USPSTF Approach to Addressing Sex and Gender When Making Recommendations for Clinical Preventive Services. JAMA. Oct 25, 2021. doi:10.1001/jama.2021.15731</a:t>
            </a:r>
          </a:p>
          <a:p>
            <a:pPr marL="285750" indent="-285750">
              <a:buFont typeface="Arial" panose="020B0604020202020204" pitchFamily="34" charset="0"/>
              <a:buChar char="•"/>
            </a:pPr>
            <a:r>
              <a:rPr lang="en-US" dirty="0"/>
              <a:t>HL7 Cross Paradigm IG: Gender Harmony - Sex and Gender Representation (in ballot preparation)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79E77E-6D1D-9544-D280-227E18B13E78}"/>
              </a:ext>
            </a:extLst>
          </p:cNvPr>
          <p:cNvSpPr>
            <a:spLocks noGrp="1"/>
          </p:cNvSpPr>
          <p:nvPr>
            <p:ph type="title"/>
          </p:nvPr>
        </p:nvSpPr>
        <p:spPr/>
        <p:txBody>
          <a:bodyPr>
            <a:normAutofit/>
          </a:bodyPr>
          <a:lstStyle/>
          <a:p>
            <a:r>
              <a:rPr lang="en-US" sz="2400" dirty="0"/>
              <a:t>Changes since January WG-06 Meeting</a:t>
            </a:r>
          </a:p>
        </p:txBody>
      </p:sp>
      <p:sp>
        <p:nvSpPr>
          <p:cNvPr id="7" name="Content Placeholder 6">
            <a:extLst>
              <a:ext uri="{FF2B5EF4-FFF2-40B4-BE49-F238E27FC236}">
                <a16:creationId xmlns:a16="http://schemas.microsoft.com/office/drawing/2014/main" id="{BA6073EF-756D-C53A-64C9-69F09FBA18A6}"/>
              </a:ext>
            </a:extLst>
          </p:cNvPr>
          <p:cNvSpPr>
            <a:spLocks noGrp="1"/>
          </p:cNvSpPr>
          <p:nvPr>
            <p:ph idx="1"/>
          </p:nvPr>
        </p:nvSpPr>
        <p:spPr>
          <a:xfrm>
            <a:off x="581192" y="2228003"/>
            <a:ext cx="8475722" cy="3630795"/>
          </a:xfrm>
        </p:spPr>
        <p:txBody>
          <a:bodyPr>
            <a:normAutofit lnSpcReduction="10000"/>
          </a:bodyPr>
          <a:lstStyle/>
          <a:p>
            <a:r>
              <a:rPr lang="en-US" dirty="0"/>
              <a:t>Sex for Clinical Use (SFCU) </a:t>
            </a:r>
            <a:r>
              <a:rPr lang="en-US" dirty="0">
                <a:sym typeface="Wingdings" panose="05000000000000000000" pitchFamily="2" charset="2"/>
              </a:rPr>
              <a:t> </a:t>
            </a:r>
            <a:r>
              <a:rPr lang="en-US" dirty="0"/>
              <a:t>Sex Parameters for Clinical Use (SPCU)</a:t>
            </a:r>
          </a:p>
          <a:p>
            <a:r>
              <a:rPr lang="en-US" dirty="0"/>
              <a:t>Harmonization between HL7 v2/FHIR/CDA (reconciled in FHIR.  HL7 v2 and CDA will follow)</a:t>
            </a:r>
          </a:p>
          <a:p>
            <a:r>
              <a:rPr lang="en-US" dirty="0"/>
              <a:t>Change in encoding of </a:t>
            </a:r>
            <a:r>
              <a:rPr lang="en-US" dirty="0">
                <a:hlinkClick r:id="rId3"/>
              </a:rPr>
              <a:t>FHIR extension </a:t>
            </a:r>
            <a:r>
              <a:rPr lang="en-US" dirty="0"/>
              <a:t>(</a:t>
            </a:r>
            <a:r>
              <a:rPr lang="en-US" dirty="0" err="1"/>
              <a:t>Patient.genderIdentity</a:t>
            </a:r>
            <a:r>
              <a:rPr lang="en-US" dirty="0"/>
              <a:t> </a:t>
            </a:r>
            <a:r>
              <a:rPr lang="en-US" dirty="0">
                <a:sym typeface="Wingdings" panose="05000000000000000000" pitchFamily="2" charset="2"/>
              </a:rPr>
              <a:t> </a:t>
            </a:r>
            <a:r>
              <a:rPr lang="en-US" dirty="0" err="1">
                <a:sym typeface="Wingdings" panose="05000000000000000000" pitchFamily="2" charset="2"/>
              </a:rPr>
              <a:t>Patient.extension</a:t>
            </a:r>
            <a:r>
              <a:rPr lang="en-US" dirty="0">
                <a:sym typeface="Wingdings" panose="05000000000000000000" pitchFamily="2" charset="2"/>
              </a:rPr>
              <a:t> [</a:t>
            </a:r>
            <a:r>
              <a:rPr lang="en-US" dirty="0" err="1">
                <a:sym typeface="Wingdings" panose="05000000000000000000" pitchFamily="2" charset="2"/>
              </a:rPr>
              <a:t>PGenderIdentity</a:t>
            </a:r>
            <a:r>
              <a:rPr lang="en-US" dirty="0">
                <a:sym typeface="Wingdings" panose="05000000000000000000" pitchFamily="2" charset="2"/>
              </a:rPr>
              <a:t>]) </a:t>
            </a:r>
            <a:endParaRPr lang="en-US" dirty="0"/>
          </a:p>
          <a:p>
            <a:r>
              <a:rPr lang="en-US" dirty="0"/>
              <a:t>Various refinements (e.g., HL7 v2 name type)</a:t>
            </a:r>
          </a:p>
          <a:p>
            <a:r>
              <a:rPr lang="en-US" dirty="0"/>
              <a:t>Removed Sex at Birth attribute from Sup 233 (recomended encoding in </a:t>
            </a:r>
            <a:r>
              <a:rPr lang="en-US" dirty="0">
                <a:hlinkClick r:id="rId4"/>
              </a:rPr>
              <a:t>use case</a:t>
            </a:r>
            <a:r>
              <a:rPr lang="en-US" dirty="0"/>
              <a:t>)</a:t>
            </a:r>
          </a:p>
          <a:p>
            <a:r>
              <a:rPr lang="en-US" dirty="0"/>
              <a:t>Removed Recorded Sex and Gender (HL7 postponed and removed for now)</a:t>
            </a:r>
          </a:p>
          <a:p>
            <a:r>
              <a:rPr lang="en-US" dirty="0"/>
              <a:t>All HL7 ballot comments addressed in DICOM use case. </a:t>
            </a:r>
          </a:p>
          <a:p>
            <a:pPr lvl="1"/>
            <a:r>
              <a:rPr lang="en-US" dirty="0"/>
              <a:t>Remaining Open Items transferred from HL7 Ballot to Sup 233</a:t>
            </a:r>
          </a:p>
        </p:txBody>
      </p:sp>
      <p:sp>
        <p:nvSpPr>
          <p:cNvPr id="10" name="Footer Placeholder 3">
            <a:extLst>
              <a:ext uri="{FF2B5EF4-FFF2-40B4-BE49-F238E27FC236}">
                <a16:creationId xmlns:a16="http://schemas.microsoft.com/office/drawing/2014/main" id="{78A4B25B-932A-F83A-A590-209525F34EAA}"/>
              </a:ext>
            </a:extLst>
          </p:cNvPr>
          <p:cNvSpPr>
            <a:spLocks noGrp="1"/>
          </p:cNvSpPr>
          <p:nvPr>
            <p:ph type="ftr" sz="quarter" idx="11"/>
          </p:nvPr>
        </p:nvSpPr>
        <p:spPr>
          <a:xfrm>
            <a:off x="733592" y="6452553"/>
            <a:ext cx="4870585" cy="365125"/>
          </a:xfrm>
        </p:spPr>
        <p:txBody>
          <a:bodyPr/>
          <a:lstStyle/>
          <a:p>
            <a:r>
              <a:rPr lang="en-US" dirty="0">
                <a:latin typeface="Arial" panose="020B0604020202020204" pitchFamily="34" charset="0"/>
                <a:cs typeface="Arial" panose="020B0604020202020204" pitchFamily="34" charset="0"/>
              </a:rPr>
              <a:t>Copyright</a:t>
            </a:r>
            <a:r>
              <a:rPr lang="en-US" dirty="0"/>
              <a:t> DICOM® 2023</a:t>
            </a:r>
          </a:p>
        </p:txBody>
      </p:sp>
      <p:sp>
        <p:nvSpPr>
          <p:cNvPr id="11" name="Slide Number Placeholder 4">
            <a:extLst>
              <a:ext uri="{FF2B5EF4-FFF2-40B4-BE49-F238E27FC236}">
                <a16:creationId xmlns:a16="http://schemas.microsoft.com/office/drawing/2014/main" id="{89194828-AB46-E587-9674-1959D3EB591D}"/>
              </a:ext>
            </a:extLst>
          </p:cNvPr>
          <p:cNvSpPr txBox="1">
            <a:spLocks/>
          </p:cNvSpPr>
          <p:nvPr/>
        </p:nvSpPr>
        <p:spPr>
          <a:xfrm>
            <a:off x="7952876" y="6456879"/>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50264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ontents"/>
          <p:cNvSpPr txBox="1">
            <a:spLocks noGrp="1"/>
          </p:cNvSpPr>
          <p:nvPr>
            <p:ph type="title"/>
          </p:nvPr>
        </p:nvSpPr>
        <p:spPr>
          <a:xfrm>
            <a:off x="577124" y="378952"/>
            <a:ext cx="7989752" cy="831875"/>
          </a:xfrm>
          <a:prstGeom prst="rect">
            <a:avLst/>
          </a:prstGeom>
        </p:spPr>
        <p:txBody>
          <a:bodyPr>
            <a:normAutofit/>
          </a:bodyPr>
          <a:lstStyle>
            <a:lvl1pPr defTabSz="1804370">
              <a:lnSpc>
                <a:spcPct val="90000"/>
              </a:lnSpc>
              <a:defRPr sz="8584" spc="-257">
                <a:gradFill flip="none" rotWithShape="1">
                  <a:gsLst>
                    <a:gs pos="0">
                      <a:srgbClr val="1E98FD"/>
                    </a:gs>
                    <a:gs pos="100000">
                      <a:srgbClr val="FF00F7"/>
                    </a:gs>
                  </a:gsLst>
                  <a:lin ang="3960000" scaled="0"/>
                </a:gradFill>
              </a:defRPr>
            </a:lvl1pPr>
          </a:lstStyle>
          <a:p>
            <a:r>
              <a:rPr lang="en-US" sz="3600" dirty="0">
                <a:solidFill>
                  <a:schemeClr val="bg1"/>
                </a:solidFill>
              </a:rPr>
              <a:t>Hl7 Logical Model</a:t>
            </a:r>
            <a:endParaRPr sz="3600" dirty="0">
              <a:solidFill>
                <a:schemeClr val="bg1"/>
              </a:solidFill>
            </a:endParaRPr>
          </a:p>
        </p:txBody>
      </p:sp>
      <p:sp>
        <p:nvSpPr>
          <p:cNvPr id="164" name="Background…"/>
          <p:cNvSpPr txBox="1">
            <a:spLocks noGrp="1"/>
          </p:cNvSpPr>
          <p:nvPr>
            <p:ph idx="1"/>
          </p:nvPr>
        </p:nvSpPr>
        <p:spPr>
          <a:prstGeom prst="rect">
            <a:avLst/>
          </a:prstGeom>
        </p:spPr>
        <p:txBody>
          <a:bodyPr>
            <a:normAutofit fontScale="40000" lnSpcReduction="20000"/>
          </a:bodyPr>
          <a:lstStyle/>
          <a:p>
            <a:pPr marL="173927" indent="-173927" defTabSz="758952">
              <a:spcBef>
                <a:spcPts val="713"/>
              </a:spcBef>
              <a:defRPr sz="3984"/>
            </a:pPr>
            <a:r>
              <a:rPr dirty="0"/>
              <a:t>Background</a:t>
            </a:r>
          </a:p>
          <a:p>
            <a:pPr marL="173927" indent="-173927" defTabSz="758952">
              <a:spcBef>
                <a:spcPts val="713"/>
              </a:spcBef>
              <a:defRPr sz="3984"/>
            </a:pPr>
            <a:r>
              <a:rPr dirty="0"/>
              <a:t>Current State overview</a:t>
            </a:r>
          </a:p>
          <a:p>
            <a:pPr marL="173927" indent="-173927" defTabSz="758952">
              <a:spcBef>
                <a:spcPts val="713"/>
              </a:spcBef>
              <a:defRPr sz="3984"/>
            </a:pPr>
            <a:r>
              <a:rPr dirty="0"/>
              <a:t>Impact on clinical care</a:t>
            </a:r>
          </a:p>
          <a:p>
            <a:pPr marL="173927" indent="-173927" defTabSz="758952">
              <a:spcBef>
                <a:spcPts val="713"/>
              </a:spcBef>
              <a:defRPr sz="3984"/>
            </a:pPr>
            <a:r>
              <a:rPr dirty="0"/>
              <a:t>Sex and Gender in:</a:t>
            </a:r>
          </a:p>
          <a:p>
            <a:pPr marL="347853" lvl="1" indent="-173927" defTabSz="758952">
              <a:spcBef>
                <a:spcPts val="713"/>
              </a:spcBef>
              <a:defRPr sz="3984"/>
            </a:pPr>
            <a:r>
              <a:rPr dirty="0"/>
              <a:t>Quality measurement</a:t>
            </a:r>
          </a:p>
          <a:p>
            <a:pPr marL="347853" lvl="1" indent="-173927" defTabSz="758952">
              <a:spcBef>
                <a:spcPts val="713"/>
              </a:spcBef>
              <a:defRPr sz="3984"/>
            </a:pPr>
            <a:r>
              <a:rPr dirty="0"/>
              <a:t>Reporting in Payment for Care</a:t>
            </a:r>
          </a:p>
          <a:p>
            <a:pPr marL="347853" lvl="1" indent="-173927" defTabSz="758952">
              <a:spcBef>
                <a:spcPts val="713"/>
              </a:spcBef>
              <a:defRPr sz="3984"/>
            </a:pPr>
            <a:r>
              <a:rPr dirty="0"/>
              <a:t>Data Analysis</a:t>
            </a:r>
          </a:p>
          <a:p>
            <a:pPr marL="173927" indent="-173927" defTabSz="758952">
              <a:spcBef>
                <a:spcPts val="713"/>
              </a:spcBef>
              <a:defRPr sz="3984"/>
            </a:pPr>
            <a:r>
              <a:rPr dirty="0"/>
              <a:t>Model</a:t>
            </a:r>
          </a:p>
          <a:p>
            <a:pPr marL="173927" indent="-173927" defTabSz="758952">
              <a:spcBef>
                <a:spcPts val="713"/>
              </a:spcBef>
              <a:defRPr sz="3984"/>
            </a:pPr>
            <a:r>
              <a:rPr dirty="0"/>
              <a:t>Implementation Guidance</a:t>
            </a:r>
          </a:p>
          <a:p>
            <a:pPr marL="173927" indent="-173927" defTabSz="758952">
              <a:spcBef>
                <a:spcPts val="713"/>
              </a:spcBef>
              <a:defRPr sz="3984"/>
            </a:pPr>
            <a:r>
              <a:rPr dirty="0"/>
              <a:t>Appendices</a:t>
            </a:r>
          </a:p>
        </p:txBody>
      </p:sp>
      <p:sp>
        <p:nvSpPr>
          <p:cNvPr id="166" name="Slide Number"/>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pic>
        <p:nvPicPr>
          <p:cNvPr id="162" name="HL7_GENDER_R1_I1_2021JAN.pdf"/>
          <p:cNvPicPr>
            <a:picLocks noGrp="1" noChangeAspect="1"/>
          </p:cNvPicPr>
          <p:nvPr>
            <p:ph type="pic" idx="4294967295"/>
          </p:nvPr>
        </p:nvPicPr>
        <p:blipFill>
          <a:blip r:embed="rId2">
            <a:extLst>
              <a:ext uri="{28A0092B-C50C-407E-A947-70E740481C1C}">
                <a14:useLocalDpi xmlns:a14="http://schemas.microsoft.com/office/drawing/2010/main" val="0"/>
              </a:ext>
            </a:extLst>
          </a:blip>
          <a:srcRect/>
          <a:stretch/>
        </p:blipFill>
        <p:spPr>
          <a:xfrm>
            <a:off x="4670457" y="1597856"/>
            <a:ext cx="3900487" cy="4891088"/>
          </a:xfrm>
          <a:prstGeom prst="rect">
            <a:avLst/>
          </a:prstGeom>
          <a:ln w="25400">
            <a:solidFill>
              <a:srgbClr val="000000"/>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772861-BD7E-C19A-C8B5-5C2F4BC785C7}"/>
              </a:ext>
            </a:extLst>
          </p:cNvPr>
          <p:cNvSpPr>
            <a:spLocks noGrp="1"/>
          </p:cNvSpPr>
          <p:nvPr>
            <p:ph type="title"/>
          </p:nvPr>
        </p:nvSpPr>
        <p:spPr/>
        <p:txBody>
          <a:bodyPr>
            <a:normAutofit/>
          </a:bodyPr>
          <a:lstStyle/>
          <a:p>
            <a:r>
              <a:rPr lang="en-US" dirty="0"/>
              <a:t>Gender Harmony Logical Model</a:t>
            </a:r>
          </a:p>
        </p:txBody>
      </p:sp>
      <p:pic>
        <p:nvPicPr>
          <p:cNvPr id="168" name="GH-final-diagram.png"/>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581025" y="3048647"/>
            <a:ext cx="7989888" cy="1989431"/>
          </a:xfrm>
          <a:prstGeom prst="rect">
            <a:avLst/>
          </a:prstGeom>
        </p:spPr>
      </p:pic>
      <p:sp>
        <p:nvSpPr>
          <p:cNvPr id="170"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rgbClr val="000000"/>
                </a:solidFill>
              </a:defRPr>
            </a:lvl1pPr>
          </a:lstStyle>
          <a:p>
            <a:fld id="{86CB4B4D-7CA3-9044-876B-883B54F8677D}" type="slidenum">
              <a:rPr/>
              <a:t>6</a:t>
            </a:fld>
            <a:endParaRPr/>
          </a:p>
        </p:txBody>
      </p:sp>
      <p:sp>
        <p:nvSpPr>
          <p:cNvPr id="169" name="Title"/>
          <p:cNvSpPr/>
          <p:nvPr/>
        </p:nvSpPr>
        <p:spPr>
          <a:xfrm>
            <a:off x="288740" y="1967686"/>
            <a:ext cx="8693211" cy="203550"/>
          </a:xfrm>
          <a:prstGeom prst="roundRect">
            <a:avLst>
              <a:gd name="adj" fmla="val 0"/>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chor="ctr"/>
          <a:lstStyle>
            <a:lvl1pPr>
              <a:defRPr sz="2600">
                <a:latin typeface="+mn-lt"/>
                <a:ea typeface="+mn-ea"/>
                <a:cs typeface="+mn-cs"/>
                <a:sym typeface="Graphik Semibold"/>
              </a:defRPr>
            </a:lvl1pPr>
          </a:lstStyle>
          <a:p>
            <a:endParaRPr sz="975" dirty="0"/>
          </a:p>
        </p:txBody>
      </p:sp>
      <p:sp>
        <p:nvSpPr>
          <p:cNvPr id="171" name="This is an abstract class model that each standard will need to map into the specific concrete classes used"/>
          <p:cNvSpPr txBox="1"/>
          <p:nvPr/>
        </p:nvSpPr>
        <p:spPr>
          <a:xfrm>
            <a:off x="455208" y="1285501"/>
            <a:ext cx="2060433"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chor="ctr">
            <a:spAutoFit/>
          </a:bodyPr>
          <a:lstStyle/>
          <a:p>
            <a:r>
              <a:rPr sz="675"/>
              <a:t>This is an abstract class model that each standard will need to map into the specific concrete classes used</a:t>
            </a:r>
          </a:p>
        </p:txBody>
      </p:sp>
      <p:sp>
        <p:nvSpPr>
          <p:cNvPr id="178" name="Gender Harmony…"/>
          <p:cNvSpPr txBox="1"/>
          <p:nvPr/>
        </p:nvSpPr>
        <p:spPr>
          <a:xfrm>
            <a:off x="2968103" y="1160851"/>
            <a:ext cx="38537" cy="4955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9050" tIns="19050" rIns="19050" bIns="19050" anchor="ctr">
            <a:spAutoFit/>
          </a:bodyPr>
          <a:lstStyle/>
          <a:p>
            <a:pPr defTabSz="914377">
              <a:lnSpc>
                <a:spcPct val="90000"/>
              </a:lnSpc>
              <a:defRPr sz="8800" spc="-264">
                <a:gradFill flip="none" rotWithShape="1">
                  <a:gsLst>
                    <a:gs pos="0">
                      <a:srgbClr val="1E98FD"/>
                    </a:gs>
                    <a:gs pos="100000">
                      <a:srgbClr val="FF00F7"/>
                    </a:gs>
                  </a:gsLst>
                  <a:lin ang="3960000" scaled="0"/>
                </a:gradFill>
                <a:latin typeface="+mn-lt"/>
                <a:ea typeface="+mn-ea"/>
                <a:cs typeface="+mn-cs"/>
                <a:sym typeface="Graphik Semibold"/>
              </a:defRPr>
            </a:pPr>
            <a:endParaRPr sz="3300" dirty="0"/>
          </a:p>
        </p:txBody>
      </p:sp>
      <p:sp>
        <p:nvSpPr>
          <p:cNvPr id="2" name="Rounded Rectangular Callout 1">
            <a:extLst>
              <a:ext uri="{FF2B5EF4-FFF2-40B4-BE49-F238E27FC236}">
                <a16:creationId xmlns:a16="http://schemas.microsoft.com/office/drawing/2014/main" id="{A3025D82-429D-C246-A6E6-EA63CFA7A36B}"/>
              </a:ext>
            </a:extLst>
          </p:cNvPr>
          <p:cNvSpPr/>
          <p:nvPr/>
        </p:nvSpPr>
        <p:spPr>
          <a:xfrm>
            <a:off x="1973976" y="2026471"/>
            <a:ext cx="1083330" cy="246876"/>
          </a:xfrm>
          <a:prstGeom prst="wedgeRoundRectCallou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171450" hangingPunct="0"/>
            <a:endParaRPr lang="en-US" sz="1200">
              <a:solidFill>
                <a:srgbClr val="FFFFFF"/>
              </a:solidFill>
              <a:latin typeface="Graphik-Medium"/>
              <a:ea typeface="Graphik-Medium"/>
              <a:cs typeface="Graphik-Medium"/>
              <a:sym typeface="Graphik Medium"/>
            </a:endParaRPr>
          </a:p>
        </p:txBody>
      </p:sp>
    </p:spTree>
    <p:extLst>
      <p:ext uri="{BB962C8B-B14F-4D97-AF65-F5344CB8AC3E}">
        <p14:creationId xmlns:p14="http://schemas.microsoft.com/office/powerpoint/2010/main" val="66571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849FFC-0E45-744C-A27C-9E9C3FA6A701}"/>
              </a:ext>
            </a:extLst>
          </p:cNvPr>
          <p:cNvSpPr>
            <a:spLocks noGrp="1"/>
          </p:cNvSpPr>
          <p:nvPr>
            <p:ph type="title"/>
          </p:nvPr>
        </p:nvSpPr>
        <p:spPr/>
        <p:txBody>
          <a:bodyPr/>
          <a:lstStyle/>
          <a:p>
            <a:r>
              <a:rPr lang="en-US" dirty="0"/>
              <a:t>GH Element Specifics</a:t>
            </a:r>
          </a:p>
        </p:txBody>
      </p:sp>
      <p:sp>
        <p:nvSpPr>
          <p:cNvPr id="9" name="Text Placeholder 5">
            <a:extLst>
              <a:ext uri="{FF2B5EF4-FFF2-40B4-BE49-F238E27FC236}">
                <a16:creationId xmlns:a16="http://schemas.microsoft.com/office/drawing/2014/main" id="{A83B45DF-E573-1442-9D7E-BC80D56A4AE4}"/>
              </a:ext>
            </a:extLst>
          </p:cNvPr>
          <p:cNvSpPr>
            <a:spLocks noGrp="1"/>
          </p:cNvSpPr>
          <p:nvPr>
            <p:ph idx="1"/>
          </p:nvPr>
        </p:nvSpPr>
        <p:spPr>
          <a:xfrm>
            <a:off x="581192" y="2228003"/>
            <a:ext cx="7989752" cy="3759559"/>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vert="horz" lIns="19050" tIns="19050" rIns="19050" bIns="19050" numCol="2" spcCol="457200" rtlCol="0" anchor="ctr">
            <a:normAutofit fontScale="70000" lnSpcReduction="20000"/>
          </a:bodyPr>
          <a:lstStyle/>
          <a:p>
            <a:pPr marL="0" indent="0" algn="ctr">
              <a:buNone/>
            </a:pPr>
            <a:r>
              <a:rPr lang="en-US" sz="2250" u="sng" spc="-99" dirty="0">
                <a:gradFill flip="none" rotWithShape="1">
                  <a:gsLst>
                    <a:gs pos="0">
                      <a:srgbClr val="1E98FD"/>
                    </a:gs>
                    <a:gs pos="100000">
                      <a:srgbClr val="FF00F7"/>
                    </a:gs>
                  </a:gsLst>
                  <a:lin ang="3960000" scaled="0"/>
                </a:gradFill>
              </a:rPr>
              <a:t>Gender Identity</a:t>
            </a:r>
            <a:r>
              <a:rPr lang="en-US" sz="2025" dirty="0"/>
              <a:t> (GI)</a:t>
            </a:r>
          </a:p>
          <a:p>
            <a:pPr>
              <a:spcBef>
                <a:spcPts val="0"/>
              </a:spcBef>
            </a:pPr>
            <a:r>
              <a:rPr lang="en-US" dirty="0"/>
              <a:t>Source:</a:t>
            </a:r>
          </a:p>
          <a:p>
            <a:pPr lvl="1">
              <a:spcBef>
                <a:spcPts val="0"/>
              </a:spcBef>
            </a:pPr>
            <a:r>
              <a:rPr lang="en-US" dirty="0"/>
              <a:t>Patient </a:t>
            </a:r>
            <a:r>
              <a:rPr lang="en-US" i="1" dirty="0"/>
              <a:t>only</a:t>
            </a:r>
            <a:endParaRPr lang="en-US" dirty="0"/>
          </a:p>
          <a:p>
            <a:pPr>
              <a:spcBef>
                <a:spcPts val="0"/>
              </a:spcBef>
            </a:pPr>
            <a:r>
              <a:rPr lang="en-US" dirty="0"/>
              <a:t>Is </a:t>
            </a:r>
            <a:r>
              <a:rPr lang="en-US" i="1" dirty="0"/>
              <a:t>always </a:t>
            </a:r>
            <a:r>
              <a:rPr lang="en-US" dirty="0"/>
              <a:t>Patient level datum</a:t>
            </a:r>
          </a:p>
          <a:p>
            <a:pPr>
              <a:spcBef>
                <a:spcPts val="0"/>
              </a:spcBef>
            </a:pPr>
            <a:r>
              <a:rPr lang="en-US" dirty="0"/>
              <a:t>May change between studies</a:t>
            </a:r>
          </a:p>
          <a:p>
            <a:pPr>
              <a:spcBef>
                <a:spcPts val="0"/>
              </a:spcBef>
            </a:pPr>
            <a:r>
              <a:rPr lang="en-US" dirty="0"/>
              <a:t>Use: </a:t>
            </a:r>
          </a:p>
          <a:p>
            <a:pPr lvl="1">
              <a:spcBef>
                <a:spcPts val="0"/>
              </a:spcBef>
            </a:pPr>
            <a:r>
              <a:rPr lang="en-US" dirty="0"/>
              <a:t>Appropriate clinical interactions</a:t>
            </a:r>
          </a:p>
          <a:p>
            <a:pPr>
              <a:spcBef>
                <a:spcPts val="0"/>
              </a:spcBef>
            </a:pPr>
            <a:r>
              <a:rPr lang="en-US" dirty="0"/>
              <a:t>Not intended for clinical assessments or payment functions</a:t>
            </a:r>
          </a:p>
          <a:p>
            <a:pPr>
              <a:spcBef>
                <a:spcPts val="0"/>
              </a:spcBef>
            </a:pPr>
            <a:r>
              <a:rPr lang="en-US" dirty="0"/>
              <a:t>May, or may not, be aligned with the proper value for a clinical, administrative or legal based decision</a:t>
            </a:r>
          </a:p>
          <a:p>
            <a:pPr lvl="1">
              <a:spcBef>
                <a:spcPts val="0"/>
              </a:spcBef>
            </a:pPr>
            <a:r>
              <a:rPr lang="en-US" dirty="0"/>
              <a:t>IE: this is not administrative, legal, or clinical</a:t>
            </a:r>
          </a:p>
          <a:p>
            <a:pPr lvl="1">
              <a:spcBef>
                <a:spcPts val="0"/>
              </a:spcBef>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2250" u="sng" spc="-99" dirty="0">
                <a:gradFill flip="none" rotWithShape="1">
                  <a:gsLst>
                    <a:gs pos="0">
                      <a:srgbClr val="1E98FD"/>
                    </a:gs>
                    <a:gs pos="100000">
                      <a:srgbClr val="FF00F7"/>
                    </a:gs>
                  </a:gsLst>
                  <a:lin ang="3960000" scaled="0"/>
                </a:gradFill>
              </a:rPr>
              <a:t>Sex Parameters For Clinical Use</a:t>
            </a:r>
            <a:r>
              <a:rPr lang="en-US" sz="2025" dirty="0"/>
              <a:t> (SPCU)</a:t>
            </a:r>
          </a:p>
          <a:p>
            <a:r>
              <a:rPr lang="en-US" dirty="0"/>
              <a:t>Source: </a:t>
            </a:r>
          </a:p>
          <a:p>
            <a:pPr lvl="1">
              <a:spcBef>
                <a:spcPts val="0"/>
              </a:spcBef>
            </a:pPr>
            <a:r>
              <a:rPr lang="en-US" dirty="0"/>
              <a:t>Clinician</a:t>
            </a:r>
          </a:p>
          <a:p>
            <a:pPr lvl="1">
              <a:spcBef>
                <a:spcPts val="0"/>
              </a:spcBef>
            </a:pPr>
            <a:r>
              <a:rPr lang="en-US" dirty="0"/>
              <a:t>Clinical rules system</a:t>
            </a:r>
          </a:p>
          <a:p>
            <a:pPr lvl="1">
              <a:spcBef>
                <a:spcPts val="0"/>
              </a:spcBef>
            </a:pPr>
            <a:r>
              <a:rPr lang="en-US" dirty="0"/>
              <a:t>Clinical observations</a:t>
            </a:r>
          </a:p>
          <a:p>
            <a:r>
              <a:rPr lang="en-US" dirty="0"/>
              <a:t>May be a “Patient level datum” but are often specific to a particular use (order, procedure, etc.)</a:t>
            </a:r>
          </a:p>
          <a:p>
            <a:r>
              <a:rPr lang="en-US" dirty="0"/>
              <a:t>May change between studies</a:t>
            </a:r>
          </a:p>
          <a:p>
            <a:r>
              <a:rPr lang="en-US" dirty="0"/>
              <a:t>Use when patient physiology determines appropriate:</a:t>
            </a:r>
          </a:p>
          <a:p>
            <a:pPr lvl="1">
              <a:spcBef>
                <a:spcPts val="0"/>
              </a:spcBef>
            </a:pPr>
            <a:r>
              <a:rPr lang="en-US" sz="1650" dirty="0"/>
              <a:t>Tests, drugs, procedures </a:t>
            </a:r>
          </a:p>
          <a:p>
            <a:pPr lvl="1">
              <a:spcBef>
                <a:spcPts val="0"/>
              </a:spcBef>
            </a:pPr>
            <a:r>
              <a:rPr lang="en-US" sz="1650" dirty="0"/>
              <a:t>Reference ranges, methods, algorithms, pathways</a:t>
            </a:r>
          </a:p>
          <a:p>
            <a:pPr lvl="1">
              <a:spcBef>
                <a:spcPts val="0"/>
              </a:spcBef>
            </a:pPr>
            <a:r>
              <a:rPr lang="en-US" sz="1650" dirty="0"/>
              <a:t>Analysis and diagnostic methods</a:t>
            </a:r>
          </a:p>
          <a:p>
            <a:pPr lvl="1">
              <a:spcBef>
                <a:spcPts val="0"/>
              </a:spcBef>
            </a:pPr>
            <a:r>
              <a:rPr lang="en-US" sz="1650" dirty="0"/>
              <a:t>selecting and describing subjects for clinical trial and other research activities</a:t>
            </a:r>
          </a:p>
        </p:txBody>
      </p:sp>
    </p:spTree>
    <p:extLst>
      <p:ext uri="{BB962C8B-B14F-4D97-AF65-F5344CB8AC3E}">
        <p14:creationId xmlns:p14="http://schemas.microsoft.com/office/powerpoint/2010/main" val="155190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849FFC-0E45-744C-A27C-9E9C3FA6A701}"/>
              </a:ext>
            </a:extLst>
          </p:cNvPr>
          <p:cNvSpPr>
            <a:spLocks noGrp="1"/>
          </p:cNvSpPr>
          <p:nvPr>
            <p:ph type="title"/>
          </p:nvPr>
        </p:nvSpPr>
        <p:spPr/>
        <p:txBody>
          <a:bodyPr/>
          <a:lstStyle/>
          <a:p>
            <a:r>
              <a:rPr lang="en-US" dirty="0"/>
              <a:t>GH Element Specifics-3</a:t>
            </a:r>
          </a:p>
        </p:txBody>
      </p:sp>
      <p:sp>
        <p:nvSpPr>
          <p:cNvPr id="9" name="Text Placeholder 5">
            <a:extLst>
              <a:ext uri="{FF2B5EF4-FFF2-40B4-BE49-F238E27FC236}">
                <a16:creationId xmlns:a16="http://schemas.microsoft.com/office/drawing/2014/main" id="{A83B45DF-E573-1442-9D7E-BC80D56A4AE4}"/>
              </a:ext>
            </a:extLst>
          </p:cNvPr>
          <p:cNvSpPr>
            <a:spLocks noGrp="1"/>
          </p:cNvSpPr>
          <p:nvPr>
            <p:ph idx="1"/>
          </p:nvPr>
        </p:nvSpPr>
        <p:spPr>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vert="horz" lIns="19050" tIns="19050" rIns="19050" bIns="19050" numCol="2" spcCol="457200" rtlCol="0" anchor="ctr">
            <a:normAutofit fontScale="92500" lnSpcReduction="20000"/>
          </a:bodyPr>
          <a:lstStyle/>
          <a:p>
            <a:pPr marL="0" indent="0" algn="ctr">
              <a:buNone/>
            </a:pPr>
            <a:r>
              <a:rPr lang="en-US" sz="2250" u="sng" spc="-99" dirty="0">
                <a:gradFill flip="none" rotWithShape="1">
                  <a:gsLst>
                    <a:gs pos="0">
                      <a:srgbClr val="1E98FD"/>
                    </a:gs>
                    <a:gs pos="100000">
                      <a:srgbClr val="FF00F7"/>
                    </a:gs>
                  </a:gsLst>
                  <a:lin ang="3960000" scaled="0"/>
                </a:gradFill>
              </a:rPr>
              <a:t>Name to Use</a:t>
            </a:r>
            <a:r>
              <a:rPr lang="en-US" sz="2025" dirty="0"/>
              <a:t> (</a:t>
            </a:r>
            <a:r>
              <a:rPr lang="en-US" sz="2025" dirty="0" err="1"/>
              <a:t>NtU</a:t>
            </a:r>
            <a:r>
              <a:rPr lang="en-US" sz="2025" dirty="0"/>
              <a:t>)</a:t>
            </a:r>
          </a:p>
          <a:p>
            <a:pPr>
              <a:spcBef>
                <a:spcPts val="0"/>
              </a:spcBef>
            </a:pPr>
            <a:r>
              <a:rPr lang="en-US" dirty="0"/>
              <a:t>Source:</a:t>
            </a:r>
          </a:p>
          <a:p>
            <a:pPr lvl="1">
              <a:spcBef>
                <a:spcPts val="0"/>
              </a:spcBef>
            </a:pPr>
            <a:r>
              <a:rPr lang="en-US" dirty="0"/>
              <a:t>Patient</a:t>
            </a:r>
          </a:p>
          <a:p>
            <a:pPr>
              <a:spcBef>
                <a:spcPts val="0"/>
              </a:spcBef>
            </a:pPr>
            <a:endParaRPr lang="en-US" dirty="0"/>
          </a:p>
          <a:p>
            <a:pPr>
              <a:spcBef>
                <a:spcPts val="0"/>
              </a:spcBef>
            </a:pPr>
            <a:r>
              <a:rPr lang="en-US" dirty="0"/>
              <a:t>Is </a:t>
            </a:r>
            <a:r>
              <a:rPr lang="en-US" i="1" dirty="0"/>
              <a:t>always </a:t>
            </a:r>
            <a:r>
              <a:rPr lang="en-US" dirty="0"/>
              <a:t>Patient level datum</a:t>
            </a:r>
          </a:p>
          <a:p>
            <a:pPr>
              <a:spcBef>
                <a:spcPts val="0"/>
              </a:spcBef>
            </a:pPr>
            <a:r>
              <a:rPr lang="en-US" dirty="0"/>
              <a:t>May change between studies</a:t>
            </a:r>
          </a:p>
          <a:p>
            <a:pPr>
              <a:spcBef>
                <a:spcPts val="0"/>
              </a:spcBef>
            </a:pPr>
            <a:endParaRPr lang="en-US" dirty="0"/>
          </a:p>
          <a:p>
            <a:pPr>
              <a:spcBef>
                <a:spcPts val="0"/>
              </a:spcBef>
            </a:pPr>
            <a:r>
              <a:rPr lang="en-US" dirty="0"/>
              <a:t>Use: </a:t>
            </a:r>
          </a:p>
          <a:p>
            <a:pPr lvl="1">
              <a:spcBef>
                <a:spcPts val="0"/>
              </a:spcBef>
            </a:pPr>
            <a:r>
              <a:rPr lang="en-US" dirty="0"/>
              <a:t>All clinical interactions</a:t>
            </a:r>
          </a:p>
          <a:p>
            <a:pPr lvl="2">
              <a:spcBef>
                <a:spcPts val="225"/>
              </a:spcBef>
            </a:pPr>
            <a:r>
              <a:rPr lang="en-US" dirty="0"/>
              <a:t>Establish therapeutic relationship</a:t>
            </a:r>
          </a:p>
          <a:p>
            <a:pPr lvl="2">
              <a:spcBef>
                <a:spcPts val="225"/>
              </a:spcBef>
            </a:pPr>
            <a:r>
              <a:rPr lang="en-US" dirty="0"/>
              <a:t>Use in reports, instructions, guidance, etc.  </a:t>
            </a:r>
          </a:p>
          <a:p>
            <a:pPr lvl="2">
              <a:spcBef>
                <a:spcPts val="225"/>
              </a:spcBef>
            </a:pPr>
            <a:r>
              <a:rPr lang="en-US" dirty="0"/>
              <a:t>If “legal” name needed, send </a:t>
            </a:r>
            <a:r>
              <a:rPr lang="en-US" dirty="0" err="1"/>
              <a:t>NtU</a:t>
            </a:r>
            <a:r>
              <a:rPr lang="en-US" dirty="0"/>
              <a:t> </a:t>
            </a:r>
            <a:r>
              <a:rPr lang="en-US" i="1" dirty="0"/>
              <a:t>in addition</a:t>
            </a:r>
            <a:endParaRPr lang="en-US" dirty="0"/>
          </a:p>
          <a:p>
            <a:pPr marL="0" indent="0" algn="ctr">
              <a:buNone/>
            </a:pPr>
            <a:endParaRPr lang="en-US" sz="2250" u="sng" spc="-99" dirty="0">
              <a:gradFill flip="none" rotWithShape="1">
                <a:gsLst>
                  <a:gs pos="0">
                    <a:srgbClr val="1E98FD"/>
                  </a:gs>
                  <a:gs pos="100000">
                    <a:srgbClr val="FF00F7"/>
                  </a:gs>
                </a:gsLst>
                <a:lin ang="3960000" scaled="0"/>
              </a:gradFill>
            </a:endParaRPr>
          </a:p>
          <a:p>
            <a:pPr marL="0" indent="0" algn="ctr">
              <a:buNone/>
            </a:pPr>
            <a:r>
              <a:rPr lang="en-US" sz="2250" u="sng" spc="-99" dirty="0">
                <a:gradFill flip="none" rotWithShape="1">
                  <a:gsLst>
                    <a:gs pos="0">
                      <a:srgbClr val="1E98FD"/>
                    </a:gs>
                    <a:gs pos="100000">
                      <a:srgbClr val="FF00F7"/>
                    </a:gs>
                  </a:gsLst>
                  <a:lin ang="3960000" scaled="0"/>
                </a:gradFill>
              </a:rPr>
              <a:t>Pronouns</a:t>
            </a:r>
            <a:r>
              <a:rPr lang="en-US" sz="2250" spc="-99" dirty="0">
                <a:gradFill flip="none" rotWithShape="1">
                  <a:gsLst>
                    <a:gs pos="0">
                      <a:srgbClr val="1E98FD"/>
                    </a:gs>
                    <a:gs pos="100000">
                      <a:srgbClr val="FF00F7"/>
                    </a:gs>
                  </a:gsLst>
                  <a:lin ang="3960000" scaled="0"/>
                </a:gradFill>
              </a:rPr>
              <a:t> </a:t>
            </a:r>
            <a:endParaRPr lang="en-US" sz="2025" dirty="0"/>
          </a:p>
          <a:p>
            <a:r>
              <a:rPr lang="en-US" dirty="0"/>
              <a:t>Source: </a:t>
            </a:r>
          </a:p>
          <a:p>
            <a:pPr lvl="1">
              <a:spcBef>
                <a:spcPts val="0"/>
              </a:spcBef>
            </a:pPr>
            <a:r>
              <a:rPr lang="en-US" dirty="0"/>
              <a:t>Patient</a:t>
            </a:r>
          </a:p>
          <a:p>
            <a:r>
              <a:rPr lang="en-US" dirty="0"/>
              <a:t>Is </a:t>
            </a:r>
            <a:r>
              <a:rPr lang="en-US" i="1" dirty="0"/>
              <a:t>always </a:t>
            </a:r>
            <a:r>
              <a:rPr lang="en-US" dirty="0"/>
              <a:t>Patient level datum</a:t>
            </a:r>
          </a:p>
          <a:p>
            <a:r>
              <a:rPr lang="en-US" dirty="0"/>
              <a:t>May change between studies</a:t>
            </a:r>
          </a:p>
          <a:p>
            <a:r>
              <a:rPr lang="en-US" dirty="0"/>
              <a:t>Use: </a:t>
            </a:r>
          </a:p>
          <a:p>
            <a:pPr lvl="1">
              <a:spcBef>
                <a:spcPts val="0"/>
              </a:spcBef>
            </a:pPr>
            <a:r>
              <a:rPr lang="en-US" dirty="0"/>
              <a:t>Where appropriate in clinical interactions</a:t>
            </a:r>
          </a:p>
          <a:p>
            <a:pPr lvl="2"/>
            <a:r>
              <a:rPr lang="en-US" dirty="0"/>
              <a:t>Establish therapeutic relationship</a:t>
            </a:r>
          </a:p>
          <a:p>
            <a:pPr lvl="2"/>
            <a:r>
              <a:rPr lang="en-US" dirty="0"/>
              <a:t>Use in reports, instructions, guidance, etc.</a:t>
            </a:r>
          </a:p>
        </p:txBody>
      </p:sp>
    </p:spTree>
    <p:extLst>
      <p:ext uri="{BB962C8B-B14F-4D97-AF65-F5344CB8AC3E}">
        <p14:creationId xmlns:p14="http://schemas.microsoft.com/office/powerpoint/2010/main" val="188496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roposed Minimum Value Sets"/>
          <p:cNvSpPr txBox="1">
            <a:spLocks noGrp="1"/>
          </p:cNvSpPr>
          <p:nvPr>
            <p:ph type="title"/>
          </p:nvPr>
        </p:nvSpPr>
        <p:spPr>
          <a:prstGeom prst="rect">
            <a:avLst/>
          </a:prstGeom>
        </p:spPr>
        <p:txBody>
          <a:bodyPr>
            <a:normAutofit/>
          </a:bodyPr>
          <a:lstStyle/>
          <a:p>
            <a:pPr defTabSz="676639">
              <a:lnSpc>
                <a:spcPct val="90000"/>
              </a:lnSpc>
              <a:defRPr sz="8584" spc="-257">
                <a:gradFill flip="none" rotWithShape="1">
                  <a:gsLst>
                    <a:gs pos="0">
                      <a:srgbClr val="1E98FD"/>
                    </a:gs>
                    <a:gs pos="100000">
                      <a:srgbClr val="FF00F7"/>
                    </a:gs>
                  </a:gsLst>
                  <a:lin ang="3960000" scaled="0"/>
                </a:gradFill>
              </a:defRPr>
            </a:pPr>
            <a:r>
              <a:rPr lang="en-US" sz="3200" dirty="0">
                <a:solidFill>
                  <a:schemeClr val="bg1">
                    <a:lumMod val="95000"/>
                  </a:schemeClr>
                </a:solidFill>
              </a:rPr>
              <a:t>Proposed HL7 Minimum Value Sets</a:t>
            </a:r>
            <a:endParaRPr sz="3200" dirty="0">
              <a:solidFill>
                <a:schemeClr val="bg1">
                  <a:lumMod val="95000"/>
                </a:schemeClr>
              </a:solidFill>
            </a:endParaRPr>
          </a:p>
        </p:txBody>
      </p:sp>
      <p:sp>
        <p:nvSpPr>
          <p:cNvPr id="3" name="Content Placeholder 2">
            <a:extLst>
              <a:ext uri="{FF2B5EF4-FFF2-40B4-BE49-F238E27FC236}">
                <a16:creationId xmlns:a16="http://schemas.microsoft.com/office/drawing/2014/main" id="{38FD2CB3-B16C-D544-4AF8-1ACC80070665}"/>
              </a:ext>
            </a:extLst>
          </p:cNvPr>
          <p:cNvSpPr>
            <a:spLocks noGrp="1"/>
          </p:cNvSpPr>
          <p:nvPr>
            <p:ph idx="1"/>
          </p:nvPr>
        </p:nvSpPr>
        <p:spPr/>
        <p:txBody>
          <a:bodyPr/>
          <a:lstStyle/>
          <a:p>
            <a:endParaRPr lang="en-US" dirty="0"/>
          </a:p>
        </p:txBody>
      </p:sp>
      <p:sp>
        <p:nvSpPr>
          <p:cNvPr id="211" name="Slide Number"/>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9</a:t>
            </a:fld>
            <a:endParaRPr/>
          </a:p>
        </p:txBody>
      </p:sp>
      <p:graphicFrame>
        <p:nvGraphicFramePr>
          <p:cNvPr id="212" name="Table"/>
          <p:cNvGraphicFramePr/>
          <p:nvPr>
            <p:extLst>
              <p:ext uri="{D42A27DB-BD31-4B8C-83A1-F6EECF244321}">
                <p14:modId xmlns:p14="http://schemas.microsoft.com/office/powerpoint/2010/main" val="2105062834"/>
              </p:ext>
            </p:extLst>
          </p:nvPr>
        </p:nvGraphicFramePr>
        <p:xfrm>
          <a:off x="417367" y="2098334"/>
          <a:ext cx="3837599" cy="1754247"/>
        </p:xfrm>
        <a:graphic>
          <a:graphicData uri="http://schemas.openxmlformats.org/drawingml/2006/table">
            <a:tbl>
              <a:tblPr/>
              <a:tblGrid>
                <a:gridCol w="823824">
                  <a:extLst>
                    <a:ext uri="{9D8B030D-6E8A-4147-A177-3AD203B41FA5}">
                      <a16:colId xmlns:a16="http://schemas.microsoft.com/office/drawing/2014/main" val="20000"/>
                    </a:ext>
                  </a:extLst>
                </a:gridCol>
                <a:gridCol w="3013775">
                  <a:extLst>
                    <a:ext uri="{9D8B030D-6E8A-4147-A177-3AD203B41FA5}">
                      <a16:colId xmlns:a16="http://schemas.microsoft.com/office/drawing/2014/main" val="20001"/>
                    </a:ext>
                  </a:extLst>
                </a:gridCol>
              </a:tblGrid>
              <a:tr h="283587">
                <a:tc>
                  <a:txBody>
                    <a:bodyPr/>
                    <a:lstStyle/>
                    <a:p>
                      <a:pPr algn="l" defTabSz="457200">
                        <a:defRPr sz="1800"/>
                      </a:pPr>
                      <a:r>
                        <a:rPr sz="1500">
                          <a:solidFill>
                            <a:srgbClr val="FFFFFF"/>
                          </a:solidFill>
                          <a:latin typeface="Calibri"/>
                          <a:ea typeface="Calibri"/>
                          <a:cs typeface="Calibri"/>
                          <a:sym typeface="Calibri"/>
                        </a:rPr>
                        <a:t>Term</a:t>
                      </a:r>
                    </a:p>
                  </a:txBody>
                  <a:tcPr marL="45720" marR="45720" marT="22860" marB="22860" horzOverflow="overflow">
                    <a:solidFill>
                      <a:srgbClr val="EC2227"/>
                    </a:solidFill>
                  </a:tcPr>
                </a:tc>
                <a:tc>
                  <a:txBody>
                    <a:bodyPr/>
                    <a:lstStyle/>
                    <a:p>
                      <a:pPr algn="l" defTabSz="457200">
                        <a:defRPr sz="1800"/>
                      </a:pPr>
                      <a:r>
                        <a:rPr sz="1500" dirty="0">
                          <a:solidFill>
                            <a:srgbClr val="FFFFFF"/>
                          </a:solidFill>
                          <a:latin typeface="Calibri"/>
                          <a:ea typeface="Calibri"/>
                          <a:cs typeface="Calibri"/>
                          <a:sym typeface="Calibri"/>
                        </a:rPr>
                        <a:t>Definition</a:t>
                      </a:r>
                    </a:p>
                  </a:txBody>
                  <a:tcPr marL="45720" marR="45720" marT="22860" marB="22860" horzOverflow="overflow">
                    <a:solidFill>
                      <a:srgbClr val="EC2227"/>
                    </a:solidFill>
                  </a:tcPr>
                </a:tc>
                <a:extLst>
                  <a:ext uri="{0D108BD9-81ED-4DB2-BD59-A6C34878D82A}">
                    <a16:rowId xmlns:a16="http://schemas.microsoft.com/office/drawing/2014/main" val="10000"/>
                  </a:ext>
                </a:extLst>
              </a:tr>
              <a:tr h="320040">
                <a:tc>
                  <a:txBody>
                    <a:bodyPr/>
                    <a:lstStyle/>
                    <a:p>
                      <a:pPr algn="l" defTabSz="457200">
                        <a:defRPr sz="1800"/>
                      </a:pPr>
                      <a:r>
                        <a:rPr sz="1100" dirty="0">
                          <a:latin typeface="Calibri"/>
                          <a:ea typeface="Calibri"/>
                          <a:cs typeface="Calibri"/>
                          <a:sym typeface="Calibri"/>
                        </a:rPr>
                        <a:t>Female</a:t>
                      </a:r>
                    </a:p>
                  </a:txBody>
                  <a:tcPr marL="34290" marR="34290" marT="22860" marB="22860" horzOverflow="overflow">
                    <a:solidFill>
                      <a:srgbClr val="F8CCCD"/>
                    </a:solidFill>
                  </a:tcPr>
                </a:tc>
                <a:tc>
                  <a:txBody>
                    <a:bodyPr/>
                    <a:lstStyle/>
                    <a:p>
                      <a:pPr marL="0" marR="0" algn="l">
                        <a:spcBef>
                          <a:spcPts val="0"/>
                        </a:spcBef>
                        <a:spcAft>
                          <a:spcPts val="0"/>
                        </a:spcAft>
                      </a:pPr>
                      <a:r>
                        <a:rPr lang="en-CA" sz="1100" dirty="0">
                          <a:effectLst/>
                          <a:latin typeface="Calibri" panose="020F0502020204030204" pitchFamily="34" charset="0"/>
                          <a:ea typeface="Times New Roman" panose="02020603050405020304" pitchFamily="18" charset="0"/>
                          <a:cs typeface="Calibri" panose="020F0502020204030204" pitchFamily="34" charset="0"/>
                        </a:rPr>
                        <a:t>Identifies as female gender.  UMLS/SNOMED: 446141000124107</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1"/>
                  </a:ext>
                </a:extLst>
              </a:tr>
              <a:tr h="328872">
                <a:tc>
                  <a:txBody>
                    <a:bodyPr/>
                    <a:lstStyle/>
                    <a:p>
                      <a:pPr algn="l" defTabSz="457200">
                        <a:defRPr sz="1800"/>
                      </a:pPr>
                      <a:r>
                        <a:rPr sz="1100">
                          <a:latin typeface="Calibri"/>
                          <a:ea typeface="Calibri"/>
                          <a:cs typeface="Calibri"/>
                          <a:sym typeface="Calibri"/>
                        </a:rPr>
                        <a:t>Male</a:t>
                      </a:r>
                    </a:p>
                  </a:txBody>
                  <a:tcPr marL="34290" marR="34290" marT="22860" marB="22860" horzOverflow="overflow">
                    <a:solidFill>
                      <a:srgbClr val="FBE8E8"/>
                    </a:solidFill>
                  </a:tcPr>
                </a:tc>
                <a:tc>
                  <a:txBody>
                    <a:bodyPr/>
                    <a:lstStyle/>
                    <a:p>
                      <a:pPr marL="0" marR="0" algn="l">
                        <a:spcBef>
                          <a:spcPts val="0"/>
                        </a:spcBef>
                        <a:spcAft>
                          <a:spcPts val="0"/>
                        </a:spcAft>
                      </a:pPr>
                      <a:r>
                        <a:rPr lang="en-CA" sz="1100" dirty="0">
                          <a:effectLst/>
                          <a:latin typeface="Calibri" panose="020F0502020204030204" pitchFamily="34" charset="0"/>
                          <a:ea typeface="Times New Roman" panose="02020603050405020304" pitchFamily="18" charset="0"/>
                          <a:cs typeface="Calibri" panose="020F0502020204030204" pitchFamily="34" charset="0"/>
                        </a:rPr>
                        <a:t>Identifies as male gender. UMLS/SNOMED 446151000124109</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25718" marR="25718" marT="0" marB="0">
                    <a:solidFill>
                      <a:srgbClr val="FBE8E8"/>
                    </a:solidFill>
                  </a:tcPr>
                </a:tc>
                <a:extLst>
                  <a:ext uri="{0D108BD9-81ED-4DB2-BD59-A6C34878D82A}">
                    <a16:rowId xmlns:a16="http://schemas.microsoft.com/office/drawing/2014/main" val="10002"/>
                  </a:ext>
                </a:extLst>
              </a:tr>
              <a:tr h="800100">
                <a:tc>
                  <a:txBody>
                    <a:bodyPr/>
                    <a:lstStyle/>
                    <a:p>
                      <a:pPr algn="l" defTabSz="457200">
                        <a:defRPr sz="1800"/>
                      </a:pPr>
                      <a:r>
                        <a:rPr lang="en-US" sz="1100" dirty="0">
                          <a:latin typeface="Calibri"/>
                          <a:ea typeface="Calibri"/>
                          <a:cs typeface="Calibri"/>
                          <a:sym typeface="Calibri"/>
                        </a:rPr>
                        <a:t>Nonbinary</a:t>
                      </a:r>
                      <a:endParaRPr sz="1100" dirty="0">
                        <a:latin typeface="Calibri"/>
                        <a:ea typeface="Calibri"/>
                        <a:cs typeface="Calibri"/>
                        <a:sym typeface="Calibri"/>
                      </a:endParaRPr>
                    </a:p>
                  </a:txBody>
                  <a:tcPr marL="34290" marR="34290" marT="22860" marB="22860" horzOverflow="overflow">
                    <a:solidFill>
                      <a:srgbClr val="F8CCCD"/>
                    </a:solidFill>
                  </a:tcPr>
                </a:tc>
                <a:tc>
                  <a:txBody>
                    <a:bodyPr/>
                    <a:lstStyle/>
                    <a:p>
                      <a:pPr marL="0" marR="0" algn="l">
                        <a:spcBef>
                          <a:spcPts val="0"/>
                        </a:spcBef>
                        <a:spcAft>
                          <a:spcPts val="0"/>
                        </a:spcAft>
                      </a:pPr>
                      <a:r>
                        <a:rPr lang="en-CA" sz="1100" dirty="0">
                          <a:effectLst/>
                          <a:latin typeface="Calibri" panose="020F0502020204030204" pitchFamily="34" charset="0"/>
                          <a:ea typeface="Times New Roman" panose="02020603050405020304" pitchFamily="18" charset="0"/>
                          <a:cs typeface="Calibri" panose="020F0502020204030204" pitchFamily="34" charset="0"/>
                        </a:rPr>
                        <a:t>Identifies as nonbinary gender.  UMLS/SNOMED 33791000087105</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3"/>
                  </a:ext>
                </a:extLst>
              </a:tr>
            </a:tbl>
          </a:graphicData>
        </a:graphic>
      </p:graphicFrame>
      <p:sp>
        <p:nvSpPr>
          <p:cNvPr id="213" name="Gender Identity"/>
          <p:cNvSpPr txBox="1"/>
          <p:nvPr/>
        </p:nvSpPr>
        <p:spPr>
          <a:xfrm>
            <a:off x="417366" y="1787428"/>
            <a:ext cx="1862063" cy="3270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lvl1pPr algn="l">
              <a:defRPr sz="5000" b="1" i="1">
                <a:latin typeface="Helvetica"/>
                <a:ea typeface="Helvetica"/>
                <a:cs typeface="Helvetica"/>
                <a:sym typeface="Helvetica"/>
              </a:defRPr>
            </a:lvl1pPr>
          </a:lstStyle>
          <a:p>
            <a:r>
              <a:rPr sz="1875"/>
              <a:t>Gender Identity</a:t>
            </a:r>
          </a:p>
        </p:txBody>
      </p:sp>
      <p:graphicFrame>
        <p:nvGraphicFramePr>
          <p:cNvPr id="214" name="Table"/>
          <p:cNvGraphicFramePr/>
          <p:nvPr>
            <p:extLst>
              <p:ext uri="{D42A27DB-BD31-4B8C-83A1-F6EECF244321}">
                <p14:modId xmlns:p14="http://schemas.microsoft.com/office/powerpoint/2010/main" val="725873655"/>
              </p:ext>
            </p:extLst>
          </p:nvPr>
        </p:nvGraphicFramePr>
        <p:xfrm>
          <a:off x="4613638" y="2187552"/>
          <a:ext cx="4204804" cy="2640993"/>
        </p:xfrm>
        <a:graphic>
          <a:graphicData uri="http://schemas.openxmlformats.org/drawingml/2006/table">
            <a:tbl>
              <a:tblPr/>
              <a:tblGrid>
                <a:gridCol w="897810">
                  <a:extLst>
                    <a:ext uri="{9D8B030D-6E8A-4147-A177-3AD203B41FA5}">
                      <a16:colId xmlns:a16="http://schemas.microsoft.com/office/drawing/2014/main" val="20000"/>
                    </a:ext>
                  </a:extLst>
                </a:gridCol>
                <a:gridCol w="3306994">
                  <a:extLst>
                    <a:ext uri="{9D8B030D-6E8A-4147-A177-3AD203B41FA5}">
                      <a16:colId xmlns:a16="http://schemas.microsoft.com/office/drawing/2014/main" val="20001"/>
                    </a:ext>
                  </a:extLst>
                </a:gridCol>
              </a:tblGrid>
              <a:tr h="322737">
                <a:tc>
                  <a:txBody>
                    <a:bodyPr/>
                    <a:lstStyle/>
                    <a:p>
                      <a:pPr algn="l" defTabSz="457200">
                        <a:defRPr sz="1800"/>
                      </a:pPr>
                      <a:r>
                        <a:rPr sz="1500">
                          <a:solidFill>
                            <a:srgbClr val="FFFFFF"/>
                          </a:solidFill>
                          <a:latin typeface="Calibri"/>
                          <a:ea typeface="Calibri"/>
                          <a:cs typeface="Calibri"/>
                          <a:sym typeface="Calibri"/>
                        </a:rPr>
                        <a:t>Term</a:t>
                      </a:r>
                    </a:p>
                  </a:txBody>
                  <a:tcPr marL="45720" marR="45720" marT="22860" marB="22860" horzOverflow="overflow">
                    <a:solidFill>
                      <a:srgbClr val="EC2227"/>
                    </a:solidFill>
                  </a:tcPr>
                </a:tc>
                <a:tc>
                  <a:txBody>
                    <a:bodyPr/>
                    <a:lstStyle/>
                    <a:p>
                      <a:pPr algn="l" defTabSz="457200">
                        <a:defRPr sz="1800"/>
                      </a:pPr>
                      <a:r>
                        <a:rPr sz="1500">
                          <a:solidFill>
                            <a:srgbClr val="FFFFFF"/>
                          </a:solidFill>
                          <a:latin typeface="Calibri"/>
                          <a:ea typeface="Calibri"/>
                          <a:cs typeface="Calibri"/>
                          <a:sym typeface="Calibri"/>
                        </a:rPr>
                        <a:t>Definition</a:t>
                      </a:r>
                    </a:p>
                  </a:txBody>
                  <a:tcPr marL="45720" marR="45720" marT="22860" marB="22860" horzOverflow="overflow">
                    <a:solidFill>
                      <a:srgbClr val="EC2227"/>
                    </a:solidFill>
                  </a:tcPr>
                </a:tc>
                <a:extLst>
                  <a:ext uri="{0D108BD9-81ED-4DB2-BD59-A6C34878D82A}">
                    <a16:rowId xmlns:a16="http://schemas.microsoft.com/office/drawing/2014/main" val="10000"/>
                  </a:ext>
                </a:extLst>
              </a:tr>
              <a:tr h="454422">
                <a:tc>
                  <a:txBody>
                    <a:bodyPr/>
                    <a:lstStyle/>
                    <a:p>
                      <a:pPr algn="l" defTabSz="457200">
                        <a:defRPr sz="1800"/>
                      </a:pPr>
                      <a:r>
                        <a:rPr sz="1100" dirty="0">
                          <a:latin typeface="Calibri"/>
                          <a:ea typeface="Calibri"/>
                          <a:cs typeface="Calibri"/>
                          <a:sym typeface="Calibri"/>
                        </a:rPr>
                        <a:t>Female</a:t>
                      </a:r>
                      <a:r>
                        <a:rPr lang="en-US" sz="1100" dirty="0">
                          <a:latin typeface="Calibri"/>
                          <a:ea typeface="Calibri"/>
                          <a:cs typeface="Calibri"/>
                          <a:sym typeface="Calibri"/>
                        </a:rPr>
                        <a:t>-typical</a:t>
                      </a:r>
                      <a:endParaRPr sz="1100" dirty="0">
                        <a:latin typeface="Calibri"/>
                        <a:ea typeface="Calibri"/>
                        <a:cs typeface="Calibri"/>
                        <a:sym typeface="Calibri"/>
                      </a:endParaRPr>
                    </a:p>
                  </a:txBody>
                  <a:tcPr marL="34290" marR="34290" marT="22860" marB="22860" horzOverflow="overflow">
                    <a:solidFill>
                      <a:srgbClr val="F8CCCD"/>
                    </a:solidFill>
                  </a:tcPr>
                </a:tc>
                <a:tc>
                  <a:txBody>
                    <a:bodyPr/>
                    <a:lstStyle/>
                    <a:p>
                      <a:pPr marL="0" marR="0" hangingPunct="0">
                        <a:spcBef>
                          <a:spcPts val="200"/>
                        </a:spcBef>
                        <a:spcAft>
                          <a:spcPts val="200"/>
                        </a:spcAft>
                      </a:pPr>
                      <a:r>
                        <a:rPr lang="en-US" sz="900" kern="1200" dirty="0">
                          <a:solidFill>
                            <a:srgbClr val="000000"/>
                          </a:solidFill>
                          <a:effectLst/>
                          <a:latin typeface="Calibri" panose="020F0502020204030204" pitchFamily="34" charset="0"/>
                          <a:ea typeface="Times New Roman" panose="02020603050405020304" pitchFamily="18" charset="0"/>
                          <a:cs typeface="+mn-cs"/>
                        </a:rPr>
                        <a:t>Available data indicates that diagnostics, analytics, and treatments should consider best practices associated with female reference populations.</a:t>
                      </a:r>
                    </a:p>
                  </a:txBody>
                  <a:tcPr marL="68580" marR="68580" marT="0" marB="0">
                    <a:solidFill>
                      <a:srgbClr val="F8CCCD"/>
                    </a:solidFill>
                  </a:tcPr>
                </a:tc>
                <a:extLst>
                  <a:ext uri="{0D108BD9-81ED-4DB2-BD59-A6C34878D82A}">
                    <a16:rowId xmlns:a16="http://schemas.microsoft.com/office/drawing/2014/main" val="10001"/>
                  </a:ext>
                </a:extLst>
              </a:tr>
              <a:tr h="463329">
                <a:tc>
                  <a:txBody>
                    <a:bodyPr/>
                    <a:lstStyle/>
                    <a:p>
                      <a:pPr algn="l" defTabSz="457200">
                        <a:defRPr sz="1800"/>
                      </a:pPr>
                      <a:r>
                        <a:rPr sz="1100" dirty="0">
                          <a:latin typeface="Calibri"/>
                          <a:ea typeface="Calibri"/>
                          <a:cs typeface="Calibri"/>
                          <a:sym typeface="Calibri"/>
                        </a:rPr>
                        <a:t>Male</a:t>
                      </a:r>
                      <a:r>
                        <a:rPr lang="en-US" sz="1100" dirty="0">
                          <a:latin typeface="Calibri"/>
                          <a:ea typeface="Calibri"/>
                          <a:cs typeface="Calibri"/>
                          <a:sym typeface="Calibri"/>
                        </a:rPr>
                        <a:t>-typical</a:t>
                      </a:r>
                      <a:endParaRPr sz="1100" dirty="0">
                        <a:latin typeface="Calibri"/>
                        <a:ea typeface="Calibri"/>
                        <a:cs typeface="Calibri"/>
                        <a:sym typeface="Calibri"/>
                      </a:endParaRPr>
                    </a:p>
                  </a:txBody>
                  <a:tcPr marL="34290" marR="34290" marT="22860" marB="22860" horzOverflow="overflow">
                    <a:solidFill>
                      <a:srgbClr val="FBE8E8"/>
                    </a:solidFill>
                  </a:tcPr>
                </a:tc>
                <a:tc>
                  <a:txBody>
                    <a:bodyPr/>
                    <a:lstStyle/>
                    <a:p>
                      <a:pPr marL="0" marR="0" algn="l">
                        <a:spcBef>
                          <a:spcPts val="0"/>
                        </a:spcBef>
                        <a:spcAft>
                          <a:spcPts val="0"/>
                        </a:spcAft>
                      </a:pPr>
                      <a:r>
                        <a:rPr lang="en-US" sz="900" dirty="0">
                          <a:solidFill>
                            <a:srgbClr val="000000"/>
                          </a:solidFill>
                          <a:effectLst/>
                          <a:latin typeface="Calibri" panose="020F0502020204030204" pitchFamily="34" charset="0"/>
                          <a:ea typeface="Calibri" panose="020F0502020204030204" pitchFamily="34" charset="0"/>
                        </a:rPr>
                        <a:t>Available data indicates that diagnostics, analytics, and treatments should consider best practices associated with male reference populations.</a:t>
                      </a:r>
                      <a:endParaRPr lang="en-US" sz="900" dirty="0">
                        <a:effectLst/>
                        <a:latin typeface="Calibri" panose="020F0502020204030204" pitchFamily="34" charset="0"/>
                        <a:ea typeface="Calibri" panose="020F0502020204030204" pitchFamily="34" charset="0"/>
                      </a:endParaRPr>
                    </a:p>
                  </a:txBody>
                  <a:tcPr marL="25718" marR="25718" marT="0" marB="0">
                    <a:solidFill>
                      <a:srgbClr val="FBE8E8"/>
                    </a:solidFill>
                  </a:tcPr>
                </a:tc>
                <a:extLst>
                  <a:ext uri="{0D108BD9-81ED-4DB2-BD59-A6C34878D82A}">
                    <a16:rowId xmlns:a16="http://schemas.microsoft.com/office/drawing/2014/main" val="10002"/>
                  </a:ext>
                </a:extLst>
              </a:tr>
              <a:tr h="432545">
                <a:tc>
                  <a:txBody>
                    <a:bodyPr/>
                    <a:lstStyle/>
                    <a:p>
                      <a:pPr algn="l" defTabSz="457200">
                        <a:defRPr sz="1800"/>
                      </a:pPr>
                      <a:r>
                        <a:rPr lang="en-US" sz="1100" dirty="0">
                          <a:latin typeface="Calibri"/>
                          <a:ea typeface="Calibri"/>
                          <a:cs typeface="Calibri"/>
                          <a:sym typeface="Calibri"/>
                        </a:rPr>
                        <a:t>Specified</a:t>
                      </a:r>
                      <a:endParaRPr sz="1100" dirty="0">
                        <a:latin typeface="Calibri"/>
                        <a:ea typeface="Calibri"/>
                        <a:cs typeface="Calibri"/>
                        <a:sym typeface="Calibri"/>
                      </a:endParaRPr>
                    </a:p>
                  </a:txBody>
                  <a:tcPr marL="34290" marR="34290" marT="22860" marB="22860" horzOverflow="overflow">
                    <a:solidFill>
                      <a:srgbClr val="F8CCCD"/>
                    </a:solidFill>
                  </a:tcPr>
                </a:tc>
                <a:tc>
                  <a:txBody>
                    <a:bodyPr/>
                    <a:lstStyle/>
                    <a:p>
                      <a:pPr marL="0" marR="0" algn="l">
                        <a:spcBef>
                          <a:spcPts val="0"/>
                        </a:spcBef>
                        <a:spcAft>
                          <a:spcPts val="0"/>
                        </a:spcAft>
                      </a:pPr>
                      <a:r>
                        <a:rPr lang="en-US" sz="900" dirty="0">
                          <a:solidFill>
                            <a:srgbClr val="000000"/>
                          </a:solidFill>
                          <a:effectLst/>
                          <a:latin typeface="Calibri" panose="020F0502020204030204" pitchFamily="34" charset="0"/>
                          <a:ea typeface="Calibri" panose="020F0502020204030204" pitchFamily="34" charset="0"/>
                        </a:rPr>
                        <a:t>Available data indicates that diagnostics, analytics, and treatment best practices may be undefined or not aligned with sex-derived reference populations. Additional information (usually, but not always, in the form of comments and/or observations) is available, but it does not align with typical male or female parameters, reference ranges, etc.</a:t>
                      </a:r>
                      <a:endParaRPr lang="en-US" sz="900" dirty="0">
                        <a:effectLst/>
                        <a:latin typeface="Calibri" panose="020F0502020204030204" pitchFamily="34" charset="0"/>
                        <a:ea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3"/>
                  </a:ext>
                </a:extLst>
              </a:tr>
              <a:tr h="577545">
                <a:tc>
                  <a:txBody>
                    <a:bodyPr/>
                    <a:lstStyle/>
                    <a:p>
                      <a:pPr algn="l" defTabSz="457200">
                        <a:defRPr sz="1800"/>
                      </a:pPr>
                      <a:r>
                        <a:rPr sz="1100" dirty="0">
                          <a:latin typeface="Calibri"/>
                          <a:ea typeface="Calibri"/>
                          <a:cs typeface="Calibri"/>
                          <a:sym typeface="Calibri"/>
                        </a:rPr>
                        <a:t>Unknown</a:t>
                      </a:r>
                    </a:p>
                  </a:txBody>
                  <a:tcPr marL="34290" marR="34290" marT="22860" marB="22860" horzOverflow="overflow">
                    <a:solidFill>
                      <a:srgbClr val="FBE8E8"/>
                    </a:solidFill>
                  </a:tcPr>
                </a:tc>
                <a:tc>
                  <a:txBody>
                    <a:bodyPr/>
                    <a:lstStyle/>
                    <a:p>
                      <a:pPr marL="0" marR="0" algn="l">
                        <a:spcBef>
                          <a:spcPts val="0"/>
                        </a:spcBef>
                        <a:spcAft>
                          <a:spcPts val="0"/>
                        </a:spcAft>
                      </a:pPr>
                      <a:r>
                        <a:rPr lang="en-US" sz="900" dirty="0">
                          <a:solidFill>
                            <a:srgbClr val="000000"/>
                          </a:solidFill>
                          <a:effectLst/>
                          <a:latin typeface="Calibri" panose="020F0502020204030204" pitchFamily="34" charset="0"/>
                          <a:ea typeface="Calibri" panose="020F0502020204030204" pitchFamily="34" charset="0"/>
                        </a:rPr>
                        <a:t>No information can be provided.</a:t>
                      </a:r>
                      <a:endParaRPr lang="en-US" sz="900" dirty="0">
                        <a:effectLst/>
                        <a:latin typeface="Calibri" panose="020F0502020204030204" pitchFamily="34" charset="0"/>
                        <a:ea typeface="Calibri" panose="020F0502020204030204" pitchFamily="34" charset="0"/>
                      </a:endParaRPr>
                    </a:p>
                  </a:txBody>
                  <a:tcPr marL="25718" marR="25718" marT="0" marB="0">
                    <a:solidFill>
                      <a:srgbClr val="FBE8E8"/>
                    </a:solidFill>
                  </a:tcPr>
                </a:tc>
                <a:extLst>
                  <a:ext uri="{0D108BD9-81ED-4DB2-BD59-A6C34878D82A}">
                    <a16:rowId xmlns:a16="http://schemas.microsoft.com/office/drawing/2014/main" val="10004"/>
                  </a:ext>
                </a:extLst>
              </a:tr>
            </a:tbl>
          </a:graphicData>
        </a:graphic>
      </p:graphicFrame>
      <p:sp>
        <p:nvSpPr>
          <p:cNvPr id="215" name="Sex for Clinical Use (SFCU)"/>
          <p:cNvSpPr txBox="1"/>
          <p:nvPr/>
        </p:nvSpPr>
        <p:spPr>
          <a:xfrm>
            <a:off x="4610271" y="1643158"/>
            <a:ext cx="3295624" cy="6155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lvl1pPr algn="l">
              <a:defRPr sz="5000" b="1" i="1">
                <a:latin typeface="Helvetica"/>
                <a:ea typeface="Helvetica"/>
                <a:cs typeface="Helvetica"/>
                <a:sym typeface="Helvetica"/>
              </a:defRPr>
            </a:lvl1pPr>
          </a:lstStyle>
          <a:p>
            <a:r>
              <a:rPr sz="1875" dirty="0"/>
              <a:t>Sex </a:t>
            </a:r>
            <a:r>
              <a:rPr lang="en-US" sz="1875" dirty="0"/>
              <a:t>Parameters </a:t>
            </a:r>
            <a:r>
              <a:rPr sz="1875" dirty="0"/>
              <a:t>for Clinical Use (S</a:t>
            </a:r>
            <a:r>
              <a:rPr lang="en-US" sz="1875" dirty="0"/>
              <a:t>P</a:t>
            </a:r>
            <a:r>
              <a:rPr sz="1875" dirty="0"/>
              <a:t>CU)</a:t>
            </a:r>
          </a:p>
        </p:txBody>
      </p:sp>
      <p:sp>
        <p:nvSpPr>
          <p:cNvPr id="216" name="Gender Identity should allow many other phrases but these are the minimum required that any other could be mapped to…"/>
          <p:cNvSpPr txBox="1"/>
          <p:nvPr/>
        </p:nvSpPr>
        <p:spPr>
          <a:xfrm>
            <a:off x="4610271" y="4965860"/>
            <a:ext cx="4294915" cy="1284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p>
            <a:pPr marL="157163" indent="-157163">
              <a:buClr>
                <a:srgbClr val="000000"/>
              </a:buClr>
              <a:buSzPct val="100000"/>
              <a:buChar char="•"/>
              <a:defRPr sz="3600">
                <a:latin typeface="Helvetica"/>
                <a:ea typeface="Helvetica"/>
                <a:cs typeface="Helvetica"/>
                <a:sym typeface="Helvetica"/>
              </a:defRPr>
            </a:pPr>
            <a:r>
              <a:rPr sz="1350" dirty="0"/>
              <a:t>S</a:t>
            </a:r>
            <a:r>
              <a:rPr lang="en-US" sz="1350" dirty="0"/>
              <a:t>P</a:t>
            </a:r>
            <a:r>
              <a:rPr sz="1350" dirty="0"/>
              <a:t>CU </a:t>
            </a:r>
            <a:r>
              <a:rPr lang="en-US" sz="1350" dirty="0"/>
              <a:t>of “Specified” will often be accompanied by comments and/or URI to provide the specified ranges to used, procedures, to follow, etc.  URIs may reference clinical reports, hospital policies, etc.</a:t>
            </a:r>
          </a:p>
          <a:p>
            <a:pPr marL="157163" indent="-157163">
              <a:buClr>
                <a:srgbClr val="000000"/>
              </a:buClr>
              <a:buSzPct val="100000"/>
              <a:buChar char="•"/>
              <a:defRPr sz="3600">
                <a:latin typeface="Helvetica"/>
                <a:ea typeface="Helvetica"/>
                <a:cs typeface="Helvetica"/>
                <a:sym typeface="Helvetica"/>
              </a:defRPr>
            </a:pPr>
            <a:r>
              <a:rPr lang="en-US" sz="1350" dirty="0"/>
              <a:t>Corresponding DICOM CIDxxx2 Sex Parameters for Clinical Use</a:t>
            </a:r>
            <a:endParaRPr sz="1350" dirty="0"/>
          </a:p>
        </p:txBody>
      </p:sp>
      <p:sp>
        <p:nvSpPr>
          <p:cNvPr id="2" name="TextBox 1">
            <a:extLst>
              <a:ext uri="{FF2B5EF4-FFF2-40B4-BE49-F238E27FC236}">
                <a16:creationId xmlns:a16="http://schemas.microsoft.com/office/drawing/2014/main" id="{9127F629-C362-6E47-AEAB-9A9D34F2C858}"/>
              </a:ext>
            </a:extLst>
          </p:cNvPr>
          <p:cNvSpPr txBox="1"/>
          <p:nvPr/>
        </p:nvSpPr>
        <p:spPr>
          <a:xfrm>
            <a:off x="439995" y="3873254"/>
            <a:ext cx="3881089" cy="18389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285750" indent="-285750">
              <a:buFont typeface="Arial" panose="020B0604020202020204" pitchFamily="34" charset="0"/>
              <a:buChar char="•"/>
            </a:pPr>
            <a:r>
              <a:rPr lang="en-US" sz="1350" dirty="0">
                <a:latin typeface="Helvetica"/>
              </a:rPr>
              <a:t>Gender Identity should allow many other phrases but these are the minimum required.  </a:t>
            </a:r>
          </a:p>
          <a:p>
            <a:pPr marL="285750" indent="-285750">
              <a:buFont typeface="Arial" panose="020B0604020202020204" pitchFamily="34" charset="0"/>
              <a:buChar char="•"/>
            </a:pPr>
            <a:r>
              <a:rPr lang="en-US" sz="1350" dirty="0">
                <a:latin typeface="Helvetica"/>
              </a:rPr>
              <a:t>Expect local extensions.  E.g., Canada has a national SNOMED extension for “two spirit”.</a:t>
            </a:r>
          </a:p>
          <a:p>
            <a:pPr marL="214313" indent="-214313">
              <a:buFont typeface="Arial" panose="020B0604020202020204" pitchFamily="34" charset="0"/>
              <a:buChar char="•"/>
            </a:pPr>
            <a:r>
              <a:rPr lang="en-US" sz="1350" dirty="0">
                <a:latin typeface="Helvetica"/>
              </a:rPr>
              <a:t>UMLS and SNOMED codes have been established.  </a:t>
            </a:r>
          </a:p>
          <a:p>
            <a:pPr marL="214313" indent="-214313">
              <a:buFont typeface="Arial" panose="020B0604020202020204" pitchFamily="34" charset="0"/>
              <a:buChar char="•"/>
            </a:pPr>
            <a:r>
              <a:rPr lang="en-US" sz="1350" dirty="0">
                <a:latin typeface="Helvetica"/>
              </a:rPr>
              <a:t>Corresponding DICOM CID xxx1 Person Gender Identity</a:t>
            </a:r>
          </a:p>
          <a:p>
            <a:pPr algn="ctr" defTabSz="309563" hangingPunct="0"/>
            <a:endParaRPr lang="en-US" sz="900" dirty="0">
              <a:solidFill>
                <a:srgbClr val="000000"/>
              </a:solidFill>
              <a:latin typeface="Graphik"/>
              <a:ea typeface="Graphik"/>
              <a:cs typeface="Graphik"/>
              <a:sym typeface="Graphik"/>
            </a:endParaRP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8989</TotalTime>
  <Words>1706</Words>
  <Application>Microsoft Office PowerPoint</Application>
  <PresentationFormat>On-screen Show (4:3)</PresentationFormat>
  <Paragraphs>216</Paragraphs>
  <Slides>18</Slides>
  <Notes>8</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Gill Sans MT</vt:lpstr>
      <vt:lpstr>Graphik</vt:lpstr>
      <vt:lpstr>Graphik-Medium</vt:lpstr>
      <vt:lpstr>Helvetica</vt:lpstr>
      <vt:lpstr>Wingdings 2</vt:lpstr>
      <vt:lpstr>Dividend</vt:lpstr>
      <vt:lpstr> Supplement 233</vt:lpstr>
      <vt:lpstr>Use Case</vt:lpstr>
      <vt:lpstr>Background</vt:lpstr>
      <vt:lpstr>Changes since January WG-06 Meeting</vt:lpstr>
      <vt:lpstr>Hl7 Logical Model</vt:lpstr>
      <vt:lpstr>Gender Harmony Logical Model</vt:lpstr>
      <vt:lpstr>GH Element Specifics</vt:lpstr>
      <vt:lpstr>GH Element Specifics-3</vt:lpstr>
      <vt:lpstr>Proposed HL7 Minimum Value Sets</vt:lpstr>
      <vt:lpstr>Proposed HL7 Minimum Value Sets</vt:lpstr>
      <vt:lpstr>Gender Identity</vt:lpstr>
      <vt:lpstr>HL7 Harmonization Strategy</vt:lpstr>
      <vt:lpstr>DICOM Strategy</vt:lpstr>
      <vt:lpstr>Structure of the additions to Patient Study Module</vt:lpstr>
      <vt:lpstr>Modules Modified </vt:lpstr>
      <vt:lpstr>Services Modified</vt:lpstr>
      <vt:lpstr>Other Modifications</vt:lpstr>
      <vt:lpstr>Ongoing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DICOM Educational Conference Brisbane, Australia</dc:title>
  <dc:creator>Lynn Lear</dc:creator>
  <cp:lastModifiedBy>Robert Horn</cp:lastModifiedBy>
  <cp:revision>84</cp:revision>
  <dcterms:created xsi:type="dcterms:W3CDTF">2018-06-26T03:42:10Z</dcterms:created>
  <dcterms:modified xsi:type="dcterms:W3CDTF">2023-06-22T15:44:24Z</dcterms:modified>
</cp:coreProperties>
</file>