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9" r:id="rId6"/>
    <p:sldId id="259" r:id="rId7"/>
    <p:sldId id="271" r:id="rId8"/>
    <p:sldId id="270" r:id="rId9"/>
    <p:sldId id="265" r:id="rId10"/>
    <p:sldId id="272" r:id="rId11"/>
    <p:sldId id="264" r:id="rId12"/>
    <p:sldId id="263" r:id="rId13"/>
    <p:sldId id="260" r:id="rId14"/>
    <p:sldId id="261" r:id="rId15"/>
    <p:sldId id="273" r:id="rId16"/>
    <p:sldId id="262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062619" y="2063648"/>
            <a:ext cx="6376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거짓 </a:t>
            </a:r>
            <a:r>
              <a:rPr lang="ko-KR" altLang="ko-KR" sz="4800" b="1"/>
              <a:t>뉴스 기사 분류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978777" y="4093217"/>
            <a:ext cx="20454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기레기통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17011829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김재형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17011827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황정현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17011759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최지연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17011816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서예진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17011835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이현지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437938" y="3100391"/>
            <a:ext cx="327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2019 </a:t>
            </a:r>
            <a:r>
              <a:rPr lang="ko-KR" altLang="en-US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팀프로젝트</a:t>
            </a:r>
            <a:endParaRPr lang="en-US" altLang="ko-KR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42E679-6C13-4E30-ACA9-1B6C5D621C14}"/>
              </a:ext>
            </a:extLst>
          </p:cNvPr>
          <p:cNvSpPr/>
          <p:nvPr/>
        </p:nvSpPr>
        <p:spPr>
          <a:xfrm flipV="1">
            <a:off x="3568038" y="1878489"/>
            <a:ext cx="4866968" cy="103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FC15CA-87C3-4271-853E-DC6A813F3374}"/>
              </a:ext>
            </a:extLst>
          </p:cNvPr>
          <p:cNvSpPr txBox="1"/>
          <p:nvPr/>
        </p:nvSpPr>
        <p:spPr>
          <a:xfrm>
            <a:off x="2294233" y="548438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4. </a:t>
            </a:r>
            <a:r>
              <a:rPr lang="ko-KR" altLang="en-US" sz="2800"/>
              <a:t>왜 </a:t>
            </a:r>
            <a:r>
              <a:rPr lang="en-US" altLang="ko-KR" sz="2800"/>
              <a:t>CNN</a:t>
            </a:r>
            <a:r>
              <a:rPr lang="ko-KR" altLang="en-US" sz="2800"/>
              <a:t>인가</a:t>
            </a:r>
            <a:r>
              <a:rPr lang="en-US" altLang="ko-KR" sz="2800"/>
              <a:t>?</a:t>
            </a:r>
            <a:endParaRPr lang="ko-KR" altLang="en-US" sz="28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258D70-7C07-448B-90B5-DA3F33AC389A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http://i.imgur.com/1Flo6TK.gif">
            <a:extLst>
              <a:ext uri="{FF2B5EF4-FFF2-40B4-BE49-F238E27FC236}">
                <a16:creationId xmlns:a16="http://schemas.microsoft.com/office/drawing/2014/main" id="{A96C0E43-9CE9-40EF-BC8D-927C1944A2E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26" y="1185842"/>
            <a:ext cx="6497611" cy="365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F686E06-EAB9-4E84-A504-70F2A859117F}"/>
              </a:ext>
            </a:extLst>
          </p:cNvPr>
          <p:cNvSpPr/>
          <p:nvPr/>
        </p:nvSpPr>
        <p:spPr>
          <a:xfrm>
            <a:off x="1543902" y="4989482"/>
            <a:ext cx="86472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이미지 처리를 위한 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CNN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의 필터가 이미지의 지역적인 정보를 추출하는 역할을 한다면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텍스트 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CNN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의 필터는 텍스트의 지역적인 정보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즉 단어 등장순서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문맥 정보를 보존한다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solidFill>
                <a:srgbClr val="313131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단어 입력값을 순차적으로 받아들이는 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RNN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과 비슷하게 자연어처리에서 최근에 각광받는 분야 중 하나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9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18685F-8A04-41BF-9A3D-586237F22749}"/>
              </a:ext>
            </a:extLst>
          </p:cNvPr>
          <p:cNvSpPr txBox="1"/>
          <p:nvPr/>
        </p:nvSpPr>
        <p:spPr>
          <a:xfrm>
            <a:off x="2294233" y="548438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5. LSTM</a:t>
            </a:r>
            <a:endParaRPr lang="ko-KR" altLang="en-US" sz="28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75B4AFC-4FCB-42FF-83D7-0EBA1235282E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vanishing gradient problemì ëí ì´ë¯¸ì§ ê²ìê²°ê³¼">
            <a:extLst>
              <a:ext uri="{FF2B5EF4-FFF2-40B4-BE49-F238E27FC236}">
                <a16:creationId xmlns:a16="http://schemas.microsoft.com/office/drawing/2014/main" id="{17DF389E-287E-4DB7-983E-D9394690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5" y="1573817"/>
            <a:ext cx="6224526" cy="42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FCF3FE-D6B1-4E11-B69E-4578FE145BD7}"/>
              </a:ext>
            </a:extLst>
          </p:cNvPr>
          <p:cNvSpPr/>
          <p:nvPr/>
        </p:nvSpPr>
        <p:spPr>
          <a:xfrm>
            <a:off x="7126226" y="1674674"/>
            <a:ext cx="43037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ea typeface="바탕" panose="02030600000101010101" pitchFamily="18" charset="-127"/>
                <a:cs typeface="Times New Roman" panose="02020603050405020304" pitchFamily="18" charset="0"/>
              </a:rPr>
              <a:t>NN(</a:t>
            </a:r>
            <a:r>
              <a:rPr lang="ko-KR" altLang="en-US">
                <a:ea typeface="바탕" panose="02030600000101010101" pitchFamily="18" charset="-127"/>
                <a:cs typeface="Times New Roman" panose="02020603050405020304" pitchFamily="18" charset="0"/>
              </a:rPr>
              <a:t>뉴럴 네트워크</a:t>
            </a:r>
            <a:r>
              <a:rPr lang="en-US" altLang="ko-KR"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>
                <a:ea typeface="바탕" panose="02030600000101010101" pitchFamily="18" charset="-127"/>
                <a:cs typeface="Times New Roman" panose="02020603050405020304" pitchFamily="18" charset="0"/>
              </a:rPr>
              <a:t>에서 계산시 </a:t>
            </a:r>
            <a:r>
              <a:rPr lang="ko-KR" altLang="ko-KR">
                <a:ea typeface="바탕" panose="02030600000101010101" pitchFamily="18" charset="-127"/>
                <a:cs typeface="Times New Roman" panose="02020603050405020304" pitchFamily="18" charset="0"/>
              </a:rPr>
              <a:t>기울기가 점차 줄어 학습능력이 크게 저하되는 것으로 알려져 있는데</a:t>
            </a:r>
            <a:r>
              <a:rPr lang="en-US" altLang="ko-KR">
                <a:ea typeface="바탕" panose="02030600000101010101" pitchFamily="18" charset="-127"/>
                <a:cs typeface="Times New Roman" panose="02020603050405020304" pitchFamily="18" charset="0"/>
              </a:rPr>
              <a:t>,</a:t>
            </a:r>
          </a:p>
          <a:p>
            <a:r>
              <a:rPr lang="ko-KR" altLang="ko-KR">
                <a:ea typeface="바탕" panose="02030600000101010101" pitchFamily="18" charset="-127"/>
                <a:cs typeface="Times New Roman" panose="02020603050405020304" pitchFamily="18" charset="0"/>
              </a:rPr>
              <a:t>이를 기울기 값이 사라지는 문</a:t>
            </a:r>
            <a:r>
              <a:rPr lang="ko-KR" altLang="en-US">
                <a:ea typeface="바탕" panose="02030600000101010101" pitchFamily="18" charset="-127"/>
                <a:cs typeface="Times New Roman" panose="02020603050405020304" pitchFamily="18" charset="0"/>
              </a:rPr>
              <a:t>제라 하고</a:t>
            </a:r>
            <a:r>
              <a:rPr lang="en-US" altLang="ko-KR">
                <a:ea typeface="바탕" panose="02030600000101010101" pitchFamily="18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>
                <a:latin typeface="맑은 고딕" panose="020B0503020000020004" pitchFamily="50" charset="-127"/>
                <a:ea typeface="바탕" panose="02030600000101010101" pitchFamily="18" charset="-127"/>
              </a:rPr>
              <a:t>(vanishing gradient problem)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맑은 고딕" panose="020B0503020000020004" pitchFamily="50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맑은 고딕" panose="020B0503020000020004" pitchFamily="50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맑은 고딕" panose="020B0503020000020004" pitchFamily="50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/>
              <a:t>장단기 기억</a:t>
            </a:r>
            <a:r>
              <a:rPr lang="en-US" altLang="ko-KR"/>
              <a:t>(Long Short-Term Memory models; LSTM)</a:t>
            </a:r>
            <a:r>
              <a:rPr lang="ko-KR" altLang="en-US"/>
              <a:t>이라 불리는 </a:t>
            </a:r>
            <a:r>
              <a:rPr lang="en-US" altLang="ko-KR"/>
              <a:t>LSTM</a:t>
            </a:r>
            <a:r>
              <a:rPr lang="ko-KR" altLang="en-US"/>
              <a:t>은 </a:t>
            </a:r>
            <a:r>
              <a:rPr lang="ko-KR" altLang="ko-KR"/>
              <a:t>시간 단계 정보의 중요도를 판별하여 얼마나 많은 과거 정보를 현재까지 끌어올 것인지</a:t>
            </a:r>
            <a:r>
              <a:rPr lang="en-US" altLang="ko-KR"/>
              <a:t> </a:t>
            </a:r>
            <a:r>
              <a:rPr lang="ko-KR" altLang="en-US"/>
              <a:t>판단</a:t>
            </a:r>
            <a:endParaRPr lang="en-US" altLang="ko-KR">
              <a:latin typeface="맑은 고딕" panose="020B0503020000020004" pitchFamily="50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pic>
        <p:nvPicPr>
          <p:cNvPr id="9222" name="Picture 6" descr="https://cdn-images-1.medium.com/max/800/1*xn5kA92_J5KLaKcP7BMRLA.gif">
            <a:extLst>
              <a:ext uri="{FF2B5EF4-FFF2-40B4-BE49-F238E27FC236}">
                <a16:creationId xmlns:a16="http://schemas.microsoft.com/office/drawing/2014/main" id="{8B0C4E29-AC02-4913-A35B-56029071AA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58" y="1191401"/>
            <a:ext cx="6224527" cy="462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cdn-images-1.medium.com/max/800/1*goJVQs-p9kgLODFNyhl9zA.gif">
            <a:extLst>
              <a:ext uri="{FF2B5EF4-FFF2-40B4-BE49-F238E27FC236}">
                <a16:creationId xmlns:a16="http://schemas.microsoft.com/office/drawing/2014/main" id="{BCF0EF58-49D2-463D-8A83-D3B31DBCBAC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960" y="1213008"/>
            <a:ext cx="6470473" cy="46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1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784C5C-8B2E-436B-B1FC-8F8DE0775699}"/>
              </a:ext>
            </a:extLst>
          </p:cNvPr>
          <p:cNvSpPr txBox="1"/>
          <p:nvPr/>
        </p:nvSpPr>
        <p:spPr>
          <a:xfrm>
            <a:off x="2294233" y="513887"/>
            <a:ext cx="6052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6. Attentive Pooling Network(AP)</a:t>
            </a:r>
            <a:endParaRPr lang="ko-KR" altLang="en-US" sz="28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925FA7-730C-46DE-B9CC-761E61AB6272}"/>
              </a:ext>
            </a:extLst>
          </p:cNvPr>
          <p:cNvCxnSpPr>
            <a:cxnSpLocks/>
          </p:cNvCxnSpPr>
          <p:nvPr/>
        </p:nvCxnSpPr>
        <p:spPr>
          <a:xfrm>
            <a:off x="2011680" y="1037107"/>
            <a:ext cx="6144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D67D7E-1F9B-4024-9C35-5C5C4595B89E}"/>
              </a:ext>
            </a:extLst>
          </p:cNvPr>
          <p:cNvSpPr/>
          <p:nvPr/>
        </p:nvSpPr>
        <p:spPr>
          <a:xfrm>
            <a:off x="5039667" y="1868927"/>
            <a:ext cx="60524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ko-KR"/>
              <a:t>어텐티브 풀링</a:t>
            </a:r>
            <a:r>
              <a:rPr lang="en-US" altLang="ko-KR"/>
              <a:t>(AP)</a:t>
            </a:r>
            <a:r>
              <a:rPr lang="ko-KR" altLang="ko-KR"/>
              <a:t>은</a:t>
            </a:r>
            <a:r>
              <a:rPr lang="en-US" altLang="ko-KR"/>
              <a:t> h</a:t>
            </a:r>
            <a:r>
              <a:rPr lang="ko-KR" altLang="ko-KR"/>
              <a:t>로부터 얻은 정보가 </a:t>
            </a:r>
            <a:r>
              <a:rPr lang="en-US" altLang="ko-KR"/>
              <a:t>b</a:t>
            </a:r>
            <a:r>
              <a:rPr lang="ko-KR" altLang="ko-KR"/>
              <a:t>의 계산과 </a:t>
            </a:r>
            <a:r>
              <a:rPr lang="en-US" altLang="ko-KR"/>
              <a:t>h</a:t>
            </a:r>
            <a:r>
              <a:rPr lang="ko-KR" altLang="ko-KR"/>
              <a:t>의 계산에 직접적인 영향을 주어 현재의 입력쌍</a:t>
            </a:r>
            <a:r>
              <a:rPr lang="en-US" altLang="ko-KR"/>
              <a:t>(h,b)</a:t>
            </a:r>
            <a:r>
              <a:rPr lang="ko-KR" altLang="ko-KR"/>
              <a:t>을 풀링 레이어가 알 수 </a:t>
            </a:r>
            <a:r>
              <a:rPr lang="ko-KR" altLang="en-US"/>
              <a:t>있</a:t>
            </a:r>
            <a:r>
              <a:rPr lang="ko-KR" altLang="ko-KR"/>
              <a:t>게 하는 방법이다</a:t>
            </a:r>
            <a:r>
              <a:rPr lang="en-US" altLang="ko-KR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>
              <a:latin typeface="맑은 고딕" panose="020B0503020000020004" pitchFamily="50" charset="-127"/>
              <a:ea typeface="바탕체" panose="02030609000101010101" pitchFamily="17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>
              <a:latin typeface="맑은 고딕" panose="020B0503020000020004" pitchFamily="50" charset="-127"/>
              <a:ea typeface="바탕체" panose="02030609000101010101" pitchFamily="17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>
              <a:latin typeface="맑은 고딕" panose="020B0503020000020004" pitchFamily="50" charset="-127"/>
              <a:ea typeface="바탕체" panose="02030609000101010101" pitchFamily="17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우리가 사용하는 방법은 </a:t>
            </a:r>
            <a:r>
              <a:rPr lang="en-US" altLang="ko-KR"/>
              <a:t>BCNN with Attentive pooling similarity(APS-BCNN)</a:t>
            </a:r>
            <a:r>
              <a:rPr lang="ko-KR" altLang="en-US"/>
              <a:t>으로</a:t>
            </a:r>
            <a:r>
              <a:rPr lang="en-US" altLang="ko-KR"/>
              <a:t>, BCNN</a:t>
            </a:r>
            <a:r>
              <a:rPr lang="ko-KR" altLang="ko-KR"/>
              <a:t>의 맥스 풀링에서 얻은 일차원 벡터 행렬에 어텐티브 풀링을 사용하여 표현한 두 개의 입력값 사이에 유사성 벡터를 추가한 것이다</a:t>
            </a:r>
            <a:r>
              <a:rPr lang="en-US" altLang="ko-KR"/>
              <a:t>.</a:t>
            </a:r>
            <a:endParaRPr lang="ko-KR" altLang="ko-KR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o-KR" altLang="ko-KR">
              <a:latin typeface="맑은 고딕" panose="020B0503020000020004" pitchFamily="50" charset="-127"/>
              <a:ea typeface="바탕체" panose="02030609000101010101" pitchFamily="17" charset="-127"/>
            </a:endParaRPr>
          </a:p>
        </p:txBody>
      </p:sp>
      <p:pic>
        <p:nvPicPr>
          <p:cNvPr id="3074" name="그림 1">
            <a:extLst>
              <a:ext uri="{FF2B5EF4-FFF2-40B4-BE49-F238E27FC236}">
                <a16:creationId xmlns:a16="http://schemas.microsoft.com/office/drawing/2014/main" id="{03B56112-E82E-4C42-89A7-EE6D76967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35" y="1273808"/>
            <a:ext cx="3774319" cy="454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EB6ACC1-0F6C-4BEC-904D-9EF12DF6EB8A}"/>
              </a:ext>
            </a:extLst>
          </p:cNvPr>
          <p:cNvSpPr/>
          <p:nvPr/>
        </p:nvSpPr>
        <p:spPr>
          <a:xfrm>
            <a:off x="1067857" y="6044514"/>
            <a:ext cx="314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>
                <a:ea typeface="바탕체" panose="02030609000101010101" pitchFamily="17" charset="-127"/>
                <a:cs typeface="Times New Roman" panose="02020603050405020304" pitchFamily="18" charset="0"/>
              </a:rPr>
              <a:t>컨볼루션의 </a:t>
            </a:r>
            <a:r>
              <a:rPr lang="ko-KR" altLang="ko-KR">
                <a:latin typeface="맑은 고딕" panose="020B0503020000020004" pitchFamily="50" charset="-127"/>
                <a:ea typeface="바탕체" panose="02030609000101010101" pitchFamily="17" charset="-127"/>
                <a:cs typeface="Times New Roman" panose="02020603050405020304" pitchFamily="18" charset="0"/>
              </a:rPr>
              <a:t>출력값에</a:t>
            </a:r>
            <a:r>
              <a:rPr lang="en-US" altLang="ko-KR">
                <a:latin typeface="맑은 고딕" panose="020B0503020000020004" pitchFamily="50" charset="-127"/>
                <a:ea typeface="바탕체" panose="02030609000101010101" pitchFamily="17" charset="-127"/>
              </a:rPr>
              <a:t> AP</a:t>
            </a:r>
            <a:r>
              <a:rPr lang="ko-KR" altLang="ko-KR">
                <a:latin typeface="맑은 고딕" panose="020B0503020000020004" pitchFamily="50" charset="-127"/>
                <a:ea typeface="바탕체" panose="02030609000101010101" pitchFamily="17" charset="-127"/>
                <a:cs typeface="Times New Roman" panose="02020603050405020304" pitchFamily="18" charset="0"/>
              </a:rPr>
              <a:t>적</a:t>
            </a:r>
            <a:r>
              <a:rPr lang="ko-KR" altLang="en-US">
                <a:latin typeface="맑은 고딕" panose="020B0503020000020004" pitchFamily="50" charset="-127"/>
                <a:ea typeface="바탕체" panose="02030609000101010101" pitchFamily="17" charset="-127"/>
                <a:cs typeface="Times New Roman" panose="02020603050405020304" pitchFamily="18" charset="0"/>
              </a:rPr>
              <a:t>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8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9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40080" y="-740401"/>
              <a:ext cx="1660746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결과 및 분석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966539-4FDE-4CEF-AD2A-D0ADC5172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51073"/>
              </p:ext>
            </p:extLst>
          </p:nvPr>
        </p:nvGraphicFramePr>
        <p:xfrm>
          <a:off x="1020070" y="1171601"/>
          <a:ext cx="6371869" cy="5245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857">
                  <a:extLst>
                    <a:ext uri="{9D8B030D-6E8A-4147-A177-3AD203B41FA5}">
                      <a16:colId xmlns:a16="http://schemas.microsoft.com/office/drawing/2014/main" val="4166069203"/>
                    </a:ext>
                  </a:extLst>
                </a:gridCol>
                <a:gridCol w="2616159">
                  <a:extLst>
                    <a:ext uri="{9D8B030D-6E8A-4147-A177-3AD203B41FA5}">
                      <a16:colId xmlns:a16="http://schemas.microsoft.com/office/drawing/2014/main" val="1538158412"/>
                    </a:ext>
                  </a:extLst>
                </a:gridCol>
                <a:gridCol w="1356853">
                  <a:extLst>
                    <a:ext uri="{9D8B030D-6E8A-4147-A177-3AD203B41FA5}">
                      <a16:colId xmlns:a16="http://schemas.microsoft.com/office/drawing/2014/main" val="2772087302"/>
                    </a:ext>
                  </a:extLst>
                </a:gridCol>
              </a:tblGrid>
              <a:tr h="7550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Lable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Optimized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1921109"/>
                  </a:ext>
                </a:extLst>
              </a:tr>
              <a:tr h="61179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filter_size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+mn-ea"/>
                          <a:ea typeface="+mn-ea"/>
                        </a:rPr>
                        <a:t>필터의 크기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7770660"/>
                  </a:ext>
                </a:extLst>
              </a:tr>
              <a:tr h="473456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num_filters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+mn-ea"/>
                          <a:ea typeface="+mn-ea"/>
                        </a:rPr>
                        <a:t>필터 개수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256(</a:t>
                      </a:r>
                      <a:r>
                        <a:rPr lang="ko-KR" sz="1600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8221724"/>
                  </a:ext>
                </a:extLst>
              </a:tr>
              <a:tr h="7550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1024(</a:t>
                      </a:r>
                      <a:r>
                        <a:rPr lang="ko-KR" sz="1600">
                          <a:effectLst/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008794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dropout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+mn-ea"/>
                          <a:ea typeface="+mn-ea"/>
                        </a:rPr>
                        <a:t>드롭아웃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1024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8247313"/>
                  </a:ext>
                </a:extLst>
              </a:tr>
              <a:tr h="4734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L2_alpha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+mn-ea"/>
                          <a:ea typeface="+mn-ea"/>
                        </a:rPr>
                        <a:t>학습률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2514387"/>
                  </a:ext>
                </a:extLst>
              </a:tr>
              <a:tr h="7550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batch_size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+mn-ea"/>
                          <a:ea typeface="+mn-ea"/>
                        </a:rPr>
                        <a:t>학습 미니배치 크기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128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6823184"/>
                  </a:ext>
                </a:extLst>
              </a:tr>
              <a:tr h="94848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embedding_Dim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+mn-ea"/>
                          <a:ea typeface="+mn-ea"/>
                        </a:rPr>
                        <a:t>단어 임베딩 벡터 차원 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128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45749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00E751-F3C7-4730-AE7F-61C25CC67095}"/>
              </a:ext>
            </a:extLst>
          </p:cNvPr>
          <p:cNvSpPr txBox="1"/>
          <p:nvPr/>
        </p:nvSpPr>
        <p:spPr>
          <a:xfrm>
            <a:off x="8155858" y="1843548"/>
            <a:ext cx="2816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사용한 모델</a:t>
            </a:r>
            <a:endParaRPr lang="en-US" altLang="ko-KR"/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BCNN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BCNN + APS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BCNN + LSTM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472589C-89B2-4CD6-A546-7A44C962D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953"/>
              </p:ext>
            </p:extLst>
          </p:nvPr>
        </p:nvGraphicFramePr>
        <p:xfrm>
          <a:off x="1964702" y="1535853"/>
          <a:ext cx="7577503" cy="2099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6666">
                  <a:extLst>
                    <a:ext uri="{9D8B030D-6E8A-4147-A177-3AD203B41FA5}">
                      <a16:colId xmlns:a16="http://schemas.microsoft.com/office/drawing/2014/main" val="2643206654"/>
                    </a:ext>
                  </a:extLst>
                </a:gridCol>
                <a:gridCol w="2050026">
                  <a:extLst>
                    <a:ext uri="{9D8B030D-6E8A-4147-A177-3AD203B41FA5}">
                      <a16:colId xmlns:a16="http://schemas.microsoft.com/office/drawing/2014/main" val="794407118"/>
                    </a:ext>
                  </a:extLst>
                </a:gridCol>
                <a:gridCol w="1710811">
                  <a:extLst>
                    <a:ext uri="{9D8B030D-6E8A-4147-A177-3AD203B41FA5}">
                      <a16:colId xmlns:a16="http://schemas.microsoft.com/office/drawing/2014/main" val="3179304913"/>
                    </a:ext>
                  </a:extLst>
                </a:gridCol>
              </a:tblGrid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Model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Accuracy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2077573"/>
                  </a:ext>
                </a:extLst>
              </a:tr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Convolutional Neural Networks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600"/>
                        <a:t>BCNN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0.47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393875"/>
                  </a:ext>
                </a:extLst>
              </a:tr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Attentive Pooling Similarity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BCNN + APS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0.49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7888422"/>
                  </a:ext>
                </a:extLst>
              </a:tr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Long Short-Term Memory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BCNN + LSTM</a:t>
                      </a:r>
                      <a:endParaRPr lang="ko-KR" altLang="en-US" sz="1600"/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0.41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54568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DF97751-4291-40D6-942B-65C4831D070D}"/>
              </a:ext>
            </a:extLst>
          </p:cNvPr>
          <p:cNvSpPr/>
          <p:nvPr/>
        </p:nvSpPr>
        <p:spPr>
          <a:xfrm>
            <a:off x="3064561" y="4060481"/>
            <a:ext cx="614463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 </a:t>
            </a:r>
          </a:p>
          <a:p>
            <a:pPr marL="342900" indent="-342900">
              <a:buAutoNum type="arabicPeriod"/>
            </a:pPr>
            <a:r>
              <a:rPr lang="ko-KR" altLang="en-US"/>
              <a:t>낮은 정확도는 훈련 데이터의 양이 적은 데서 비롯됨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2.  LSTM</a:t>
            </a:r>
            <a:r>
              <a:rPr lang="ko-KR" altLang="en-US"/>
              <a:t>과 </a:t>
            </a:r>
            <a:r>
              <a:rPr lang="en-US" altLang="ko-KR"/>
              <a:t>BCNN</a:t>
            </a:r>
            <a:r>
              <a:rPr lang="ko-KR" altLang="en-US"/>
              <a:t>을 결합한 모델에서는 가장 낮은 정확도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472589C-89B2-4CD6-A546-7A44C962D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70051"/>
              </p:ext>
            </p:extLst>
          </p:nvPr>
        </p:nvGraphicFramePr>
        <p:xfrm>
          <a:off x="3769058" y="1400112"/>
          <a:ext cx="4653884" cy="2099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0057">
                  <a:extLst>
                    <a:ext uri="{9D8B030D-6E8A-4147-A177-3AD203B41FA5}">
                      <a16:colId xmlns:a16="http://schemas.microsoft.com/office/drawing/2014/main" val="2643206654"/>
                    </a:ext>
                  </a:extLst>
                </a:gridCol>
                <a:gridCol w="1363827">
                  <a:extLst>
                    <a:ext uri="{9D8B030D-6E8A-4147-A177-3AD203B41FA5}">
                      <a16:colId xmlns:a16="http://schemas.microsoft.com/office/drawing/2014/main" val="3179304913"/>
                    </a:ext>
                  </a:extLst>
                </a:gridCol>
              </a:tblGrid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Model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Accuracy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2077573"/>
                  </a:ext>
                </a:extLst>
              </a:tr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Convolutional Neural Networks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0.47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393875"/>
                  </a:ext>
                </a:extLst>
              </a:tr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Attentive Pooling Similarity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0.49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7888422"/>
                  </a:ext>
                </a:extLst>
              </a:tr>
              <a:tr h="5249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Long Short-Term Memory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0.41</a:t>
                      </a:r>
                      <a:endParaRPr 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54568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741426E-A2B6-4384-8556-93A91486F047}"/>
              </a:ext>
            </a:extLst>
          </p:cNvPr>
          <p:cNvSpPr/>
          <p:nvPr/>
        </p:nvSpPr>
        <p:spPr>
          <a:xfrm>
            <a:off x="3769058" y="389223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향후 모델 개선을 위해 사용할 수 있는 방법</a:t>
            </a:r>
            <a:endParaRPr lang="en-US" altLang="ko-KR"/>
          </a:p>
          <a:p>
            <a:endParaRPr lang="ko-KR" altLang="en-US"/>
          </a:p>
          <a:p>
            <a:pPr marL="342900" indent="-342900">
              <a:buAutoNum type="arabicPeriod"/>
            </a:pPr>
            <a:r>
              <a:rPr lang="ko-KR" altLang="en-US"/>
              <a:t>더 많은 데이터로 학습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더 강력한 정규화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더 적은 모델 파라미터를 사용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앙상블 학습을 추가</a:t>
            </a:r>
          </a:p>
        </p:txBody>
      </p:sp>
    </p:spTree>
    <p:extLst>
      <p:ext uri="{BB962C8B-B14F-4D97-AF65-F5344CB8AC3E}">
        <p14:creationId xmlns:p14="http://schemas.microsoft.com/office/powerpoint/2010/main" val="190365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046047" y="2921168"/>
            <a:ext cx="4099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78061" y="383233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610100" y="1344396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610100" y="2399658"/>
            <a:ext cx="21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610100" y="3486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실험 결과 및 분석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610099" y="4643103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3E7732-D90E-43F2-B07B-0A65719119C5}"/>
              </a:ext>
            </a:extLst>
          </p:cNvPr>
          <p:cNvSpPr txBox="1"/>
          <p:nvPr/>
        </p:nvSpPr>
        <p:spPr>
          <a:xfrm>
            <a:off x="2168012" y="409937"/>
            <a:ext cx="604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 </a:t>
            </a:r>
            <a:r>
              <a:rPr lang="ko-KR" altLang="en-US" sz="2800"/>
              <a:t>가짜 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55A7D4-4879-4767-A734-1B280B0001A8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ewsì ëí ì´ë¯¸ì§ ê²ìê²°ê³¼">
            <a:extLst>
              <a:ext uri="{FF2B5EF4-FFF2-40B4-BE49-F238E27FC236}">
                <a16:creationId xmlns:a16="http://schemas.microsoft.com/office/drawing/2014/main" id="{9473C729-6D83-46A9-BE8D-5B8A488DF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17" y="2009322"/>
            <a:ext cx="9289720" cy="335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keì ëí ì´ë¯¸ì§ ê²ìê²°ê³¼">
            <a:extLst>
              <a:ext uri="{FF2B5EF4-FFF2-40B4-BE49-F238E27FC236}">
                <a16:creationId xmlns:a16="http://schemas.microsoft.com/office/drawing/2014/main" id="{C3DC34E5-EB26-46CE-80CB-4B626FCFF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1" y="1845614"/>
            <a:ext cx="11489818" cy="38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3E7732-D90E-43F2-B07B-0A65719119C5}"/>
              </a:ext>
            </a:extLst>
          </p:cNvPr>
          <p:cNvSpPr txBox="1"/>
          <p:nvPr/>
        </p:nvSpPr>
        <p:spPr>
          <a:xfrm>
            <a:off x="2168012" y="409937"/>
            <a:ext cx="604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 </a:t>
            </a:r>
            <a:r>
              <a:rPr lang="ko-KR" altLang="en-US" sz="2800"/>
              <a:t>가짜 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55A7D4-4879-4767-A734-1B280B0001A8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êµí©ì´ ëëë í¸ë¼í(Donald Trump)ë¥¼ ì§ì§íë¤ì ëí ì´ë¯¸ì§ ê²ìê²°ê³¼">
            <a:extLst>
              <a:ext uri="{FF2B5EF4-FFF2-40B4-BE49-F238E27FC236}">
                <a16:creationId xmlns:a16="http://schemas.microsoft.com/office/drawing/2014/main" id="{6BEBA3F6-3B2E-49A7-A6E2-D3A4523D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07" y="1141057"/>
            <a:ext cx="578167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íë¬ë¦¬ í´ë¦°í´ ì´ì¬ëêµ­ê°ì ë¬´ê¸°ë¥¼ íë§¤íë¤ì ëí ì´ë¯¸ì§ ê²ìê²°ê³¼">
            <a:extLst>
              <a:ext uri="{FF2B5EF4-FFF2-40B4-BE49-F238E27FC236}">
                <a16:creationId xmlns:a16="http://schemas.microsoft.com/office/drawing/2014/main" id="{CEF02F74-0030-4E12-87A4-CC69BEED8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21" y="1141057"/>
            <a:ext cx="6162554" cy="511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9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3E7732-D90E-43F2-B07B-0A65719119C5}"/>
              </a:ext>
            </a:extLst>
          </p:cNvPr>
          <p:cNvSpPr txBox="1"/>
          <p:nvPr/>
        </p:nvSpPr>
        <p:spPr>
          <a:xfrm>
            <a:off x="2168012" y="409937"/>
            <a:ext cx="604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 </a:t>
            </a:r>
            <a:r>
              <a:rPr lang="ko-KR" altLang="en-US" sz="2800"/>
              <a:t>가짜 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55A7D4-4879-4767-A734-1B280B0001A8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E5CFCA6-35FC-4AB6-91D4-488C58164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26" y="1548581"/>
            <a:ext cx="7324725" cy="41148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1580E2F-9DC9-426C-9361-5E2C94F96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69" y="2137805"/>
            <a:ext cx="9067451" cy="352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05BB4CB-EF7F-44AA-AC4E-1B35CB0436E9}"/>
              </a:ext>
            </a:extLst>
          </p:cNvPr>
          <p:cNvSpPr txBox="1"/>
          <p:nvPr/>
        </p:nvSpPr>
        <p:spPr>
          <a:xfrm>
            <a:off x="2294233" y="513887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 Word Embedding</a:t>
            </a:r>
            <a:endParaRPr lang="ko-KR" altLang="en-US" sz="2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E4612-79B3-44D3-939B-C88A51D3EE45}"/>
              </a:ext>
            </a:extLst>
          </p:cNvPr>
          <p:cNvCxnSpPr>
            <a:endCxn id="4" idx="2"/>
          </p:cNvCxnSpPr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8BA553-0BAF-45A4-9C68-6C14003226D5}"/>
              </a:ext>
            </a:extLst>
          </p:cNvPr>
          <p:cNvGrpSpPr/>
          <p:nvPr/>
        </p:nvGrpSpPr>
        <p:grpSpPr>
          <a:xfrm>
            <a:off x="552615" y="1160289"/>
            <a:ext cx="7065816" cy="3797915"/>
            <a:chOff x="1676491" y="1645235"/>
            <a:chExt cx="7065816" cy="3797915"/>
          </a:xfrm>
        </p:grpSpPr>
        <p:pic>
          <p:nvPicPr>
            <p:cNvPr id="3074" name="Picture 2" descr="word2vecì ëí ì´ë¯¸ì§ ê²ìê²°ê³¼">
              <a:extLst>
                <a:ext uri="{FF2B5EF4-FFF2-40B4-BE49-F238E27FC236}">
                  <a16:creationId xmlns:a16="http://schemas.microsoft.com/office/drawing/2014/main" id="{AD563F79-E726-45FF-842D-95D52C15F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91" y="1645235"/>
              <a:ext cx="7065816" cy="3136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80A88F7-B2AE-4F8F-8A59-FFA2EDB36826}"/>
                </a:ext>
              </a:extLst>
            </p:cNvPr>
            <p:cNvSpPr txBox="1"/>
            <p:nvPr/>
          </p:nvSpPr>
          <p:spPr>
            <a:xfrm>
              <a:off x="3736258" y="4735264"/>
              <a:ext cx="50060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/>
                <a:t>Word2Vec</a:t>
              </a:r>
              <a:endParaRPr lang="ko-KR" altLang="en-US" sz="40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51EAA3-796F-435F-8EB3-34BE77C99671}"/>
              </a:ext>
            </a:extLst>
          </p:cNvPr>
          <p:cNvGrpSpPr/>
          <p:nvPr/>
        </p:nvGrpSpPr>
        <p:grpSpPr>
          <a:xfrm>
            <a:off x="1076498" y="2258035"/>
            <a:ext cx="10039004" cy="3439676"/>
            <a:chOff x="2946733" y="3927087"/>
            <a:chExt cx="10039004" cy="3439676"/>
          </a:xfrm>
        </p:grpSpPr>
        <p:pic>
          <p:nvPicPr>
            <p:cNvPr id="3078" name="Picture 6" descr="glove word embeddingì ëí ì´ë¯¸ì§ ê²ìê²°ê³¼">
              <a:extLst>
                <a:ext uri="{FF2B5EF4-FFF2-40B4-BE49-F238E27FC236}">
                  <a16:creationId xmlns:a16="http://schemas.microsoft.com/office/drawing/2014/main" id="{1C42C0AB-806C-4528-AF1E-3365A4052B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733" y="3927087"/>
              <a:ext cx="10039004" cy="260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931A86-8EA9-43EE-A1BB-1DE033908165}"/>
                </a:ext>
              </a:extLst>
            </p:cNvPr>
            <p:cNvSpPr txBox="1"/>
            <p:nvPr/>
          </p:nvSpPr>
          <p:spPr>
            <a:xfrm>
              <a:off x="7077029" y="6658877"/>
              <a:ext cx="50060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/>
                <a:t>GloVe</a:t>
              </a:r>
              <a:endParaRPr lang="ko-KR" altLang="en-US" sz="4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DFFE57-8A02-4C2C-9E12-A7CD73396BE0}"/>
              </a:ext>
            </a:extLst>
          </p:cNvPr>
          <p:cNvGrpSpPr/>
          <p:nvPr/>
        </p:nvGrpSpPr>
        <p:grpSpPr>
          <a:xfrm>
            <a:off x="4598059" y="3266768"/>
            <a:ext cx="7041326" cy="2915113"/>
            <a:chOff x="5115406" y="3429000"/>
            <a:chExt cx="7041326" cy="291511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405B18-14B0-43C7-B053-BDE70B587B0F}"/>
                </a:ext>
              </a:extLst>
            </p:cNvPr>
            <p:cNvSpPr/>
            <p:nvPr/>
          </p:nvSpPr>
          <p:spPr>
            <a:xfrm>
              <a:off x="5115406" y="3429000"/>
              <a:ext cx="6299846" cy="2915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CD4B5D7-1848-4260-BF1F-9A92CBD0EEC6}"/>
                </a:ext>
              </a:extLst>
            </p:cNvPr>
            <p:cNvGrpSpPr/>
            <p:nvPr/>
          </p:nvGrpSpPr>
          <p:grpSpPr>
            <a:xfrm>
              <a:off x="5115406" y="3522535"/>
              <a:ext cx="7041326" cy="2688215"/>
              <a:chOff x="3048000" y="2606284"/>
              <a:chExt cx="7041326" cy="2688215"/>
            </a:xfrm>
          </p:grpSpPr>
          <p:pic>
            <p:nvPicPr>
              <p:cNvPr id="3076" name="Picture 4" descr="https://fasttext.cc/img/fasttext-logo-color-web.png">
                <a:extLst>
                  <a:ext uri="{FF2B5EF4-FFF2-40B4-BE49-F238E27FC236}">
                    <a16:creationId xmlns:a16="http://schemas.microsoft.com/office/drawing/2014/main" id="{6EA2137E-A8D8-45E5-851E-E8181ACD64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2606284"/>
                <a:ext cx="6096000" cy="1403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A65419-513A-4C60-A706-676EDC733B35}"/>
                  </a:ext>
                </a:extLst>
              </p:cNvPr>
              <p:cNvSpPr txBox="1"/>
              <p:nvPr/>
            </p:nvSpPr>
            <p:spPr>
              <a:xfrm>
                <a:off x="5083277" y="4586613"/>
                <a:ext cx="50060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/>
                  <a:t>FastText</a:t>
                </a:r>
                <a:endParaRPr lang="ko-KR" altLang="en-US" sz="4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05BB4CB-EF7F-44AA-AC4E-1B35CB0436E9}"/>
              </a:ext>
            </a:extLst>
          </p:cNvPr>
          <p:cNvSpPr txBox="1"/>
          <p:nvPr/>
        </p:nvSpPr>
        <p:spPr>
          <a:xfrm>
            <a:off x="2294233" y="513887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 Word Embedding</a:t>
            </a:r>
            <a:endParaRPr lang="ko-KR" altLang="en-US" sz="2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E4612-79B3-44D3-939B-C88A51D3EE45}"/>
              </a:ext>
            </a:extLst>
          </p:cNvPr>
          <p:cNvCxnSpPr>
            <a:endCxn id="4" idx="2"/>
          </p:cNvCxnSpPr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DFFE57-8A02-4C2C-9E12-A7CD73396BE0}"/>
              </a:ext>
            </a:extLst>
          </p:cNvPr>
          <p:cNvGrpSpPr/>
          <p:nvPr/>
        </p:nvGrpSpPr>
        <p:grpSpPr>
          <a:xfrm>
            <a:off x="2643768" y="1579101"/>
            <a:ext cx="6292195" cy="1758060"/>
            <a:chOff x="5115406" y="3429001"/>
            <a:chExt cx="6292195" cy="175806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405B18-14B0-43C7-B053-BDE70B587B0F}"/>
                </a:ext>
              </a:extLst>
            </p:cNvPr>
            <p:cNvSpPr/>
            <p:nvPr/>
          </p:nvSpPr>
          <p:spPr>
            <a:xfrm>
              <a:off x="5115406" y="3429001"/>
              <a:ext cx="6292195" cy="1758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6" name="Picture 4" descr="https://fasttext.cc/img/fasttext-logo-color-web.png">
              <a:extLst>
                <a:ext uri="{FF2B5EF4-FFF2-40B4-BE49-F238E27FC236}">
                  <a16:creationId xmlns:a16="http://schemas.microsoft.com/office/drawing/2014/main" id="{6EA2137E-A8D8-45E5-851E-E8181ACD6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406" y="3522535"/>
              <a:ext cx="6096000" cy="140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D30723-9EB3-4A7F-80C2-C6DF08968917}"/>
              </a:ext>
            </a:extLst>
          </p:cNvPr>
          <p:cNvSpPr txBox="1"/>
          <p:nvPr/>
        </p:nvSpPr>
        <p:spPr>
          <a:xfrm>
            <a:off x="2643768" y="4955733"/>
            <a:ext cx="533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/>
              <a:t>행렬을 만드는 데부터 시작해야 하기 때문에 </a:t>
            </a:r>
            <a:endParaRPr lang="en-US" altLang="ko-KR"/>
          </a:p>
          <a:p>
            <a:r>
              <a:rPr lang="ko-KR" altLang="en-US"/>
              <a:t> </a:t>
            </a:r>
            <a:r>
              <a:rPr lang="en-US" altLang="ko-KR"/>
              <a:t>  </a:t>
            </a:r>
            <a:r>
              <a:rPr lang="ko-KR" altLang="en-US"/>
              <a:t>계산복잡도가 높은 </a:t>
            </a:r>
            <a:r>
              <a:rPr lang="en-US" altLang="ko-KR"/>
              <a:t>GloVe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A552E-6756-49F7-8474-7947BE24E5B3}"/>
              </a:ext>
            </a:extLst>
          </p:cNvPr>
          <p:cNvSpPr txBox="1"/>
          <p:nvPr/>
        </p:nvSpPr>
        <p:spPr>
          <a:xfrm>
            <a:off x="2643768" y="3867918"/>
            <a:ext cx="796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단어를 임베딩 단위로 삼는 </a:t>
            </a:r>
            <a:r>
              <a:rPr lang="en-US" altLang="ko-KR"/>
              <a:t>Word2Vec</a:t>
            </a:r>
            <a:r>
              <a:rPr lang="ko-KR" altLang="en-US"/>
              <a:t> 방식에 비해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ko-KR"/>
              <a:t>형태소 단위로 워드임베딩을 수행했을 때 더 나은 성능</a:t>
            </a:r>
            <a:endParaRPr lang="en-US" altLang="ko-KR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F3D6251-BD74-40FE-B4F5-B4D3893DBEFB}"/>
              </a:ext>
            </a:extLst>
          </p:cNvPr>
          <p:cNvCxnSpPr/>
          <p:nvPr/>
        </p:nvCxnSpPr>
        <p:spPr>
          <a:xfrm>
            <a:off x="2757948" y="4676481"/>
            <a:ext cx="6386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3FA38F-1491-496B-8317-CD7623915D6D}"/>
              </a:ext>
            </a:extLst>
          </p:cNvPr>
          <p:cNvCxnSpPr/>
          <p:nvPr/>
        </p:nvCxnSpPr>
        <p:spPr>
          <a:xfrm>
            <a:off x="2757948" y="5888443"/>
            <a:ext cx="6386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1BFFA4-94A9-4B9C-985A-820323B10DD9}"/>
              </a:ext>
            </a:extLst>
          </p:cNvPr>
          <p:cNvCxnSpPr/>
          <p:nvPr/>
        </p:nvCxnSpPr>
        <p:spPr>
          <a:xfrm>
            <a:off x="2757948" y="3604765"/>
            <a:ext cx="6386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8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05BB4CB-EF7F-44AA-AC4E-1B35CB0436E9}"/>
              </a:ext>
            </a:extLst>
          </p:cNvPr>
          <p:cNvSpPr txBox="1"/>
          <p:nvPr/>
        </p:nvSpPr>
        <p:spPr>
          <a:xfrm>
            <a:off x="2294233" y="513887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2. CNN</a:t>
            </a:r>
            <a:endParaRPr lang="ko-KR" altLang="en-US" sz="2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E4612-79B3-44D3-939B-C88A51D3EE45}"/>
              </a:ext>
            </a:extLst>
          </p:cNvPr>
          <p:cNvCxnSpPr>
            <a:endCxn id="4" idx="2"/>
          </p:cNvCxnSpPr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nn ìê³ ë¦¬ì¦ì ëí ì´ë¯¸ì§ ê²ìê²°ê³¼">
            <a:extLst>
              <a:ext uri="{FF2B5EF4-FFF2-40B4-BE49-F238E27FC236}">
                <a16:creationId xmlns:a16="http://schemas.microsoft.com/office/drawing/2014/main" id="{6409547A-5CCE-4041-A730-E7EE8E06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36" y="1846482"/>
            <a:ext cx="9979478" cy="337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nn">
            <a:extLst>
              <a:ext uri="{FF2B5EF4-FFF2-40B4-BE49-F238E27FC236}">
                <a16:creationId xmlns:a16="http://schemas.microsoft.com/office/drawing/2014/main" id="{63DCD7E1-B80C-4AB4-B12A-DB013EC625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64" y="1601570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D388E5E-0406-4F07-96BD-6304754111F7}"/>
              </a:ext>
            </a:extLst>
          </p:cNvPr>
          <p:cNvSpPr/>
          <p:nvPr/>
        </p:nvSpPr>
        <p:spPr>
          <a:xfrm>
            <a:off x="1321009" y="5504082"/>
            <a:ext cx="8887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313131"/>
                </a:solidFill>
              </a:rPr>
              <a:t>CNN</a:t>
            </a:r>
            <a:r>
              <a:rPr lang="ko-KR" altLang="en-US">
                <a:solidFill>
                  <a:srgbClr val="313131"/>
                </a:solidFill>
              </a:rPr>
              <a:t>이란 이미지 처리를 하기 위해 만들어진 아키텍처로</a:t>
            </a:r>
            <a:r>
              <a:rPr lang="en-US" altLang="ko-KR">
                <a:solidFill>
                  <a:srgbClr val="313131"/>
                </a:solidFill>
              </a:rPr>
              <a:t>, </a:t>
            </a:r>
          </a:p>
          <a:p>
            <a:r>
              <a:rPr lang="ko-KR" altLang="en-US"/>
              <a:t>필터</a:t>
            </a:r>
            <a:r>
              <a:rPr lang="en-US" altLang="ko-KR"/>
              <a:t>(filter)</a:t>
            </a:r>
            <a:r>
              <a:rPr lang="ko-KR" altLang="en-US"/>
              <a:t>가 움직이면서 이미지의 지역적인 정보를 추출</a:t>
            </a:r>
            <a:r>
              <a:rPr lang="en-US" altLang="ko-KR"/>
              <a:t>, </a:t>
            </a:r>
            <a:r>
              <a:rPr lang="ko-KR" altLang="en-US"/>
              <a:t>보존하는 형태로 학습한다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041082" cy="854227"/>
            <a:chOff x="640080" y="-971550"/>
            <a:chExt cx="1829820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893387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관련 연구</a:t>
              </a:r>
              <a:endPara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FC15CA-87C3-4271-853E-DC6A813F3374}"/>
              </a:ext>
            </a:extLst>
          </p:cNvPr>
          <p:cNvSpPr txBox="1"/>
          <p:nvPr/>
        </p:nvSpPr>
        <p:spPr>
          <a:xfrm>
            <a:off x="2294233" y="548438"/>
            <a:ext cx="472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3. RNN</a:t>
            </a:r>
            <a:endParaRPr lang="ko-KR" altLang="en-US" sz="28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258D70-7C07-448B-90B5-DA3F33AC389A}"/>
              </a:ext>
            </a:extLst>
          </p:cNvPr>
          <p:cNvCxnSpPr/>
          <p:nvPr/>
        </p:nvCxnSpPr>
        <p:spPr>
          <a:xfrm>
            <a:off x="2011680" y="1037107"/>
            <a:ext cx="264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8229ED-3E36-44EC-A9EF-B67A8F29A9CC}"/>
              </a:ext>
            </a:extLst>
          </p:cNvPr>
          <p:cNvSpPr/>
          <p:nvPr/>
        </p:nvSpPr>
        <p:spPr>
          <a:xfrm>
            <a:off x="1569229" y="5617483"/>
            <a:ext cx="9787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RNN</a:t>
            </a:r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은 입력값을 순차적으로 처리한다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. </a:t>
            </a:r>
          </a:p>
          <a:p>
            <a:r>
              <a:rPr lang="ko-KR" altLang="en-US">
                <a:solidFill>
                  <a:srgbClr val="313131"/>
                </a:solidFill>
                <a:latin typeface="맑은 고딕" panose="020B0503020000020004" pitchFamily="50" charset="-127"/>
              </a:rPr>
              <a:t>입력값을 ‘단어’로 바꿔놓고 생각하면 단어의 등장 순서를 보존하는 형태로 학습이 이루어진다</a:t>
            </a:r>
            <a:r>
              <a:rPr lang="en-US" altLang="ko-KR">
                <a:solidFill>
                  <a:srgbClr val="313131"/>
                </a:solidFill>
                <a:latin typeface="맑은 고딕" panose="020B0503020000020004" pitchFamily="50" charset="-127"/>
              </a:rPr>
              <a:t>.</a:t>
            </a:r>
            <a:endParaRPr lang="ko-KR" altLang="en-US"/>
          </a:p>
        </p:txBody>
      </p:sp>
      <p:pic>
        <p:nvPicPr>
          <p:cNvPr id="7172" name="Picture 4" descr="https://t1.daumcdn.net/cfile/tistory/99FD2E505B05843C0C">
            <a:extLst>
              <a:ext uri="{FF2B5EF4-FFF2-40B4-BE49-F238E27FC236}">
                <a16:creationId xmlns:a16="http://schemas.microsoft.com/office/drawing/2014/main" id="{137CCC26-EBB3-4E11-85DC-5283B937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76" y="1442670"/>
            <a:ext cx="6816848" cy="380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66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479</Words>
  <Application>Microsoft Office PowerPoint</Application>
  <PresentationFormat>와이드스크린</PresentationFormat>
  <Paragraphs>129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Wingdings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올 때 메로나</cp:lastModifiedBy>
  <cp:revision>51</cp:revision>
  <dcterms:created xsi:type="dcterms:W3CDTF">2017-11-16T00:50:54Z</dcterms:created>
  <dcterms:modified xsi:type="dcterms:W3CDTF">2019-06-23T14:58:03Z</dcterms:modified>
</cp:coreProperties>
</file>