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9" r:id="rId4"/>
    <p:sldId id="261" r:id="rId5"/>
    <p:sldId id="271" r:id="rId6"/>
    <p:sldId id="272" r:id="rId7"/>
    <p:sldId id="273" r:id="rId8"/>
    <p:sldId id="275" r:id="rId9"/>
    <p:sldId id="276" r:id="rId10"/>
  </p:sldIdLst>
  <p:sldSz cx="18288000" cy="10287000"/>
  <p:notesSz cx="6858000" cy="9144000"/>
  <p:embeddedFontLst>
    <p:embeddedFont>
      <p:font typeface="Poppins Medium" charset="0"/>
      <p:regular r:id="rId11"/>
    </p:embeddedFont>
    <p:embeddedFont>
      <p:font typeface="Poppins Medium Bold" charset="0"/>
      <p:regular r:id="rId12"/>
    </p:embeddedFont>
    <p:embeddedFont>
      <p:font typeface="Calibri" pitchFamily="34" charset="0"/>
      <p:regular r:id="rId13"/>
      <p:bold r:id="rId14"/>
      <p:italic r:id="rId15"/>
      <p:boldItalic r:id="rId16"/>
    </p:embeddedFont>
    <p:embeddedFont>
      <p:font typeface="Poppins Light"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p:cViewPr varScale="1">
        <p:scale>
          <a:sx n="65" d="100"/>
          <a:sy n="65" d="100"/>
        </p:scale>
        <p:origin x="-264" y="-2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grpSp>
        <p:nvGrpSpPr>
          <p:cNvPr id="3" name="Group 3"/>
          <p:cNvGrpSpPr/>
          <p:nvPr/>
        </p:nvGrpSpPr>
        <p:grpSpPr>
          <a:xfrm>
            <a:off x="1000068" y="1428724"/>
            <a:ext cx="11869331" cy="7944483"/>
            <a:chOff x="-718533" y="-804184"/>
            <a:chExt cx="15825774" cy="10592643"/>
          </a:xfrm>
        </p:grpSpPr>
        <p:sp>
          <p:nvSpPr>
            <p:cNvPr id="4" name="TextBox 4"/>
            <p:cNvSpPr txBox="1"/>
            <p:nvPr/>
          </p:nvSpPr>
          <p:spPr>
            <a:xfrm>
              <a:off x="0" y="-9525"/>
              <a:ext cx="4915988" cy="619125"/>
            </a:xfrm>
            <a:prstGeom prst="rect">
              <a:avLst/>
            </a:prstGeom>
          </p:spPr>
          <p:txBody>
            <a:bodyPr lIns="0" tIns="0" rIns="0" bIns="0" rtlCol="0" anchor="t">
              <a:spAutoFit/>
            </a:bodyPr>
            <a:lstStyle/>
            <a:p>
              <a:pPr algn="l">
                <a:lnSpc>
                  <a:spcPts val="3600"/>
                </a:lnSpc>
              </a:pPr>
              <a:endParaRPr lang="en-US" sz="3000" dirty="0">
                <a:solidFill>
                  <a:srgbClr val="10B5BF"/>
                </a:solidFill>
                <a:latin typeface="Poppins Medium"/>
              </a:endParaRPr>
            </a:p>
          </p:txBody>
        </p:sp>
        <p:sp>
          <p:nvSpPr>
            <p:cNvPr id="5" name="TextBox 5"/>
            <p:cNvSpPr txBox="1"/>
            <p:nvPr/>
          </p:nvSpPr>
          <p:spPr>
            <a:xfrm>
              <a:off x="-718533" y="-804184"/>
              <a:ext cx="15107241" cy="10592643"/>
            </a:xfrm>
            <a:prstGeom prst="rect">
              <a:avLst/>
            </a:prstGeom>
          </p:spPr>
          <p:txBody>
            <a:bodyPr lIns="0" tIns="0" rIns="0" bIns="0" rtlCol="0" anchor="t">
              <a:spAutoFit/>
            </a:bodyPr>
            <a:lstStyle/>
            <a:p>
              <a:pPr algn="l">
                <a:lnSpc>
                  <a:spcPts val="15400"/>
                </a:lnSpc>
              </a:pPr>
              <a:r>
                <a:rPr lang="en-US" sz="14000" dirty="0" smtClean="0">
                  <a:solidFill>
                    <a:srgbClr val="FFFFFF"/>
                  </a:solidFill>
                  <a:latin typeface="Poppins Medium Bold"/>
                </a:rPr>
                <a:t>Neural Network SMS classifier</a:t>
              </a:r>
              <a:endParaRPr lang="en-US" sz="14000" dirty="0">
                <a:solidFill>
                  <a:srgbClr val="FFFFFF"/>
                </a:solidFill>
                <a:latin typeface="Poppins Medium Bold"/>
              </a:endParaRPr>
            </a:p>
          </p:txBody>
        </p:sp>
        <p:sp>
          <p:nvSpPr>
            <p:cNvPr id="6" name="TextBox 6"/>
            <p:cNvSpPr txBox="1"/>
            <p:nvPr/>
          </p:nvSpPr>
          <p:spPr>
            <a:xfrm>
              <a:off x="0" y="8006992"/>
              <a:ext cx="15107241" cy="666849"/>
            </a:xfrm>
            <a:prstGeom prst="rect">
              <a:avLst/>
            </a:prstGeom>
          </p:spPr>
          <p:txBody>
            <a:bodyPr lIns="0" tIns="0" rIns="0" bIns="0" rtlCol="0" anchor="t">
              <a:spAutoFit/>
            </a:bodyPr>
            <a:lstStyle/>
            <a:p>
              <a:pPr algn="l">
                <a:lnSpc>
                  <a:spcPts val="3919"/>
                </a:lnSpc>
              </a:pPr>
              <a:endParaRPr lang="en-US" sz="2799" spc="55" dirty="0">
                <a:solidFill>
                  <a:srgbClr val="FFFFFF"/>
                </a:solidFill>
                <a:latin typeface="Poppins Medium"/>
              </a:endParaRPr>
            </a:p>
          </p:txBody>
        </p:sp>
      </p:grpSp>
      <p:pic>
        <p:nvPicPr>
          <p:cNvPr id="8" name="Picture 7" descr="pngegg.png"/>
          <p:cNvPicPr>
            <a:picLocks noChangeAspect="1"/>
          </p:cNvPicPr>
          <p:nvPr/>
        </p:nvPicPr>
        <p:blipFill>
          <a:blip r:embed="rId2"/>
          <a:stretch>
            <a:fillRect/>
          </a:stretch>
        </p:blipFill>
        <p:spPr>
          <a:xfrm>
            <a:off x="9215438" y="3500426"/>
            <a:ext cx="5500726" cy="5500726"/>
          </a:xfrm>
          <a:prstGeom prst="rect">
            <a:avLst/>
          </a:prstGeom>
        </p:spPr>
      </p:pic>
      <p:pic>
        <p:nvPicPr>
          <p:cNvPr id="9" name="Picture 8" descr="text-message.png"/>
          <p:cNvPicPr>
            <a:picLocks noChangeAspect="1"/>
          </p:cNvPicPr>
          <p:nvPr/>
        </p:nvPicPr>
        <p:blipFill>
          <a:blip r:embed="rId3"/>
          <a:stretch>
            <a:fillRect/>
          </a:stretch>
        </p:blipFill>
        <p:spPr>
          <a:xfrm>
            <a:off x="13411809" y="-214350"/>
            <a:ext cx="4876191" cy="487619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grpSp>
        <p:nvGrpSpPr>
          <p:cNvPr id="3" name="Group 3"/>
          <p:cNvGrpSpPr/>
          <p:nvPr/>
        </p:nvGrpSpPr>
        <p:grpSpPr>
          <a:xfrm>
            <a:off x="3643274" y="1357286"/>
            <a:ext cx="11930146" cy="6732899"/>
            <a:chOff x="-3327438" y="-1318032"/>
            <a:chExt cx="12254013" cy="7110691"/>
          </a:xfrm>
        </p:grpSpPr>
        <p:sp>
          <p:nvSpPr>
            <p:cNvPr id="4" name="TextBox 4"/>
            <p:cNvSpPr txBox="1"/>
            <p:nvPr/>
          </p:nvSpPr>
          <p:spPr>
            <a:xfrm>
              <a:off x="-3327438" y="-1318032"/>
              <a:ext cx="11777759" cy="1610697"/>
            </a:xfrm>
            <a:prstGeom prst="rect">
              <a:avLst/>
            </a:prstGeom>
          </p:spPr>
          <p:txBody>
            <a:bodyPr lIns="0" tIns="0" rIns="0" bIns="0" rtlCol="0" anchor="t">
              <a:spAutoFit/>
            </a:bodyPr>
            <a:lstStyle/>
            <a:p>
              <a:pPr algn="l">
                <a:lnSpc>
                  <a:spcPts val="10800"/>
                </a:lnSpc>
              </a:pPr>
              <a:r>
                <a:rPr lang="en-US" sz="4400" dirty="0" smtClean="0">
                  <a:solidFill>
                    <a:srgbClr val="FFFFFF"/>
                  </a:solidFill>
                  <a:latin typeface="Poppins Medium Bold"/>
                </a:rPr>
                <a:t>Introduction</a:t>
              </a:r>
              <a:endParaRPr lang="en-US" sz="4400" dirty="0">
                <a:solidFill>
                  <a:srgbClr val="FFFFFF"/>
                </a:solidFill>
                <a:latin typeface="Poppins Medium Bold"/>
              </a:endParaRPr>
            </a:p>
          </p:txBody>
        </p:sp>
        <p:sp>
          <p:nvSpPr>
            <p:cNvPr id="5" name="TextBox 5"/>
            <p:cNvSpPr txBox="1"/>
            <p:nvPr/>
          </p:nvSpPr>
          <p:spPr>
            <a:xfrm>
              <a:off x="-3232187" y="1063235"/>
              <a:ext cx="12158762" cy="4729424"/>
            </a:xfrm>
            <a:prstGeom prst="rect">
              <a:avLst/>
            </a:prstGeom>
          </p:spPr>
          <p:txBody>
            <a:bodyPr wrap="square" lIns="0" tIns="0" rIns="0" bIns="0" rtlCol="0" anchor="t">
              <a:spAutoFit/>
            </a:bodyPr>
            <a:lstStyle/>
            <a:p>
              <a:pPr>
                <a:buFont typeface="Arial" pitchFamily="34" charset="0"/>
                <a:buChar char="•"/>
              </a:pPr>
              <a:r>
                <a:rPr lang="en-US" sz="3200" dirty="0" smtClean="0">
                  <a:solidFill>
                    <a:schemeClr val="bg1"/>
                  </a:solidFill>
                </a:rPr>
                <a:t>SMS messages are an integral part of communication, </a:t>
              </a:r>
            </a:p>
            <a:p>
              <a:r>
                <a:rPr lang="en-US" sz="3200" dirty="0" smtClean="0">
                  <a:solidFill>
                    <a:schemeClr val="bg1"/>
                  </a:solidFill>
                </a:rPr>
                <a:t>but spam messages can be a nuisance.</a:t>
              </a:r>
            </a:p>
            <a:p>
              <a:pPr>
                <a:buFont typeface="Arial" pitchFamily="34" charset="0"/>
                <a:buChar char="•"/>
              </a:pPr>
              <a:endParaRPr lang="en-US" sz="3200" dirty="0" smtClean="0">
                <a:solidFill>
                  <a:schemeClr val="bg1"/>
                </a:solidFill>
              </a:endParaRPr>
            </a:p>
            <a:p>
              <a:pPr>
                <a:buFont typeface="Arial" pitchFamily="34" charset="0"/>
                <a:buChar char="•"/>
              </a:pPr>
              <a:r>
                <a:rPr lang="en-US" sz="3200" dirty="0" smtClean="0">
                  <a:solidFill>
                    <a:schemeClr val="bg1"/>
                  </a:solidFill>
                </a:rPr>
                <a:t>Our project aims to classify SMS messages as "spam" or "ham" (legitimate) using neural networks.</a:t>
              </a:r>
            </a:p>
            <a:p>
              <a:pPr>
                <a:buFont typeface="Arial" pitchFamily="34" charset="0"/>
                <a:buChar char="•"/>
              </a:pPr>
              <a:endParaRPr lang="en-US" sz="3200" dirty="0" smtClean="0">
                <a:solidFill>
                  <a:schemeClr val="bg1"/>
                </a:solidFill>
              </a:endParaRPr>
            </a:p>
            <a:p>
              <a:pPr>
                <a:buFont typeface="Arial" pitchFamily="34" charset="0"/>
                <a:buChar char="•"/>
              </a:pPr>
              <a:r>
                <a:rPr lang="en-US" sz="3200" dirty="0" smtClean="0">
                  <a:solidFill>
                    <a:schemeClr val="bg1"/>
                  </a:solidFill>
                </a:rPr>
                <a:t>By leveraging machine learning techniques, we can automatically filter out unwanted spam messages, improving user experience and safety.</a:t>
              </a:r>
            </a:p>
            <a:p>
              <a:pPr algn="l">
                <a:lnSpc>
                  <a:spcPts val="4200"/>
                </a:lnSpc>
              </a:pPr>
              <a:endParaRPr lang="en-US" sz="3000" dirty="0">
                <a:solidFill>
                  <a:srgbClr val="FFFFFF"/>
                </a:solidFill>
                <a:latin typeface="Poppins Light"/>
              </a:endParaRPr>
            </a:p>
          </p:txBody>
        </p:sp>
      </p:grpSp>
      <p:pic>
        <p:nvPicPr>
          <p:cNvPr id="16" name="Picture 15" descr="pngegg.png"/>
          <p:cNvPicPr>
            <a:picLocks noChangeAspect="1"/>
          </p:cNvPicPr>
          <p:nvPr/>
        </p:nvPicPr>
        <p:blipFill>
          <a:blip r:embed="rId2"/>
          <a:stretch>
            <a:fillRect/>
          </a:stretch>
        </p:blipFill>
        <p:spPr>
          <a:xfrm>
            <a:off x="13001652" y="-357226"/>
            <a:ext cx="5500726" cy="550072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12" name="TextBox 11"/>
          <p:cNvSpPr txBox="1"/>
          <p:nvPr/>
        </p:nvSpPr>
        <p:spPr>
          <a:xfrm>
            <a:off x="1714448" y="1000096"/>
            <a:ext cx="7715304" cy="769441"/>
          </a:xfrm>
          <a:prstGeom prst="rect">
            <a:avLst/>
          </a:prstGeom>
          <a:noFill/>
        </p:spPr>
        <p:txBody>
          <a:bodyPr wrap="square" rtlCol="0">
            <a:spAutoFit/>
          </a:bodyPr>
          <a:lstStyle/>
          <a:p>
            <a:r>
              <a:rPr lang="en-US" sz="4400" b="1" dirty="0" smtClean="0">
                <a:solidFill>
                  <a:schemeClr val="bg1"/>
                </a:solidFill>
                <a:latin typeface="Poppins Light" charset="0"/>
                <a:cs typeface="Poppins Light" charset="0"/>
              </a:rPr>
              <a:t>Project overview</a:t>
            </a:r>
            <a:endParaRPr lang="en-US" sz="4400" b="1" dirty="0">
              <a:solidFill>
                <a:schemeClr val="bg1"/>
              </a:solidFill>
              <a:latin typeface="Poppins Light" charset="0"/>
              <a:cs typeface="Poppins Light" charset="0"/>
            </a:endParaRPr>
          </a:p>
        </p:txBody>
      </p:sp>
      <p:sp>
        <p:nvSpPr>
          <p:cNvPr id="15" name="TextBox 14"/>
          <p:cNvSpPr txBox="1"/>
          <p:nvPr/>
        </p:nvSpPr>
        <p:spPr>
          <a:xfrm>
            <a:off x="1500134" y="2571732"/>
            <a:ext cx="13216030" cy="3539430"/>
          </a:xfrm>
          <a:prstGeom prst="rect">
            <a:avLst/>
          </a:prstGeom>
          <a:noFill/>
        </p:spPr>
        <p:txBody>
          <a:bodyPr wrap="square" rtlCol="0">
            <a:spAutoFit/>
          </a:bodyPr>
          <a:lstStyle/>
          <a:p>
            <a:pPr>
              <a:buFont typeface="Arial" pitchFamily="34" charset="0"/>
              <a:buChar char="•"/>
            </a:pPr>
            <a:r>
              <a:rPr lang="en-US" sz="2800" b="1" dirty="0" smtClean="0">
                <a:solidFill>
                  <a:schemeClr val="bg1"/>
                </a:solidFill>
                <a:latin typeface="Poppins Light" charset="0"/>
                <a:cs typeface="Poppins Light" charset="0"/>
              </a:rPr>
              <a:t>Dataset</a:t>
            </a:r>
            <a:r>
              <a:rPr lang="en-US" sz="2800" dirty="0" smtClean="0">
                <a:solidFill>
                  <a:schemeClr val="bg1"/>
                </a:solidFill>
                <a:latin typeface="Poppins Light" charset="0"/>
                <a:cs typeface="Poppins Light" charset="0"/>
              </a:rPr>
              <a:t>: We utilized a dataset containing SMS messages labeled as either "ham" or "spam".</a:t>
            </a:r>
          </a:p>
          <a:p>
            <a:pPr>
              <a:buFont typeface="Arial" pitchFamily="34" charset="0"/>
              <a:buChar char="•"/>
            </a:pPr>
            <a:endParaRPr lang="en-US" sz="2800" dirty="0" smtClean="0">
              <a:solidFill>
                <a:schemeClr val="bg1"/>
              </a:solidFill>
              <a:latin typeface="Poppins Light" charset="0"/>
              <a:cs typeface="Poppins Light" charset="0"/>
            </a:endParaRPr>
          </a:p>
          <a:p>
            <a:pPr>
              <a:buFont typeface="Arial" pitchFamily="34" charset="0"/>
              <a:buChar char="•"/>
            </a:pPr>
            <a:r>
              <a:rPr lang="en-US" sz="2800" b="1" dirty="0" smtClean="0">
                <a:solidFill>
                  <a:schemeClr val="bg1"/>
                </a:solidFill>
                <a:latin typeface="Poppins Light" charset="0"/>
                <a:cs typeface="Poppins Light" charset="0"/>
              </a:rPr>
              <a:t>Objective</a:t>
            </a:r>
            <a:r>
              <a:rPr lang="en-US" sz="2800" dirty="0" smtClean="0">
                <a:solidFill>
                  <a:schemeClr val="bg1"/>
                </a:solidFill>
                <a:latin typeface="Poppins Light" charset="0"/>
                <a:cs typeface="Poppins Light" charset="0"/>
              </a:rPr>
              <a:t>: To build a neural network model that accurately classifies SMS messages.</a:t>
            </a:r>
          </a:p>
          <a:p>
            <a:pPr>
              <a:buFont typeface="Arial" pitchFamily="34" charset="0"/>
              <a:buChar char="•"/>
            </a:pPr>
            <a:endParaRPr lang="en-US" sz="2800" dirty="0" smtClean="0">
              <a:solidFill>
                <a:schemeClr val="bg1"/>
              </a:solidFill>
              <a:latin typeface="Poppins Light" charset="0"/>
              <a:cs typeface="Poppins Light" charset="0"/>
            </a:endParaRPr>
          </a:p>
          <a:p>
            <a:pPr>
              <a:buFont typeface="Arial" pitchFamily="34" charset="0"/>
              <a:buChar char="•"/>
            </a:pPr>
            <a:r>
              <a:rPr lang="en-US" sz="2800" b="1" dirty="0" smtClean="0">
                <a:solidFill>
                  <a:schemeClr val="bg1"/>
                </a:solidFill>
                <a:latin typeface="Poppins Light" charset="0"/>
                <a:cs typeface="Poppins Light" charset="0"/>
              </a:rPr>
              <a:t>Importance</a:t>
            </a:r>
            <a:r>
              <a:rPr lang="en-US" sz="2800" dirty="0" smtClean="0">
                <a:solidFill>
                  <a:schemeClr val="bg1"/>
                </a:solidFill>
                <a:latin typeface="Poppins Light" charset="0"/>
                <a:cs typeface="Poppins Light" charset="0"/>
              </a:rPr>
              <a:t>: Effective classification of SMS messages helps in spam detection and enhances user experience.</a:t>
            </a:r>
            <a:endParaRPr lang="en-US" sz="2800" dirty="0">
              <a:solidFill>
                <a:schemeClr val="bg1"/>
              </a:solidFill>
              <a:latin typeface="Poppins Light" charset="0"/>
              <a:cs typeface="Poppins Light" charset="0"/>
            </a:endParaRPr>
          </a:p>
        </p:txBody>
      </p:sp>
      <p:pic>
        <p:nvPicPr>
          <p:cNvPr id="16" name="Picture 15" descr="1__igArwmR7Pj_Mu_KUGD1SQ.png"/>
          <p:cNvPicPr>
            <a:picLocks noChangeAspect="1"/>
          </p:cNvPicPr>
          <p:nvPr/>
        </p:nvPicPr>
        <p:blipFill>
          <a:blip r:embed="rId2"/>
          <a:stretch>
            <a:fillRect/>
          </a:stretch>
        </p:blipFill>
        <p:spPr>
          <a:xfrm>
            <a:off x="4857720" y="6143632"/>
            <a:ext cx="7888757" cy="3651368"/>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grpSp>
        <p:nvGrpSpPr>
          <p:cNvPr id="2" name="Group 2"/>
          <p:cNvGrpSpPr/>
          <p:nvPr/>
        </p:nvGrpSpPr>
        <p:grpSpPr>
          <a:xfrm>
            <a:off x="1714500" y="2267614"/>
            <a:ext cx="11144276" cy="6447786"/>
            <a:chOff x="0" y="0"/>
            <a:chExt cx="11811014" cy="5644264"/>
          </a:xfrm>
        </p:grpSpPr>
        <p:sp>
          <p:nvSpPr>
            <p:cNvPr id="3" name="TextBox 3"/>
            <p:cNvSpPr txBox="1"/>
            <p:nvPr/>
          </p:nvSpPr>
          <p:spPr>
            <a:xfrm>
              <a:off x="0" y="4933064"/>
              <a:ext cx="9364759" cy="711200"/>
            </a:xfrm>
            <a:prstGeom prst="rect">
              <a:avLst/>
            </a:prstGeom>
          </p:spPr>
          <p:txBody>
            <a:bodyPr lIns="0" tIns="0" rIns="0" bIns="0" rtlCol="0" anchor="t">
              <a:spAutoFit/>
            </a:bodyPr>
            <a:lstStyle/>
            <a:p>
              <a:pPr algn="l">
                <a:lnSpc>
                  <a:spcPts val="4200"/>
                </a:lnSpc>
              </a:pPr>
              <a:endParaRPr lang="en-US" sz="3500" dirty="0">
                <a:solidFill>
                  <a:srgbClr val="10B5BF"/>
                </a:solidFill>
                <a:latin typeface="Poppins Medium"/>
              </a:endParaRPr>
            </a:p>
          </p:txBody>
        </p:sp>
        <p:sp>
          <p:nvSpPr>
            <p:cNvPr id="4" name="TextBox 4"/>
            <p:cNvSpPr txBox="1"/>
            <p:nvPr/>
          </p:nvSpPr>
          <p:spPr>
            <a:xfrm>
              <a:off x="0" y="0"/>
              <a:ext cx="11811014" cy="1436290"/>
            </a:xfrm>
            <a:prstGeom prst="rect">
              <a:avLst/>
            </a:prstGeom>
          </p:spPr>
          <p:txBody>
            <a:bodyPr wrap="square" lIns="0" tIns="0" rIns="0" bIns="0" rtlCol="0" anchor="t">
              <a:spAutoFit/>
            </a:bodyPr>
            <a:lstStyle/>
            <a:p>
              <a:pPr>
                <a:lnSpc>
                  <a:spcPts val="8400"/>
                </a:lnSpc>
              </a:pPr>
              <a:r>
                <a:rPr lang="en-US" sz="7200" dirty="0" smtClean="0">
                  <a:solidFill>
                    <a:schemeClr val="bg1"/>
                  </a:solidFill>
                </a:rPr>
                <a:t>Data Preprocessing</a:t>
              </a:r>
              <a:endParaRPr lang="en-US" sz="7000" dirty="0">
                <a:solidFill>
                  <a:schemeClr val="bg1"/>
                </a:solidFill>
                <a:latin typeface="Poppins Medium Bold"/>
              </a:endParaRPr>
            </a:p>
          </p:txBody>
        </p:sp>
        <p:sp>
          <p:nvSpPr>
            <p:cNvPr id="5" name="TextBox 5"/>
            <p:cNvSpPr txBox="1"/>
            <p:nvPr/>
          </p:nvSpPr>
          <p:spPr>
            <a:xfrm>
              <a:off x="151369" y="1643749"/>
              <a:ext cx="11373893" cy="3448595"/>
            </a:xfrm>
            <a:prstGeom prst="rect">
              <a:avLst/>
            </a:prstGeom>
          </p:spPr>
          <p:txBody>
            <a:bodyPr wrap="square" lIns="0" tIns="0" rIns="0" bIns="0" rtlCol="0" anchor="t">
              <a:spAutoFit/>
            </a:bodyPr>
            <a:lstStyle/>
            <a:p>
              <a:pPr>
                <a:buFont typeface="Arial" pitchFamily="34" charset="0"/>
                <a:buChar char="•"/>
              </a:pPr>
              <a:r>
                <a:rPr lang="en-US" sz="3200" b="1" dirty="0" smtClean="0">
                  <a:solidFill>
                    <a:schemeClr val="bg1"/>
                  </a:solidFill>
                </a:rPr>
                <a:t>Loading Data</a:t>
              </a:r>
              <a:r>
                <a:rPr lang="en-US" sz="3200" dirty="0" smtClean="0">
                  <a:solidFill>
                    <a:schemeClr val="bg1"/>
                  </a:solidFill>
                </a:rPr>
                <a:t>: We loaded the SMS messages dataset from </a:t>
              </a:r>
              <a:r>
                <a:rPr lang="en-US" sz="3200" dirty="0" smtClean="0">
                  <a:solidFill>
                    <a:schemeClr val="bg1"/>
                  </a:solidFill>
                </a:rPr>
                <a:t>CSV </a:t>
              </a:r>
              <a:r>
                <a:rPr lang="en-US" sz="3200" dirty="0" smtClean="0">
                  <a:solidFill>
                    <a:schemeClr val="bg1"/>
                  </a:solidFill>
                </a:rPr>
                <a:t>files.</a:t>
              </a:r>
            </a:p>
            <a:p>
              <a:pPr>
                <a:buFont typeface="Arial" pitchFamily="34" charset="0"/>
                <a:buChar char="•"/>
              </a:pPr>
              <a:r>
                <a:rPr lang="en-US" sz="3200" b="1" dirty="0" smtClean="0">
                  <a:solidFill>
                    <a:schemeClr val="bg1"/>
                  </a:solidFill>
                </a:rPr>
                <a:t>Preprocessing </a:t>
              </a:r>
              <a:r>
                <a:rPr lang="en-US" sz="3200" b="1" dirty="0" smtClean="0">
                  <a:solidFill>
                    <a:schemeClr val="bg1"/>
                  </a:solidFill>
                </a:rPr>
                <a:t>Steps</a:t>
              </a:r>
              <a:r>
                <a:rPr lang="en-US" sz="3200" dirty="0" smtClean="0">
                  <a:solidFill>
                    <a:schemeClr val="bg1"/>
                  </a:solidFill>
                </a:rPr>
                <a:t>: Tokenization</a:t>
              </a:r>
              <a:r>
                <a:rPr lang="en-US" sz="3200" dirty="0" smtClean="0">
                  <a:solidFill>
                    <a:schemeClr val="bg1"/>
                  </a:solidFill>
                </a:rPr>
                <a:t>: Splitting messages into words.</a:t>
              </a:r>
            </a:p>
            <a:p>
              <a:pPr>
                <a:buFont typeface="Arial" pitchFamily="34" charset="0"/>
                <a:buChar char="•"/>
              </a:pPr>
              <a:r>
                <a:rPr lang="en-US" sz="3200" dirty="0" smtClean="0">
                  <a:solidFill>
                    <a:schemeClr val="bg1"/>
                  </a:solidFill>
                </a:rPr>
                <a:t>   </a:t>
              </a:r>
              <a:r>
                <a:rPr lang="en-US" sz="3200" b="1" dirty="0" smtClean="0">
                  <a:solidFill>
                    <a:schemeClr val="bg1"/>
                  </a:solidFill>
                </a:rPr>
                <a:t>Vocabulary Generation</a:t>
              </a:r>
              <a:r>
                <a:rPr lang="en-US" sz="3200" dirty="0" smtClean="0">
                  <a:solidFill>
                    <a:schemeClr val="bg1"/>
                  </a:solidFill>
                </a:rPr>
                <a:t>: Creating a set of unique words              in the dataset.</a:t>
              </a:r>
            </a:p>
            <a:p>
              <a:pPr>
                <a:buFont typeface="Arial" pitchFamily="34" charset="0"/>
                <a:buChar char="•"/>
              </a:pPr>
              <a:r>
                <a:rPr lang="en-US" sz="3200" dirty="0" smtClean="0">
                  <a:solidFill>
                    <a:schemeClr val="bg1"/>
                  </a:solidFill>
                </a:rPr>
                <a:t>   </a:t>
              </a:r>
              <a:r>
                <a:rPr lang="en-US" sz="3200" b="1" dirty="0" smtClean="0">
                  <a:solidFill>
                    <a:schemeClr val="bg1"/>
                  </a:solidFill>
                </a:rPr>
                <a:t>Encoding and Padding</a:t>
              </a:r>
              <a:r>
                <a:rPr lang="en-US" sz="3200" dirty="0" smtClean="0">
                  <a:solidFill>
                    <a:schemeClr val="bg1"/>
                  </a:solidFill>
                </a:rPr>
                <a:t>: Integer encoding of words and   padding sequences to a fixed length.</a:t>
              </a:r>
              <a:endParaRPr lang="en-US" sz="3200" dirty="0">
                <a:solidFill>
                  <a:schemeClr val="bg1"/>
                </a:solidFill>
              </a:endParaRPr>
            </a:p>
          </p:txBody>
        </p:sp>
      </p:grpSp>
      <p:pic>
        <p:nvPicPr>
          <p:cNvPr id="7" name="Picture 6" descr="text-message.png"/>
          <p:cNvPicPr>
            <a:picLocks noChangeAspect="1"/>
          </p:cNvPicPr>
          <p:nvPr/>
        </p:nvPicPr>
        <p:blipFill>
          <a:blip r:embed="rId2"/>
          <a:stretch>
            <a:fillRect/>
          </a:stretch>
        </p:blipFill>
        <p:spPr>
          <a:xfrm>
            <a:off x="12573024" y="357154"/>
            <a:ext cx="4876191" cy="4876191"/>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grpSp>
        <p:nvGrpSpPr>
          <p:cNvPr id="2" name="Group 2"/>
          <p:cNvGrpSpPr/>
          <p:nvPr/>
        </p:nvGrpSpPr>
        <p:grpSpPr>
          <a:xfrm>
            <a:off x="1714500" y="2267614"/>
            <a:ext cx="11144276" cy="6447786"/>
            <a:chOff x="0" y="0"/>
            <a:chExt cx="11811014" cy="5644264"/>
          </a:xfrm>
        </p:grpSpPr>
        <p:sp>
          <p:nvSpPr>
            <p:cNvPr id="3" name="TextBox 3"/>
            <p:cNvSpPr txBox="1"/>
            <p:nvPr/>
          </p:nvSpPr>
          <p:spPr>
            <a:xfrm>
              <a:off x="0" y="4933064"/>
              <a:ext cx="9364759" cy="711200"/>
            </a:xfrm>
            <a:prstGeom prst="rect">
              <a:avLst/>
            </a:prstGeom>
          </p:spPr>
          <p:txBody>
            <a:bodyPr lIns="0" tIns="0" rIns="0" bIns="0" rtlCol="0" anchor="t">
              <a:spAutoFit/>
            </a:bodyPr>
            <a:lstStyle/>
            <a:p>
              <a:pPr algn="l">
                <a:lnSpc>
                  <a:spcPts val="4200"/>
                </a:lnSpc>
              </a:pPr>
              <a:endParaRPr lang="en-US" sz="3500" dirty="0">
                <a:solidFill>
                  <a:srgbClr val="10B5BF"/>
                </a:solidFill>
                <a:latin typeface="Poppins Medium"/>
              </a:endParaRPr>
            </a:p>
          </p:txBody>
        </p:sp>
        <p:sp>
          <p:nvSpPr>
            <p:cNvPr id="4" name="TextBox 4"/>
            <p:cNvSpPr txBox="1"/>
            <p:nvPr/>
          </p:nvSpPr>
          <p:spPr>
            <a:xfrm>
              <a:off x="0" y="0"/>
              <a:ext cx="11811014" cy="949710"/>
            </a:xfrm>
            <a:prstGeom prst="rect">
              <a:avLst/>
            </a:prstGeom>
          </p:spPr>
          <p:txBody>
            <a:bodyPr wrap="square" lIns="0" tIns="0" rIns="0" bIns="0" rtlCol="0" anchor="t">
              <a:spAutoFit/>
            </a:bodyPr>
            <a:lstStyle/>
            <a:p>
              <a:pPr>
                <a:lnSpc>
                  <a:spcPts val="8400"/>
                </a:lnSpc>
              </a:pPr>
              <a:r>
                <a:rPr lang="en-US" sz="7200" dirty="0" smtClean="0">
                  <a:solidFill>
                    <a:schemeClr val="bg1"/>
                  </a:solidFill>
                </a:rPr>
                <a:t>Neural Network Architecture</a:t>
              </a:r>
              <a:endParaRPr lang="en-US" sz="7000" dirty="0">
                <a:solidFill>
                  <a:schemeClr val="bg1"/>
                </a:solidFill>
                <a:latin typeface="Poppins Medium Bold"/>
              </a:endParaRPr>
            </a:p>
          </p:txBody>
        </p:sp>
        <p:sp>
          <p:nvSpPr>
            <p:cNvPr id="5" name="TextBox 5"/>
            <p:cNvSpPr txBox="1"/>
            <p:nvPr/>
          </p:nvSpPr>
          <p:spPr>
            <a:xfrm>
              <a:off x="151369" y="1643749"/>
              <a:ext cx="11373893" cy="3017521"/>
            </a:xfrm>
            <a:prstGeom prst="rect">
              <a:avLst/>
            </a:prstGeom>
          </p:spPr>
          <p:txBody>
            <a:bodyPr wrap="square" lIns="0" tIns="0" rIns="0" bIns="0" rtlCol="0" anchor="t">
              <a:spAutoFit/>
            </a:bodyPr>
            <a:lstStyle/>
            <a:p>
              <a:pPr>
                <a:buFont typeface="Arial" pitchFamily="34" charset="0"/>
                <a:buChar char="•"/>
              </a:pPr>
              <a:r>
                <a:rPr lang="en-US" sz="3200" b="1" dirty="0" smtClean="0">
                  <a:solidFill>
                    <a:schemeClr val="bg1"/>
                  </a:solidFill>
                </a:rPr>
                <a:t>Embedding Layer</a:t>
              </a:r>
              <a:r>
                <a:rPr lang="en-US" sz="3200" dirty="0" smtClean="0">
                  <a:solidFill>
                    <a:schemeClr val="bg1"/>
                  </a:solidFill>
                </a:rPr>
                <a:t>: Converts integer-encoded words into dense vectors.</a:t>
              </a:r>
            </a:p>
            <a:p>
              <a:pPr>
                <a:buFont typeface="Arial" pitchFamily="34" charset="0"/>
                <a:buChar char="•"/>
              </a:pPr>
              <a:endParaRPr lang="en-US" sz="3200" dirty="0" smtClean="0">
                <a:solidFill>
                  <a:schemeClr val="bg1"/>
                </a:solidFill>
              </a:endParaRPr>
            </a:p>
            <a:p>
              <a:pPr>
                <a:buFont typeface="Arial" pitchFamily="34" charset="0"/>
                <a:buChar char="•"/>
              </a:pPr>
              <a:r>
                <a:rPr lang="en-US" sz="3200" b="1" dirty="0" smtClean="0">
                  <a:solidFill>
                    <a:schemeClr val="bg1"/>
                  </a:solidFill>
                </a:rPr>
                <a:t>Flatten Layer</a:t>
              </a:r>
              <a:r>
                <a:rPr lang="en-US" sz="3200" dirty="0" smtClean="0">
                  <a:solidFill>
                    <a:schemeClr val="bg1"/>
                  </a:solidFill>
                </a:rPr>
                <a:t>: Flattens the output for the dense layer.</a:t>
              </a:r>
            </a:p>
            <a:p>
              <a:pPr>
                <a:buFont typeface="Arial" pitchFamily="34" charset="0"/>
                <a:buChar char="•"/>
              </a:pPr>
              <a:endParaRPr lang="en-US" sz="3200" dirty="0" smtClean="0">
                <a:solidFill>
                  <a:schemeClr val="bg1"/>
                </a:solidFill>
              </a:endParaRPr>
            </a:p>
            <a:p>
              <a:pPr>
                <a:buFont typeface="Arial" pitchFamily="34" charset="0"/>
                <a:buChar char="•"/>
              </a:pPr>
              <a:r>
                <a:rPr lang="en-US" sz="3200" b="1" dirty="0" smtClean="0">
                  <a:solidFill>
                    <a:schemeClr val="bg1"/>
                  </a:solidFill>
                </a:rPr>
                <a:t>Dense Layer</a:t>
              </a:r>
              <a:r>
                <a:rPr lang="en-US" sz="3200" dirty="0" smtClean="0">
                  <a:solidFill>
                    <a:schemeClr val="bg1"/>
                  </a:solidFill>
                </a:rPr>
                <a:t>: Final output layer with sigmoid activation for binary classification.</a:t>
              </a:r>
              <a:endParaRPr lang="en-US" sz="3200" dirty="0">
                <a:solidFill>
                  <a:schemeClr val="bg1"/>
                </a:solidFill>
              </a:endParaRPr>
            </a:p>
          </p:txBody>
        </p:sp>
      </p:grpSp>
      <p:pic>
        <p:nvPicPr>
          <p:cNvPr id="6" name="Picture 5" descr="pngegg (1).png"/>
          <p:cNvPicPr>
            <a:picLocks noChangeAspect="1"/>
          </p:cNvPicPr>
          <p:nvPr/>
        </p:nvPicPr>
        <p:blipFill>
          <a:blip r:embed="rId2"/>
          <a:stretch>
            <a:fillRect/>
          </a:stretch>
        </p:blipFill>
        <p:spPr>
          <a:xfrm>
            <a:off x="11858644" y="1142972"/>
            <a:ext cx="6895239" cy="713333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grpSp>
        <p:nvGrpSpPr>
          <p:cNvPr id="2" name="Group 2"/>
          <p:cNvGrpSpPr/>
          <p:nvPr/>
        </p:nvGrpSpPr>
        <p:grpSpPr>
          <a:xfrm>
            <a:off x="1714500" y="2267614"/>
            <a:ext cx="11144276" cy="6447786"/>
            <a:chOff x="0" y="0"/>
            <a:chExt cx="11811014" cy="5644264"/>
          </a:xfrm>
        </p:grpSpPr>
        <p:sp>
          <p:nvSpPr>
            <p:cNvPr id="3" name="TextBox 3"/>
            <p:cNvSpPr txBox="1"/>
            <p:nvPr/>
          </p:nvSpPr>
          <p:spPr>
            <a:xfrm>
              <a:off x="0" y="4933064"/>
              <a:ext cx="9364759" cy="711200"/>
            </a:xfrm>
            <a:prstGeom prst="rect">
              <a:avLst/>
            </a:prstGeom>
          </p:spPr>
          <p:txBody>
            <a:bodyPr lIns="0" tIns="0" rIns="0" bIns="0" rtlCol="0" anchor="t">
              <a:spAutoFit/>
            </a:bodyPr>
            <a:lstStyle/>
            <a:p>
              <a:pPr algn="l">
                <a:lnSpc>
                  <a:spcPts val="4200"/>
                </a:lnSpc>
              </a:pPr>
              <a:endParaRPr lang="en-US" sz="3500" dirty="0">
                <a:solidFill>
                  <a:srgbClr val="10B5BF"/>
                </a:solidFill>
                <a:latin typeface="Poppins Medium"/>
              </a:endParaRPr>
            </a:p>
          </p:txBody>
        </p:sp>
        <p:sp>
          <p:nvSpPr>
            <p:cNvPr id="4" name="TextBox 4"/>
            <p:cNvSpPr txBox="1"/>
            <p:nvPr/>
          </p:nvSpPr>
          <p:spPr>
            <a:xfrm>
              <a:off x="0" y="0"/>
              <a:ext cx="11811014" cy="949710"/>
            </a:xfrm>
            <a:prstGeom prst="rect">
              <a:avLst/>
            </a:prstGeom>
          </p:spPr>
          <p:txBody>
            <a:bodyPr wrap="square" lIns="0" tIns="0" rIns="0" bIns="0" rtlCol="0" anchor="t">
              <a:spAutoFit/>
            </a:bodyPr>
            <a:lstStyle/>
            <a:p>
              <a:pPr>
                <a:lnSpc>
                  <a:spcPts val="8400"/>
                </a:lnSpc>
              </a:pPr>
              <a:r>
                <a:rPr lang="en-US" sz="7200" dirty="0" smtClean="0">
                  <a:solidFill>
                    <a:schemeClr val="bg1"/>
                  </a:solidFill>
                </a:rPr>
                <a:t>Model Training</a:t>
              </a:r>
              <a:endParaRPr lang="en-US" sz="7000" dirty="0">
                <a:solidFill>
                  <a:schemeClr val="bg1"/>
                </a:solidFill>
                <a:latin typeface="Poppins Medium Bold"/>
              </a:endParaRPr>
            </a:p>
          </p:txBody>
        </p:sp>
        <p:sp>
          <p:nvSpPr>
            <p:cNvPr id="5" name="TextBox 5"/>
            <p:cNvSpPr txBox="1"/>
            <p:nvPr/>
          </p:nvSpPr>
          <p:spPr>
            <a:xfrm>
              <a:off x="151369" y="1643749"/>
              <a:ext cx="11373893" cy="1724298"/>
            </a:xfrm>
            <a:prstGeom prst="rect">
              <a:avLst/>
            </a:prstGeom>
          </p:spPr>
          <p:txBody>
            <a:bodyPr wrap="square" lIns="0" tIns="0" rIns="0" bIns="0" rtlCol="0" anchor="t">
              <a:spAutoFit/>
            </a:bodyPr>
            <a:lstStyle/>
            <a:p>
              <a:pPr>
                <a:buFont typeface="Arial" pitchFamily="34" charset="0"/>
                <a:buChar char="•"/>
              </a:pPr>
              <a:r>
                <a:rPr lang="en-US" sz="3200" b="1" dirty="0" smtClean="0">
                  <a:solidFill>
                    <a:schemeClr val="bg1"/>
                  </a:solidFill>
                </a:rPr>
                <a:t>Compilation</a:t>
              </a:r>
              <a:r>
                <a:rPr lang="en-US" sz="3200" dirty="0" smtClean="0">
                  <a:solidFill>
                    <a:schemeClr val="bg1"/>
                  </a:solidFill>
                </a:rPr>
                <a:t>: The model is compiled with the Adam optimizer and binary cross-entropy loss.</a:t>
              </a:r>
            </a:p>
            <a:p>
              <a:pPr>
                <a:buFont typeface="Arial" pitchFamily="34" charset="0"/>
                <a:buChar char="•"/>
              </a:pPr>
              <a:r>
                <a:rPr lang="en-US" sz="3200" b="1" dirty="0" smtClean="0">
                  <a:solidFill>
                    <a:schemeClr val="bg1"/>
                  </a:solidFill>
                </a:rPr>
                <a:t>Training Process</a:t>
              </a:r>
              <a:r>
                <a:rPr lang="en-US" sz="3200" dirty="0" smtClean="0">
                  <a:solidFill>
                    <a:schemeClr val="bg1"/>
                  </a:solidFill>
                </a:rPr>
                <a:t>: Early stopping is used to prevent </a:t>
              </a:r>
              <a:r>
                <a:rPr lang="en-US" sz="3200" dirty="0" err="1" smtClean="0">
                  <a:solidFill>
                    <a:schemeClr val="bg1"/>
                  </a:solidFill>
                </a:rPr>
                <a:t>overfitting</a:t>
              </a:r>
              <a:r>
                <a:rPr lang="en-US" sz="3200" dirty="0" smtClean="0">
                  <a:solidFill>
                    <a:schemeClr val="bg1"/>
                  </a:solidFill>
                </a:rPr>
                <a:t>. Training/validation split ensures model generalization.</a:t>
              </a:r>
              <a:endParaRPr lang="en-US" sz="3200" dirty="0">
                <a:solidFill>
                  <a:schemeClr val="bg1"/>
                </a:solidFill>
              </a:endParaRPr>
            </a:p>
          </p:txBody>
        </p:sp>
      </p:grpSp>
      <p:pic>
        <p:nvPicPr>
          <p:cNvPr id="6" name="Picture 5" descr="pngegg.png"/>
          <p:cNvPicPr>
            <a:picLocks noChangeAspect="1"/>
          </p:cNvPicPr>
          <p:nvPr/>
        </p:nvPicPr>
        <p:blipFill>
          <a:blip r:embed="rId2"/>
          <a:stretch>
            <a:fillRect/>
          </a:stretch>
        </p:blipFill>
        <p:spPr>
          <a:xfrm>
            <a:off x="12787274" y="4571996"/>
            <a:ext cx="5500726" cy="550072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grpSp>
        <p:nvGrpSpPr>
          <p:cNvPr id="2" name="Group 2"/>
          <p:cNvGrpSpPr/>
          <p:nvPr/>
        </p:nvGrpSpPr>
        <p:grpSpPr>
          <a:xfrm>
            <a:off x="1714500" y="2267614"/>
            <a:ext cx="11144276" cy="6447786"/>
            <a:chOff x="0" y="0"/>
            <a:chExt cx="11811014" cy="5644264"/>
          </a:xfrm>
        </p:grpSpPr>
        <p:sp>
          <p:nvSpPr>
            <p:cNvPr id="3" name="TextBox 3"/>
            <p:cNvSpPr txBox="1"/>
            <p:nvPr/>
          </p:nvSpPr>
          <p:spPr>
            <a:xfrm>
              <a:off x="0" y="4933064"/>
              <a:ext cx="9364759" cy="711200"/>
            </a:xfrm>
            <a:prstGeom prst="rect">
              <a:avLst/>
            </a:prstGeom>
          </p:spPr>
          <p:txBody>
            <a:bodyPr lIns="0" tIns="0" rIns="0" bIns="0" rtlCol="0" anchor="t">
              <a:spAutoFit/>
            </a:bodyPr>
            <a:lstStyle/>
            <a:p>
              <a:pPr algn="l">
                <a:lnSpc>
                  <a:spcPts val="4200"/>
                </a:lnSpc>
              </a:pPr>
              <a:endParaRPr lang="en-US" sz="3500" dirty="0">
                <a:solidFill>
                  <a:srgbClr val="10B5BF"/>
                </a:solidFill>
                <a:latin typeface="Poppins Medium"/>
              </a:endParaRPr>
            </a:p>
          </p:txBody>
        </p:sp>
        <p:sp>
          <p:nvSpPr>
            <p:cNvPr id="4" name="TextBox 4"/>
            <p:cNvSpPr txBox="1"/>
            <p:nvPr/>
          </p:nvSpPr>
          <p:spPr>
            <a:xfrm>
              <a:off x="0" y="0"/>
              <a:ext cx="11811014" cy="949710"/>
            </a:xfrm>
            <a:prstGeom prst="rect">
              <a:avLst/>
            </a:prstGeom>
          </p:spPr>
          <p:txBody>
            <a:bodyPr wrap="square" lIns="0" tIns="0" rIns="0" bIns="0" rtlCol="0" anchor="t">
              <a:spAutoFit/>
            </a:bodyPr>
            <a:lstStyle/>
            <a:p>
              <a:pPr>
                <a:lnSpc>
                  <a:spcPts val="8400"/>
                </a:lnSpc>
              </a:pPr>
              <a:r>
                <a:rPr lang="en-US" sz="7200" dirty="0" smtClean="0">
                  <a:solidFill>
                    <a:schemeClr val="bg1"/>
                  </a:solidFill>
                </a:rPr>
                <a:t>Model Evaluation</a:t>
              </a:r>
              <a:endParaRPr lang="en-US" sz="7000" dirty="0">
                <a:solidFill>
                  <a:schemeClr val="bg1"/>
                </a:solidFill>
                <a:latin typeface="Poppins Medium Bold"/>
              </a:endParaRPr>
            </a:p>
          </p:txBody>
        </p:sp>
        <p:sp>
          <p:nvSpPr>
            <p:cNvPr id="5" name="TextBox 5"/>
            <p:cNvSpPr txBox="1"/>
            <p:nvPr/>
          </p:nvSpPr>
          <p:spPr>
            <a:xfrm>
              <a:off x="151369" y="1643749"/>
              <a:ext cx="11373893" cy="3017521"/>
            </a:xfrm>
            <a:prstGeom prst="rect">
              <a:avLst/>
            </a:prstGeom>
          </p:spPr>
          <p:txBody>
            <a:bodyPr wrap="square" lIns="0" tIns="0" rIns="0" bIns="0" rtlCol="0" anchor="t">
              <a:spAutoFit/>
            </a:bodyPr>
            <a:lstStyle/>
            <a:p>
              <a:pPr>
                <a:buFont typeface="Arial" pitchFamily="34" charset="0"/>
                <a:buChar char="•"/>
              </a:pPr>
              <a:r>
                <a:rPr lang="en-US" sz="3200" b="1" dirty="0" smtClean="0">
                  <a:solidFill>
                    <a:schemeClr val="bg1"/>
                  </a:solidFill>
                </a:rPr>
                <a:t>Performance Metrics</a:t>
              </a:r>
              <a:r>
                <a:rPr lang="en-US" sz="3200" dirty="0" smtClean="0">
                  <a:solidFill>
                    <a:schemeClr val="bg1"/>
                  </a:solidFill>
                </a:rPr>
                <a:t>: Accuracy and loss metrics are evaluated.</a:t>
              </a:r>
            </a:p>
            <a:p>
              <a:pPr>
                <a:buFont typeface="Arial" pitchFamily="34" charset="0"/>
                <a:buChar char="•"/>
              </a:pPr>
              <a:endParaRPr lang="en-US" sz="3200" dirty="0" smtClean="0">
                <a:solidFill>
                  <a:schemeClr val="bg1"/>
                </a:solidFill>
              </a:endParaRPr>
            </a:p>
            <a:p>
              <a:pPr>
                <a:buFont typeface="Arial" pitchFamily="34" charset="0"/>
                <a:buChar char="•"/>
              </a:pPr>
              <a:r>
                <a:rPr lang="en-US" sz="3200" b="1" dirty="0" smtClean="0">
                  <a:solidFill>
                    <a:schemeClr val="bg1"/>
                  </a:solidFill>
                </a:rPr>
                <a:t>Validation Loss Curve</a:t>
              </a:r>
              <a:r>
                <a:rPr lang="en-US" sz="3200" dirty="0" smtClean="0">
                  <a:solidFill>
                    <a:schemeClr val="bg1"/>
                  </a:solidFill>
                </a:rPr>
                <a:t>: Visualization of the model's performance during training.</a:t>
              </a:r>
            </a:p>
            <a:p>
              <a:pPr>
                <a:buFont typeface="Arial" pitchFamily="34" charset="0"/>
                <a:buChar char="•"/>
              </a:pPr>
              <a:endParaRPr lang="en-US" sz="3200" dirty="0" smtClean="0">
                <a:solidFill>
                  <a:schemeClr val="bg1"/>
                </a:solidFill>
              </a:endParaRPr>
            </a:p>
            <a:p>
              <a:pPr>
                <a:buFont typeface="Arial" pitchFamily="34" charset="0"/>
                <a:buChar char="•"/>
              </a:pPr>
              <a:r>
                <a:rPr lang="en-US" sz="3200" b="1" dirty="0" smtClean="0">
                  <a:solidFill>
                    <a:schemeClr val="bg1"/>
                  </a:solidFill>
                </a:rPr>
                <a:t>Early Stopping Information</a:t>
              </a:r>
              <a:r>
                <a:rPr lang="en-US" sz="3200" dirty="0" smtClean="0">
                  <a:solidFill>
                    <a:schemeClr val="bg1"/>
                  </a:solidFill>
                </a:rPr>
                <a:t>: Details on early stopping mechanism.</a:t>
              </a:r>
              <a:endParaRPr lang="en-US" sz="3200" dirty="0">
                <a:solidFill>
                  <a:schemeClr val="bg1"/>
                </a:solidFill>
              </a:endParaRPr>
            </a:p>
          </p:txBody>
        </p:sp>
      </p:grpSp>
      <p:pic>
        <p:nvPicPr>
          <p:cNvPr id="6" name="Picture 5" descr="text-message.png"/>
          <p:cNvPicPr>
            <a:picLocks noChangeAspect="1"/>
          </p:cNvPicPr>
          <p:nvPr/>
        </p:nvPicPr>
        <p:blipFill>
          <a:blip r:embed="rId2"/>
          <a:stretch>
            <a:fillRect/>
          </a:stretch>
        </p:blipFill>
        <p:spPr>
          <a:xfrm>
            <a:off x="13144528" y="5410809"/>
            <a:ext cx="4876191" cy="487619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grpSp>
        <p:nvGrpSpPr>
          <p:cNvPr id="2" name="Group 2"/>
          <p:cNvGrpSpPr/>
          <p:nvPr/>
        </p:nvGrpSpPr>
        <p:grpSpPr>
          <a:xfrm>
            <a:off x="1714500" y="2267614"/>
            <a:ext cx="11144276" cy="6447786"/>
            <a:chOff x="0" y="0"/>
            <a:chExt cx="11811014" cy="5644264"/>
          </a:xfrm>
        </p:grpSpPr>
        <p:sp>
          <p:nvSpPr>
            <p:cNvPr id="3" name="TextBox 3"/>
            <p:cNvSpPr txBox="1"/>
            <p:nvPr/>
          </p:nvSpPr>
          <p:spPr>
            <a:xfrm>
              <a:off x="0" y="4933064"/>
              <a:ext cx="9364759" cy="711200"/>
            </a:xfrm>
            <a:prstGeom prst="rect">
              <a:avLst/>
            </a:prstGeom>
          </p:spPr>
          <p:txBody>
            <a:bodyPr lIns="0" tIns="0" rIns="0" bIns="0" rtlCol="0" anchor="t">
              <a:spAutoFit/>
            </a:bodyPr>
            <a:lstStyle/>
            <a:p>
              <a:pPr algn="l">
                <a:lnSpc>
                  <a:spcPts val="4200"/>
                </a:lnSpc>
              </a:pPr>
              <a:endParaRPr lang="en-US" sz="3500" dirty="0">
                <a:solidFill>
                  <a:srgbClr val="10B5BF"/>
                </a:solidFill>
                <a:latin typeface="Poppins Medium"/>
              </a:endParaRPr>
            </a:p>
          </p:txBody>
        </p:sp>
        <p:sp>
          <p:nvSpPr>
            <p:cNvPr id="4" name="TextBox 4"/>
            <p:cNvSpPr txBox="1"/>
            <p:nvPr/>
          </p:nvSpPr>
          <p:spPr>
            <a:xfrm>
              <a:off x="0" y="0"/>
              <a:ext cx="11811014" cy="949710"/>
            </a:xfrm>
            <a:prstGeom prst="rect">
              <a:avLst/>
            </a:prstGeom>
          </p:spPr>
          <p:txBody>
            <a:bodyPr wrap="square" lIns="0" tIns="0" rIns="0" bIns="0" rtlCol="0" anchor="t">
              <a:spAutoFit/>
            </a:bodyPr>
            <a:lstStyle/>
            <a:p>
              <a:pPr>
                <a:lnSpc>
                  <a:spcPts val="8400"/>
                </a:lnSpc>
              </a:pPr>
              <a:r>
                <a:rPr lang="en-US" sz="7200" dirty="0" smtClean="0">
                  <a:solidFill>
                    <a:schemeClr val="bg1"/>
                  </a:solidFill>
                </a:rPr>
                <a:t>Testing the Model</a:t>
              </a:r>
              <a:endParaRPr lang="en-US" sz="7000" dirty="0">
                <a:solidFill>
                  <a:schemeClr val="bg1"/>
                </a:solidFill>
                <a:latin typeface="Poppins Medium Bold"/>
              </a:endParaRPr>
            </a:p>
          </p:txBody>
        </p:sp>
        <p:sp>
          <p:nvSpPr>
            <p:cNvPr id="5" name="TextBox 5"/>
            <p:cNvSpPr txBox="1"/>
            <p:nvPr/>
          </p:nvSpPr>
          <p:spPr>
            <a:xfrm>
              <a:off x="151369" y="1643749"/>
              <a:ext cx="11373893" cy="2586446"/>
            </a:xfrm>
            <a:prstGeom prst="rect">
              <a:avLst/>
            </a:prstGeom>
          </p:spPr>
          <p:txBody>
            <a:bodyPr wrap="square" lIns="0" tIns="0" rIns="0" bIns="0" rtlCol="0" anchor="t">
              <a:spAutoFit/>
            </a:bodyPr>
            <a:lstStyle/>
            <a:p>
              <a:pPr>
                <a:buFont typeface="Arial" pitchFamily="34" charset="0"/>
                <a:buChar char="•"/>
              </a:pPr>
              <a:r>
                <a:rPr lang="en-US" sz="3200" b="1" dirty="0" smtClean="0">
                  <a:solidFill>
                    <a:schemeClr val="bg1"/>
                  </a:solidFill>
                </a:rPr>
                <a:t>Sample Messages</a:t>
              </a:r>
              <a:r>
                <a:rPr lang="en-US" sz="3200" dirty="0" smtClean="0">
                  <a:solidFill>
                    <a:schemeClr val="bg1"/>
                  </a:solidFill>
                </a:rPr>
                <a:t>: Description of sample messages used for testing.</a:t>
              </a:r>
            </a:p>
            <a:p>
              <a:pPr>
                <a:buFont typeface="Arial" pitchFamily="34" charset="0"/>
                <a:buChar char="•"/>
              </a:pPr>
              <a:endParaRPr lang="en-US" sz="3200" dirty="0" smtClean="0">
                <a:solidFill>
                  <a:schemeClr val="bg1"/>
                </a:solidFill>
              </a:endParaRPr>
            </a:p>
            <a:p>
              <a:pPr>
                <a:buFont typeface="Arial" pitchFamily="34" charset="0"/>
                <a:buChar char="•"/>
              </a:pPr>
              <a:r>
                <a:rPr lang="en-US" sz="3200" b="1" dirty="0" smtClean="0">
                  <a:solidFill>
                    <a:schemeClr val="bg1"/>
                  </a:solidFill>
                </a:rPr>
                <a:t>Comparison</a:t>
              </a:r>
              <a:r>
                <a:rPr lang="en-US" sz="3200" dirty="0" smtClean="0">
                  <a:solidFill>
                    <a:schemeClr val="bg1"/>
                  </a:solidFill>
                </a:rPr>
                <a:t>: Comparison of predicted labels with actual labels.</a:t>
              </a:r>
            </a:p>
            <a:p>
              <a:pPr>
                <a:buFont typeface="Arial" pitchFamily="34" charset="0"/>
                <a:buChar char="•"/>
              </a:pPr>
              <a:endParaRPr lang="en-US" sz="3200" dirty="0" smtClean="0">
                <a:solidFill>
                  <a:schemeClr val="bg1"/>
                </a:solidFill>
              </a:endParaRPr>
            </a:p>
            <a:p>
              <a:pPr>
                <a:buFont typeface="Arial" pitchFamily="34" charset="0"/>
                <a:buChar char="•"/>
              </a:pPr>
              <a:r>
                <a:rPr lang="en-US" sz="3200" b="1" dirty="0" smtClean="0">
                  <a:solidFill>
                    <a:schemeClr val="bg1"/>
                  </a:solidFill>
                </a:rPr>
                <a:t>Result Interpretation</a:t>
              </a:r>
              <a:r>
                <a:rPr lang="en-US" sz="3200" dirty="0" smtClean="0">
                  <a:solidFill>
                    <a:schemeClr val="bg1"/>
                  </a:solidFill>
                </a:rPr>
                <a:t>: Discussion on the model's performance.</a:t>
              </a:r>
              <a:endParaRPr lang="en-US" sz="3200" dirty="0">
                <a:solidFill>
                  <a:schemeClr val="bg1"/>
                </a:solidFill>
              </a:endParaRPr>
            </a:p>
          </p:txBody>
        </p:sp>
      </p:grpSp>
      <p:pic>
        <p:nvPicPr>
          <p:cNvPr id="6" name="Picture 5" descr="pngegg (1).png"/>
          <p:cNvPicPr>
            <a:picLocks noChangeAspect="1"/>
          </p:cNvPicPr>
          <p:nvPr/>
        </p:nvPicPr>
        <p:blipFill>
          <a:blip r:embed="rId2"/>
          <a:stretch>
            <a:fillRect/>
          </a:stretch>
        </p:blipFill>
        <p:spPr>
          <a:xfrm>
            <a:off x="11858644" y="1142972"/>
            <a:ext cx="6895239" cy="713333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grpSp>
        <p:nvGrpSpPr>
          <p:cNvPr id="2" name="Group 2"/>
          <p:cNvGrpSpPr/>
          <p:nvPr/>
        </p:nvGrpSpPr>
        <p:grpSpPr>
          <a:xfrm>
            <a:off x="1571571" y="1500162"/>
            <a:ext cx="14287548" cy="7429552"/>
            <a:chOff x="-118154" y="-650201"/>
            <a:chExt cx="11811014" cy="6294465"/>
          </a:xfrm>
        </p:grpSpPr>
        <p:sp>
          <p:nvSpPr>
            <p:cNvPr id="3" name="TextBox 3"/>
            <p:cNvSpPr txBox="1"/>
            <p:nvPr/>
          </p:nvSpPr>
          <p:spPr>
            <a:xfrm>
              <a:off x="0" y="4933064"/>
              <a:ext cx="9364759" cy="711200"/>
            </a:xfrm>
            <a:prstGeom prst="rect">
              <a:avLst/>
            </a:prstGeom>
          </p:spPr>
          <p:txBody>
            <a:bodyPr lIns="0" tIns="0" rIns="0" bIns="0" rtlCol="0" anchor="t">
              <a:spAutoFit/>
            </a:bodyPr>
            <a:lstStyle/>
            <a:p>
              <a:pPr algn="l">
                <a:lnSpc>
                  <a:spcPts val="4200"/>
                </a:lnSpc>
              </a:pPr>
              <a:endParaRPr lang="en-US" sz="3500" dirty="0">
                <a:solidFill>
                  <a:srgbClr val="10B5BF"/>
                </a:solidFill>
                <a:latin typeface="Poppins Medium"/>
              </a:endParaRPr>
            </a:p>
          </p:txBody>
        </p:sp>
        <p:sp>
          <p:nvSpPr>
            <p:cNvPr id="4" name="TextBox 4"/>
            <p:cNvSpPr txBox="1"/>
            <p:nvPr/>
          </p:nvSpPr>
          <p:spPr>
            <a:xfrm>
              <a:off x="-118154" y="-650201"/>
              <a:ext cx="11811014" cy="969918"/>
            </a:xfrm>
            <a:prstGeom prst="rect">
              <a:avLst/>
            </a:prstGeom>
          </p:spPr>
          <p:txBody>
            <a:bodyPr wrap="square" lIns="0" tIns="0" rIns="0" bIns="0" rtlCol="0" anchor="t">
              <a:spAutoFit/>
            </a:bodyPr>
            <a:lstStyle/>
            <a:p>
              <a:r>
                <a:rPr lang="en-US" sz="7200" b="1" dirty="0" smtClean="0">
                  <a:solidFill>
                    <a:schemeClr val="bg1"/>
                  </a:solidFill>
                </a:rPr>
                <a:t>Conclusion</a:t>
              </a:r>
              <a:endParaRPr lang="en-US" sz="7200" dirty="0">
                <a:solidFill>
                  <a:schemeClr val="bg1"/>
                </a:solidFill>
              </a:endParaRPr>
            </a:p>
          </p:txBody>
        </p:sp>
        <p:sp>
          <p:nvSpPr>
            <p:cNvPr id="5" name="TextBox 5"/>
            <p:cNvSpPr txBox="1"/>
            <p:nvPr/>
          </p:nvSpPr>
          <p:spPr>
            <a:xfrm>
              <a:off x="151369" y="1643749"/>
              <a:ext cx="11373893" cy="3017521"/>
            </a:xfrm>
            <a:prstGeom prst="rect">
              <a:avLst/>
            </a:prstGeom>
          </p:spPr>
          <p:txBody>
            <a:bodyPr wrap="square" lIns="0" tIns="0" rIns="0" bIns="0" rtlCol="0" anchor="t">
              <a:spAutoFit/>
            </a:bodyPr>
            <a:lstStyle/>
            <a:p>
              <a:r>
                <a:rPr lang="en-US" sz="3200" dirty="0" smtClean="0">
                  <a:solidFill>
                    <a:schemeClr val="bg1"/>
                  </a:solidFill>
                </a:rPr>
                <a:t>Our "Neural Network SMS Classifier" project effectively classifies SMS messages, enhancing user experience by filtering out spam. While successful on the provided dataset, challenges remain in generalization and scalability. Future work includes exploring different architectures and preprocessing techniques. Overall, our project demonstrates the real-world impact of machine learning in improving communication and user safety.</a:t>
              </a:r>
              <a:endParaRPr lang="en-US" sz="3200" dirty="0">
                <a:solidFill>
                  <a:schemeClr val="bg1"/>
                </a:solidFill>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374</Words>
  <Application>Microsoft Office PowerPoint</Application>
  <PresentationFormat>Custom</PresentationFormat>
  <Paragraphs>42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Poppins Medium</vt:lpstr>
      <vt:lpstr>Poppins Medium Bold</vt:lpstr>
      <vt:lpstr>Calibri</vt:lpstr>
      <vt:lpstr>Poppins Light</vt:lpstr>
      <vt:lpstr>Office Theme</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Gradient Minimalist Business Slides</dc:title>
  <dc:creator>NIT CIVIL-36</dc:creator>
  <cp:lastModifiedBy>NIT CIVIL-36</cp:lastModifiedBy>
  <cp:revision>12</cp:revision>
  <dcterms:created xsi:type="dcterms:W3CDTF">2006-08-16T00:00:00Z</dcterms:created>
  <dcterms:modified xsi:type="dcterms:W3CDTF">2024-05-20T10:10:27Z</dcterms:modified>
  <dc:identifier>DAGFvrLTKbI</dc:identifier>
</cp:coreProperties>
</file>