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4"/>
  </p:notesMasterIdLst>
  <p:sldIdLst>
    <p:sldId id="292" r:id="rId5"/>
    <p:sldId id="290" r:id="rId6"/>
    <p:sldId id="281" r:id="rId7"/>
    <p:sldId id="266" r:id="rId8"/>
    <p:sldId id="280" r:id="rId9"/>
    <p:sldId id="285" r:id="rId10"/>
    <p:sldId id="286" r:id="rId11"/>
    <p:sldId id="289" r:id="rId12"/>
    <p:sldId id="287" r:id="rId13"/>
    <p:sldId id="277" r:id="rId14"/>
    <p:sldId id="288" r:id="rId15"/>
    <p:sldId id="275" r:id="rId16"/>
    <p:sldId id="256" r:id="rId17"/>
    <p:sldId id="269" r:id="rId18"/>
    <p:sldId id="282" r:id="rId19"/>
    <p:sldId id="291" r:id="rId20"/>
    <p:sldId id="270" r:id="rId21"/>
    <p:sldId id="276" r:id="rId22"/>
    <p:sldId id="271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1" autoAdjust="0"/>
    <p:restoredTop sz="94660"/>
  </p:normalViewPr>
  <p:slideViewPr>
    <p:cSldViewPr>
      <p:cViewPr varScale="1">
        <p:scale>
          <a:sx n="143" d="100"/>
          <a:sy n="143" d="100"/>
        </p:scale>
        <p:origin x="59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EF365-C1FC-4EF9-9CCE-19E8F676B6D1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42DB6-AAE9-45AC-A7E8-31FE70C50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17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HR Departments are typically responsible for benefits, payroll, personnel issues, compliance, and hiring.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HR &gt; Lots</a:t>
            </a:r>
            <a:r>
              <a:rPr lang="en-US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candidates are interviewing for the same position… the process typically takes a long time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42DB6-AAE9-45AC-A7E8-31FE70C507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45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457201"/>
            <a:ext cx="6507167" cy="2400300"/>
          </a:xfrm>
        </p:spPr>
        <p:txBody>
          <a:bodyPr anchor="b">
            <a:normAutofit/>
          </a:bodyPr>
          <a:lstStyle>
            <a:lvl1pPr algn="ctr">
              <a:defRPr sz="3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0"/>
            <a:ext cx="6507167" cy="1428750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5F30-48CF-4166-A6D3-C6639911EFBB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2DDC-BE03-4165-BAE8-D020F11A2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7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3549649"/>
            <a:ext cx="7429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47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60" y="3974702"/>
            <a:ext cx="7429500" cy="37028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5F30-48CF-4166-A6D3-C6639911EFBB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2DDC-BE03-4165-BAE8-D020F11A2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4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1"/>
            <a:ext cx="7429499" cy="2343149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5F30-48CF-4166-A6D3-C6639911EFBB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2DDC-BE03-4165-BAE8-D020F11A2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66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5F30-48CF-4166-A6D3-C6639911EFBB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2DDC-BE03-4165-BAE8-D020F11A2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27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2481436"/>
            <a:ext cx="7429500" cy="110160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583036"/>
            <a:ext cx="7429501" cy="6453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5F30-48CF-4166-A6D3-C6639911EFBB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2DDC-BE03-4165-BAE8-D020F11A2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91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24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2914650"/>
            <a:ext cx="7429500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581400"/>
            <a:ext cx="7429500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5F30-48CF-4166-A6D3-C6639911EFBB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2DDC-BE03-4165-BAE8-D020F11A2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39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1"/>
            <a:ext cx="7429499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2628900"/>
            <a:ext cx="74295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5F30-48CF-4166-A6D3-C6639911EFBB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2DDC-BE03-4165-BAE8-D020F11A2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96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5F30-48CF-4166-A6D3-C6639911EFBB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2DDC-BE03-4165-BAE8-D020F11A2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84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673" y="457200"/>
            <a:ext cx="1657886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9" y="457200"/>
            <a:ext cx="5657850" cy="38862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5F30-48CF-4166-A6D3-C6639911EFBB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2DDC-BE03-4165-BAE8-D020F11A2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3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5F30-48CF-4166-A6D3-C6639911EFBB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2DDC-BE03-4165-BAE8-D020F11A2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260" y="2481436"/>
            <a:ext cx="6515100" cy="1101600"/>
          </a:xfrm>
        </p:spPr>
        <p:txBody>
          <a:bodyPr anchor="b"/>
          <a:lstStyle>
            <a:lvl1pPr algn="r">
              <a:defRPr sz="3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3259" y="3583036"/>
            <a:ext cx="651510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5F30-48CF-4166-A6D3-C6639911EFBB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2DDC-BE03-4165-BAE8-D020F11A2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9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9" y="2000250"/>
            <a:ext cx="3657600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7959" y="2000250"/>
            <a:ext cx="3657600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5F30-48CF-4166-A6D3-C6639911EFBB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2DDC-BE03-4165-BAE8-D020F11A2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3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961" y="1993900"/>
            <a:ext cx="3441698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9" y="2432447"/>
            <a:ext cx="3657600" cy="191095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2350" y="2000250"/>
            <a:ext cx="34532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7959" y="2432447"/>
            <a:ext cx="3657601" cy="191095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5F30-48CF-4166-A6D3-C6639911EFBB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2DDC-BE03-4165-BAE8-D020F11A2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11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5F30-48CF-4166-A6D3-C6639911EFBB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2DDC-BE03-4165-BAE8-D020F11A2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5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5F30-48CF-4166-A6D3-C6639911EFBB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2DDC-BE03-4165-BAE8-D020F11A2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0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200150"/>
            <a:ext cx="2661841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859" y="457201"/>
            <a:ext cx="4457701" cy="38862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28850"/>
            <a:ext cx="2661841" cy="13716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5F30-48CF-4166-A6D3-C6639911EFBB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2DDC-BE03-4165-BAE8-D020F11A2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200150"/>
            <a:ext cx="4000501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75300" y="-13716"/>
            <a:ext cx="2457449" cy="517779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28850"/>
            <a:ext cx="4000501" cy="1371600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9409" y="4412457"/>
            <a:ext cx="685800" cy="273844"/>
          </a:xfrm>
        </p:spPr>
        <p:txBody>
          <a:bodyPr/>
          <a:lstStyle/>
          <a:p>
            <a:fld id="{9E685F30-48CF-4166-A6D3-C6639911EFBB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4412457"/>
            <a:ext cx="382905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56960" y="4412457"/>
            <a:ext cx="241925" cy="273844"/>
          </a:xfrm>
        </p:spPr>
        <p:txBody>
          <a:bodyPr/>
          <a:lstStyle/>
          <a:p>
            <a:fld id="{D6672DDC-BE03-4165-BAE8-D020F11A2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000250"/>
            <a:ext cx="7429499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E685F30-48CF-4166-A6D3-C6639911EFBB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6672DDC-BE03-4165-BAE8-D020F11A2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03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4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5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3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google.com/url?sa=i&amp;rct=j&amp;q=&amp;esrc=s&amp;frm=1&amp;source=images&amp;cd=&amp;cad=rja&amp;uact=8&amp;docid=UAVNSVaag3nJrM&amp;tbnid=SOd6KMTbIAXXEM:&amp;ved=0CAUQjRw&amp;url=http://verify.wellstar.org/&amp;ei=BkVgU9_NEqm_8gHa4IGICA&amp;bvm=bv.65397613,d.aWc&amp;psig=AFQjCNEUDOyXwz3ikMN8vnR2MJLr2-clIQ&amp;ust=1398904448718444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google.com/url?sa=i&amp;rct=j&amp;q=&amp;esrc=s&amp;frm=1&amp;source=images&amp;cd=&amp;cad=rja&amp;uact=8&amp;docid=UAVNSVaag3nJrM&amp;tbnid=SOd6KMTbIAXXEM:&amp;ved=0CAUQjRw&amp;url=http://verify.wellstar.org/&amp;ei=BkVgU9_NEqm_8gHa4IGICA&amp;bvm=bv.65397613,d.aWc&amp;psig=AFQjCNEUDOyXwz3ikMN8vnR2MJLr2-clIQ&amp;ust=1398904448718444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CEAAkGBxQTEhUUEBQWFhUXFxoYFBcUFx0dHBoXGhUcHR0bHBcdHCggHB8mHh0cITEkJSktLi4uFx8zODMsNygtLi0BCgoKDg0OGxAQGjckICYsLDcvLC0vLTItNSwsNiwsLS8sLC8sLCwsLC0sLCwsLCwsLCwsLCwsLCwsLCwsLCwsLP/AABEIAFoBKwMBIgACEQEDEQH/xAAcAAABBQEBAQAAAAAAAAAAAAAHAAEFBggEAgP/xABLEAACAQMBBQQFBA8FCAMAAAABAgMABBEFBgcSITETIkFRMmFxgZEUgqGxFyM0QlJTYnJzdJKys8HRCBUzNfAkJURjk6LS8SZFwv/EABoBAQADAQEBAAAAAAAAAAAAAAADBAUCAQb/xAA0EQACAQMCAggDBwUAAAAAAAAAAQIDBBEhMRKhBRMUIkFRYXGBsfAGFjIzUpHBIzRictH/2gAMAwEAAhEDEQA/AIPa/X9Rsr2aD5ZKFVsx8xzjY5XmQegOPm1fdyO00tzHcRXMjSSRsrqznJKOMY9zA/tCojf5ov8AgXajl/hS/Wh/eHvFVDdJq/yfUogThZh2R8sse7/3YHvrX6uNW140tQaU4qGW+jaqS2SGC2kKSuxdip5rGowPZlj8FNEsnFZ01SOXWtQupLfmsUbNHyyCkfogfnnJFUbOmnPinsgT26TbWeS+7G8neQSoRHxkcnXmMADxGaN+ax/YXjQyRzRnDRurofIg5+HLn761louorcQRzJ6Mihh6sjmPceXuqbpGioSUo6Jgid4esm0sJ5VOH4OCM/lvyHw61VNzNxd3Cy3F3PJJGCI4lYggkc3foD5AfOqF376q0s1tZxd4j7YyjxdyFjX4cX7QoqbMaMLS1igXB4FAJ82++b3mopKNOgvOXyBn3aDa2/iu7hEu5gFnkVRx8gokYAcx+Dj4VPbMR65fQ9tb3hCh2Q8bgcwB4cJqm7bpjULsD8e/0sf60aNxg/3b7ZpCPiK0K6VOgpqKzoCtzbO7SYP+059ky/8AgKJQilXTishYTC3YM3Fk9oIjz4vPNThaufUF4opB4FGHxU1lzqueE0vggZiTbvUeH7sm6ea/Xw1obYCd30+1eVi7tEGZmOSSfXWVoz3R7B9Var2Bj4dOtAfCFPqq/wBIQhGEXFAn6o+9++lg08y28jRuJY+8pwcFgCKvFUPfUudKlz+HGf8AvFZtHHWRT8wB/TNtNRkmhQ3cxDyxqRkc8yAY6VppayVs7912v6xD/GWtbCr3SUIxlFRWNAcGu6tFawtPOcIg5+ZPgAPMmgRtDvQvrt+C1zCjHCJFzkbPQFscj7Ksv9oO9YfI4Qe43aO3rZeAL8OIn4VRN2N/FDqVu8+AvNVZuiuw7pz/AK9KurWhFUXVay/AFntt1mqTrx3FyFY/eyyuzY9ZGcewGozXNmdW0te1E8pjXq8MrFR+chPT2jFaGV815uIQ6sjAMrAhgehBGCD6qrq+qZxJZXkAa7ttevr6zujMQ5RWjhkXuuZOzyRnOM80wfM1B22zG0Y/4kj86cH60NFjZ7Q4rOAQW68MaliATk95snn7TUnio3XxJuMVgGctqdZ1ewmENxePxlA44SCMEkDnw+YPwr77JahrGoNIttesGjUE8bAZBOOXdr7b+f8AMU/Vk/iS1If2e/ui6/RJ++a05NK26zCz7A6V2a2gEiNJcF0DrxBZhzTiHFy4RnlRlWvVQ21mtLZ2stw33inhGfSc8lX4msmc5VWlhZ9EAU74Ns5Vult7SV4xCuZWjYgtI33vL8Fce9/VVl3LbUtc28kNw5eaFs8THJaNuYOevI5HsxQpttnJ7uzutSc5KSZIxzfxkYeoAge4+Vc2xGvGyvYps9zPDL+jY8z830h7K1pW0JUXCO8QapqE21mdLC7eMlXS3ldWU4IKxlgQfdUxC4IBBBB5gjyqJ2zTi0+8UeNrOPjC1Y0PxL3BnM7eajj7sm+K/wBKJFtsfq8kKSx6qx41DhWDD0lBxxAn6qCbdPd/Kta7P921twfxUf7grWvmqPDwpa+gABNtlqtjO8Utw5eM4ZJMOv1ZII9Yox7u9sRqMDMUCSxkLKoORz6Mp64P0UG97twsmqS9mchVRGPhxKvPn586um4HTXVbm4bPA5WNPyuEcRI9mcVxc0qbt1NrDAYKemp6ykCB200UXdlPB98yEp+eOa/SKyvDKylXUlXUhlPkykHPqIODWxGrMe87RvkuozKPQc9qnzySfdxZrT6Nqb02Ar7e7YhdIWaNgHu0CR48C698j80Z+geNfXc1s58msRKwxJcYkOeojHoL08ASfnUHdm7WXUZ7SzYkxR8fzYy4aQ/DAHurUEcYAAAAAGAB0A8hUd1HqI9XHxeX/AMy7zNAFnfyIoxHJ9si9jnmo+dkerlRD3Fa+DbzW0jAdge0Qnp2TZz7lIz7GFdW/PQ+1tEuFHft25+uKTAOfYQp9x86CenajJAXMTcPHG0bn8hhg/8AurcF2m2w90AkbARnVNYmvXB7OI9oufDOVjHuALfCjmtUrdFoPybT0LDDzHtX8+YHCPcoH+jV2ArNuZKU+7sgZV27P+8bv9M311aNid3D39osy3ZiXiZRHwkgFWxnk4GT7Kqm2cmb+7P/AD5PoY0bdx5H92KB4Syg/t1qXU5Qt4uPoCp3O4+Rul4rcuXFEx5/tn1UWrS1MVqsZxlIQhx07qYqRIrl1N8QysPCNj8FNZM606jXEDICej7v5Vq/Yj7gtf0Kfu1lCPoPYK1Tu/YnTbQnr2K/VWl0mu5AFhqi76P8ql/Pj/fFXkmqJvsbGlSeuSIfGQVmUPzI+4AJs7912v6xD/GWtbCsk7O/ddr+sQ/xlrWoq/0o+9EA531bMvdW8c8ILSW/ESoGcxtgsQOpIKg8vDPLyz+fL3Ef1H+ulbHIqibXbsLS8ZpEzBMerxjkx/KQ8j7Rg+uuLS9VOPBPYAj2W3i3tkAiuJYh0jmycDyVs8Q+n2UVdm97dpcELcZtpD+GcoT6pByPvAoX7R7sr61BZU7eMDJeHJIx5p1+FUv6PP8A9Yq7K2t7hZi9QbFjcMMg5B6EdPjXqgDud2xkgnSzlYmCVsJk/wCHIRyA8g3THnjzo+isivRdGXCwADfz/mKfqyfvy1If2e/ui6/RJ++ajN+z51IDyt4/35P61J/2fPui6/RJ++a05/2S9gG9jQO306+bi6jsYnAWNh2pyAO1chQCc9FU5Plk+VFja7W1s7WW4b7xe4v4Uh9Ffef50G92GyKam9xcX4d04scmZeKVu83MEdARy/KFUrVcGastkAn6Neadb2iWwu7YoqcDfb4+9kd4nveJJrPGv6esFxLFG6yRox7N0YMGXqO8OROOVHv7Eul/iH/60v8A5VSN6W723tLZbiyRlCtiUFmbut0bLE4wfLzqazq04VMZeoLduZ2k+UWfYucy254OfjH943/5+b66t21P3Fdfq838JqzlsBtCbG9jlJ+1t9rmA/AY4Le0HDewGtDbYyf7tvGU/wDCTkEfoWORUN3Q6usn4MGU/Dn5Vf8AafavVLbhtpJ+FDEjRtGoUtGyjB4uvLp7QaoDjkfZ/KtD7U7KDUNMhKgfKI4kaE+Z7MZQ+pse44NaV1UjGUONaAHe6fQrG8ldbzjeZTxLGz4R15ZJGOJiGyTknOelaAtbdURVjUKoACqowAB5DwrI9pdSW8yyR5SWNsjPgw5YI8uoI8Qa0xsJtWmoWwkXuyL3ZUz6L4+o9RVPpChLPGvwgs1Kqfqm1rI+EVQmWCs5Pf4HVGIA6AMwXPPmCeHHOpaz1wMgL9xskMjZJVlYgjORnmOtZ6g8AmiKH+83YF9SaB4XSN4w6sXBwVYgjp5EH9qiDSpCcoS4o7gHe7Td6+nSTSzukjsqqhQEADJLdfE8vhRDApU9JzlN5kDj1ewWeCWF/RkRkPzhjNBi03KXOU7WeIpxDtAobi4Mji4T0zjP0Uc6Vd0q86Sai9weIUwMAYA5ADpivVPSqIAR1Tc7dTXE0vbxKJJXcAhiQGdiB8CPhXRZ7p9RiXhh1ERrnPChkAz54BxRlp6tO8qtYzyQAtcbrdUbIOolh65ZvqLY9Xvom2+mSLYC3yO1EBjzk44+AjOevXnU2aVRzrynv8gAiPcjdcgbiDH5rVKQ7rNTRQqamVUDAVWlAA8hg0Y6c1I7yq9G+SAFl3X6lxqXvu0CspKtLKcgNnHNsc6v28PZ6S/tPk8TKpLqxL5xhTnwq01DbT3TwwNLGMmMh2HmoI4h+z9VRTuJZUvI9jHiaivEEsO5a6BB+VQqQQQQrZBB5EVJybtNUP8A9ox+fKM+8NRRsNVilhWZGHARnJPT2+RFfHSNYS5Zuw70a8u0+9Y+IU+OPOpJX9WW7z8EdOlNZ023+v4Bto+gT6ROt5qV32kXOPm8jENIQFIDE59fkBRdRuVCTf6Z2S3jSJ2hBZ5HCkgNjhVSR05Fjz8xzqA2N3tyWyLDdJ20ajCurAOAByBycMPXmpHQnWh1i38jgPT9KCe/XQYo+xuowFeRzHIF6P3SwbHnyxn11YZN9NljlHMT5YUfSWxQ32o2gutanQQwOVTIijjBbGcZLvjGfXyA866tKNWFTilogQ+xVuz6haKnX5RE3uSQMT8AfhWrF6UOd2O7r5Fme5Ia5YcIA9GNfEA+LHxPqojCuL6vGrU7uwBdt9u1uL+9M8csaJwKoDhieQ58hyrs3abAz6bPK8skciyRhRwAgghs9DRGpVE7io4dXnQFA3l7H3WomNIpY44YxxEOCS0h8TjwAx8TVg2L2f8AkNnFb5BZQS7DoXJJJ9man6VRyqScFDwAsVwa7pi3NvLA/oyIyH1ZHI+0Hn7qkKVcLR5QAQu5O7I71xAOX4L8/poh2Wz10NKlsp3jeUxPDHIM4KMuAWzzyMn28I8zVzpVPUuak8cT2ACTuRusfdEGfLhf680ZNBs3ht4o5MFkjVWI6ZA8M1JU9eVa86qxJgFe3+6xru57e1dIy4+3BxyLA+kMc+Y6+yubZPdrf2Fws0NxCw5CVCGAdM81zzwfEHwNF2mr3tNTg4M6ApmqbJuzdwIygsYuNuFomeVZGIPA3F30UjHCQCRz6iYs9CAQdqONySzt0yzMWOBnkMnkPLFTdKouNgelSpVyBUqanoBUqalQCJpia8SyhfSIA9ZxVd1LbezhJDTqzDwTvH38PIe/FeOSW5JTo1KjxCLfsWUGlxUN7/eog/wIWb1uQo+HM1X73eXePyQRRj1KSfiWwfhUMrmmvE1KPQN9V14ce+gZy1eXmA6kD2nFZ/utq7yT07h/mnh+gUtN0y8uz9qEsg8WZjwD5xOPhUfa033Yl1/ZyVOPFWqqKDtNq0Kc3miX2uo+s1xvtZZjrdQf9Rf61R9K3VjkbqX5sQ+tiD9AFW7TdibKH0YQT5yd4/E1NGVR+GDNrUbGn+Go5P0ikuZ2xbS2rehPG35rZ+gVXdoduIVV0SGWXIKnuFV5jHVh0q5Q26qMIoUeQGPqr23srpqT2ZVpVKMZ5cW174/gzpbXzhBA0jLCW76jPTPPl1z199HrZtYRBGLUgxBQFK/661TthtnUkN3LcIHEk8ioGGe6sjZ+kn4CrJpWzEds/Fas8an0o88SH2A819xqG3pSiss1ul72jcdyPda8tm/H9iwMgPWoa92RsZjmW1hY+ZjXP1VNCnq0m1sYBXINhNOQ5Wzgz5lAfrqdgs0QcMaKg8kAA+Ar7Uq9cnLdgQFPTU9cgVKmzSoB6VKlQCpUqVAKlTUqAelSpUAqVNT0AqVKlQDUxpFq5b7UY4VLzOqKPFiAPpoz1JyeFudBNeXlVRliAPMmh1r+9BB3bRC/5b5Ue5fS+Iof6rr9xcn7fKzD8Hov7I5fHNVZ3cIvC1Nyz+z1zXSlLur13C5q28C0h5K5kbyjGR+10qkavvMuZDiBUiXwJHE39BVHApVUndVJbaH09r9nrSjrJcT9f+HbqOqzTnM8rv8AnE4+A5fRXEBT0qgy3qzahShTWIJIVdFhYSTOEhQux8B4esnoBXZs7oUt5L2cQ5D038FH9fVRu2a2chs4+GIcz6Tn0mPmT/Lwqehbupq9jG6W6ahZ/wBOGs/l7lW2a3bRph7v7Y/4A9AfzY+2r9BCEUKoAA6Acq+gFOBWlCmoLCPg7m8rXMuKrLIqVPSrsrCpqelQHNZ2qxjhUYGSfeSST9NfenxSNGM5KFtvttLZ31rbRxoyT8HEzE5HFMEOMeo0+2O2ktpqFnapGjJcNGGZicrxz8Bxjl0qn76Q51OxERAkKpwE9A/yjukjB5Z+qozaW3vV1bThqUkcknawFDCuAE+VKMHkOefrq/ChBwg/8WA+lhT8QoHbX6r22ryw3T3XyeJeFUtOLJbhByQpzg8XPNdOxupXA0zUEuZ5YUiI7GeZWLhH4sgdCx5dBnm1QO1aSefLmAz8Qqk6ltjJHrEOniNTHIgYvk8Qykjch0+8FCSTUDA1nJaS3nEZPtksxYJL31HdQnGOZz7RV31xf/lNoP8Alj+DPUqtVHfXKlyBfbHai3muZLWJi0sS8UmAcLzxjJ6n2ZqE3XbaSalHM80aRmMoo4CTniUnnnxqibvtAT++LpO0m/2bJQ8fNyGx9sOO9/Oqxszp3Fpd7OJZUaBoiojcqpznOQOp+qu3awSkv9eYNNg0NtpNurs37WOlwRySJ6bSk4yAM4AdcAZGTk9Ryqzbu7t5dNtXlYszRAlj1PhzPjVK242TnF419pMw+UdZIgw4iVxkqDyYEcip5VXowiptS57Z9QTm7jbiS+eaC5iWOeA4fg6HDFT4nBz6yKvfEKE2zu0banZXts0YhvEiYhohwcRHMYPVW4gARnxqqrr0t1YaZaRyydrJcujsrHiKh1ABIOfRlDfNPlXU7ZuTWMYBoMuKiNpdo4LGLtbliq5wMAklvIAfzoP7cJLHfT/LzdJbMhS0liduCPugKxwQGAPMgnJ+FfDbyyH912sxu2uiHaNX5hSpDOOJDz4weWT4GvY2yco5e4DzbTB1Vx0YBhn1jxr6hxQL26uGtv7uso5rjsGRZZir5lYSS81UjGSBxhV9g5107G3sqXN3FD8q+SNbStEbkPlWVeXNujZJ8uSiuOz93iyA1lwOtPxCs0WKyNpEt4bm4Mkdykajtm4cMiE5Gck5Pn4VPXay29/pDrczu10YGm45CQeKZFIC9ACpPLFdytGvH63AeqemFKqaBFa0Lkpi07MMfvpM8vYB1+ND7UN319O3FPco7ebZx7lHIe4UVcUiK4nSUty7aX1W2/LST88JsD/2LLn8bF8DT/YsufxsXwNF/FPUfZKZf+8V9+rkgP8A2LLn8bF8DS+xZc/jYvgaMFKnZaY+8V9+rkgP/YsufxsXwNN9iy5/GxfA0YaVOy0x94r79XJEJsxoKWkKxpzPV28WbxNTS0wFOtTpY0Ri1KkqknOTy2PT0qVenIqVKlQCpUqVAKmp6VADzb3Yqe8v7S4haMJDwcYckMeCbjOAFI6V62z2Onu9QsrqJoxHA0ZcMSGPBOH7o4fL1iiARTYqVVpJJeS+YBxtDsfeLqBv9MeAO6cLpPxcPMAE5UZPQe8eVebTYCf+7ri3uLkyTzkNxMzFUKcwBnHLJ5kYok4pYrzr54Xw5ADd3u61KaC1jmlth8kOIlTjwUyCSzEc27oA7oGM9atWpbIzSa1Bfq0fZRqFZSTx8kkXkOHH348fA1emFLFdO5m+fPcA803Yy6ttUlu4ZIjBOT2qvnj4Tk4Hr4se6ofQd211Dp15au8PaXBjKEM3CODrk8OR8KLeKVeO5nj9uWwIXYzSXtbKCCUqXjQKSuccj4ZAqk63sPfRahJfaXNCrSZ41mzyyBkclbIOPVjnRRFIiuY1ZRk5eYKBu62Iks5Jri6kV55/SCeiMtxE58SSfAYxVI3baMja5cFDxRWzysvkGdiowP2h7h5UdGHI1R92dpGhuSiKpLJkqoGfS64HOrEK0nCcn4pAjNo9kdSae5a1mhkguEZGjui5CBhg8CgEZHUVz3W6+T+60tEmUzLMZyxB4SxXBUeQ5dTRUUU+Kh6+axjwAL9f2GvLiOzm7WAXtrjBAbs2COGTwJBBHPljmemeXboOyl92lzcX86tJLG8aRRM5hXiXGcHoOXl4miEBT0deWMAEFnu0u10qayZ4e0kuUlBDNw8Kog5nhznIqT1XYS4kn0uVWjxZiESglsngmRjw93nyB64ol4pAV67mb+vgBxT0wp6hB//Z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0" y="-247650"/>
            <a:ext cx="28479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50006"/>
            <a:ext cx="9067800" cy="39671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453976"/>
            <a:ext cx="857250" cy="857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30" y="3457687"/>
            <a:ext cx="857266" cy="8535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451761"/>
            <a:ext cx="948790" cy="94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32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997" y="209550"/>
            <a:ext cx="8839200" cy="1112211"/>
          </a:xfrm>
        </p:spPr>
        <p:txBody>
          <a:bodyPr>
            <a:normAutofit/>
          </a:bodyPr>
          <a:lstStyle/>
          <a:p>
            <a:pPr algn="ctr"/>
            <a:r>
              <a:rPr lang="en-US" sz="3500" b="1" dirty="0">
                <a:solidFill>
                  <a:schemeClr val="tx1"/>
                </a:solidFill>
              </a:rPr>
              <a:t>Candidate &amp; Recruiter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28750"/>
            <a:ext cx="3962399" cy="3276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1" dirty="0"/>
              <a:t>Candidate</a:t>
            </a:r>
          </a:p>
          <a:p>
            <a:r>
              <a:rPr lang="en-US" sz="1600" dirty="0"/>
              <a:t>Honesty</a:t>
            </a:r>
          </a:p>
          <a:p>
            <a:pPr lvl="1"/>
            <a:r>
              <a:rPr lang="en-US" sz="1600" dirty="0"/>
              <a:t>Be upfront about knowledge, skillset, career goals</a:t>
            </a:r>
          </a:p>
          <a:p>
            <a:r>
              <a:rPr lang="en-US" sz="1600" dirty="0"/>
              <a:t>Motivation</a:t>
            </a:r>
          </a:p>
          <a:p>
            <a:pPr lvl="1"/>
            <a:r>
              <a:rPr lang="en-US" sz="1600" dirty="0"/>
              <a:t>Follow through with resume tweaks &amp; interview prep</a:t>
            </a:r>
            <a:endParaRPr lang="en-US" sz="1600" b="1" dirty="0"/>
          </a:p>
          <a:p>
            <a:r>
              <a:rPr lang="en-US" sz="1600" dirty="0"/>
              <a:t>Transparency</a:t>
            </a:r>
          </a:p>
          <a:p>
            <a:pPr lvl="1"/>
            <a:r>
              <a:rPr lang="en-US" sz="1600" dirty="0"/>
              <a:t>Be open about where you’re at in your search</a:t>
            </a:r>
          </a:p>
          <a:p>
            <a:r>
              <a:rPr lang="en-US" sz="1600" dirty="0"/>
              <a:t>Trust</a:t>
            </a:r>
          </a:p>
          <a:p>
            <a:pPr lvl="1"/>
            <a:r>
              <a:rPr lang="en-US" sz="1600" dirty="0"/>
              <a:t>Follow through  on interview times &amp; follow up</a:t>
            </a:r>
          </a:p>
          <a:p>
            <a:pPr marL="342900" lvl="1" indent="0">
              <a:buNone/>
            </a:pPr>
            <a:endParaRPr lang="en-US" sz="2400" dirty="0"/>
          </a:p>
          <a:p>
            <a:pPr lvl="1"/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70" y="3867150"/>
            <a:ext cx="3331029" cy="145732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419600" y="1096954"/>
            <a:ext cx="3886200" cy="3034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143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15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13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Recruiter</a:t>
            </a:r>
          </a:p>
          <a:p>
            <a:r>
              <a:rPr lang="en-US" sz="1600" dirty="0"/>
              <a:t>Honesty</a:t>
            </a:r>
          </a:p>
          <a:p>
            <a:pPr lvl="1"/>
            <a:r>
              <a:rPr lang="en-US" sz="1600" dirty="0"/>
              <a:t>Be upfront about requirements &amp; skillsets</a:t>
            </a:r>
          </a:p>
          <a:p>
            <a:r>
              <a:rPr lang="en-US" sz="1600" dirty="0"/>
              <a:t>Motivation</a:t>
            </a:r>
          </a:p>
          <a:p>
            <a:pPr lvl="1"/>
            <a:r>
              <a:rPr lang="en-US" sz="1600" dirty="0"/>
              <a:t>Work hard to find you the right position</a:t>
            </a:r>
          </a:p>
          <a:p>
            <a:r>
              <a:rPr lang="en-US" sz="1600" dirty="0"/>
              <a:t>Transparency</a:t>
            </a:r>
          </a:p>
          <a:p>
            <a:pPr lvl="1"/>
            <a:r>
              <a:rPr lang="en-US" sz="1600" dirty="0"/>
              <a:t>Walk you through the process – only make promises you can keep</a:t>
            </a:r>
          </a:p>
          <a:p>
            <a:r>
              <a:rPr lang="en-US" sz="1600" dirty="0"/>
              <a:t>Trust</a:t>
            </a:r>
          </a:p>
          <a:p>
            <a:pPr lvl="1"/>
            <a:r>
              <a:rPr lang="en-US" sz="1600" dirty="0"/>
              <a:t>Follow through on feedback</a:t>
            </a:r>
          </a:p>
        </p:txBody>
      </p:sp>
    </p:spTree>
    <p:extLst>
      <p:ext uri="{BB962C8B-B14F-4D97-AF65-F5344CB8AC3E}">
        <p14:creationId xmlns:p14="http://schemas.microsoft.com/office/powerpoint/2010/main" val="3085048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411"/>
            <a:ext cx="7848600" cy="1078539"/>
          </a:xfrm>
        </p:spPr>
        <p:txBody>
          <a:bodyPr>
            <a:normAutofit/>
          </a:bodyPr>
          <a:lstStyle/>
          <a:p>
            <a:pPr algn="ctr"/>
            <a:r>
              <a:rPr lang="en-US" sz="3500" b="1" dirty="0">
                <a:solidFill>
                  <a:schemeClr val="tx1"/>
                </a:solidFill>
              </a:rPr>
              <a:t>Job search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7828359" cy="3886200"/>
          </a:xfrm>
        </p:spPr>
        <p:txBody>
          <a:bodyPr>
            <a:normAutofit/>
          </a:bodyPr>
          <a:lstStyle/>
          <a:p>
            <a:r>
              <a:rPr lang="en-US" sz="2000" dirty="0"/>
              <a:t>Track all applications</a:t>
            </a:r>
          </a:p>
          <a:p>
            <a:r>
              <a:rPr lang="en-US" sz="2000" dirty="0"/>
              <a:t>Do your research</a:t>
            </a:r>
          </a:p>
          <a:p>
            <a:r>
              <a:rPr lang="en-US" sz="2000" dirty="0"/>
              <a:t>Follow up if you haven’t heard back within 1 week</a:t>
            </a:r>
          </a:p>
          <a:p>
            <a:r>
              <a:rPr lang="en-US" sz="2000" dirty="0"/>
              <a:t>Don’t be scared of staffing companies</a:t>
            </a:r>
          </a:p>
          <a:p>
            <a:r>
              <a:rPr lang="en-US" sz="2000" dirty="0"/>
              <a:t>Pick up the phone – have your elevator pitch ready</a:t>
            </a:r>
          </a:p>
          <a:p>
            <a:r>
              <a:rPr lang="en-US" sz="2000" dirty="0"/>
              <a:t>Google yourself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862387"/>
            <a:ext cx="35052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19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1611"/>
            <a:ext cx="8839200" cy="1078539"/>
          </a:xfrm>
        </p:spPr>
        <p:txBody>
          <a:bodyPr>
            <a:normAutofit/>
          </a:bodyPr>
          <a:lstStyle/>
          <a:p>
            <a:pPr algn="ctr"/>
            <a:r>
              <a:rPr lang="en-US" sz="3500" b="1" dirty="0">
                <a:solidFill>
                  <a:schemeClr val="tx1"/>
                </a:solidFill>
              </a:rPr>
              <a:t>Things to remember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7828359" cy="35052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u="sng" dirty="0"/>
              <a:t>things to be cautious of when speaking with staffing companies:</a:t>
            </a:r>
          </a:p>
          <a:p>
            <a:r>
              <a:rPr lang="en-US" dirty="0"/>
              <a:t>ALWAYS specify that they require your permission to submit</a:t>
            </a:r>
          </a:p>
          <a:p>
            <a:endParaRPr lang="en-US" dirty="0"/>
          </a:p>
          <a:p>
            <a:r>
              <a:rPr lang="en-US" dirty="0"/>
              <a:t>Know where your resume has been submitted </a:t>
            </a:r>
          </a:p>
          <a:p>
            <a:pPr lvl="1"/>
            <a:r>
              <a:rPr lang="en-US" dirty="0"/>
              <a:t>Double submissions can disqualify a candidate</a:t>
            </a:r>
          </a:p>
          <a:p>
            <a:pPr lvl="1"/>
            <a:endParaRPr lang="en-US" dirty="0"/>
          </a:p>
          <a:p>
            <a:r>
              <a:rPr lang="en-US" dirty="0"/>
              <a:t>Thoroughly understand the position you are being submitted for, lock them down on pay and understand terms of agreement</a:t>
            </a:r>
          </a:p>
          <a:p>
            <a:endParaRPr lang="en-US" dirty="0"/>
          </a:p>
          <a:p>
            <a:r>
              <a:rPr lang="en-US" dirty="0"/>
              <a:t>Know the reputation of the company you are working with</a:t>
            </a:r>
          </a:p>
          <a:p>
            <a:endParaRPr lang="en-US" dirty="0"/>
          </a:p>
          <a:p>
            <a:r>
              <a:rPr lang="en-US" dirty="0"/>
              <a:t>When possible, find a company tailored to your specific interest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862387"/>
            <a:ext cx="35052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92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CEAAkGBxQTEhUUEBQWFhUXFxoYFBcUFx0dHBoXGhUcHR0bHBcdHCggHB8mHh0cITEkJSktLi4uFx8zODMsNygtLi0BCgoKDg0OGxAQGjckICYsLDcvLC0vLTItNSwsNiwsLS8sLC8sLCwsLC0sLCwsLCwsLCwsLCwsLCwsLCwsLCwsLP/AABEIAFoBKwMBIgACEQEDEQH/xAAcAAABBQEBAQAAAAAAAAAAAAAHAAEFBggEAgP/xABLEAACAQMBBQQFBA8FCAMAAAABAgMABBEFBgcSITETIkFRMmFxgZEUgqGxFyM0QlJTYnJzdJKys8HRCBUzNfAkJURjk6LS8SZFwv/EABoBAQADAQEBAAAAAAAAAAAAAAADBAUCAQb/xAA0EQACAQMCAggDBwUAAAAAAAAAAQIDBBEhMRKhBRMUIkFRYXGBsfAGFjIzUpHBIzRictH/2gAMAwEAAhEDEQA/AIPa/X9Rsr2aD5ZKFVsx8xzjY5XmQegOPm1fdyO00tzHcRXMjSSRsrqznJKOMY9zA/tCojf5ov8AgXajl/hS/Wh/eHvFVDdJq/yfUogThZh2R8sse7/3YHvrX6uNW140tQaU4qGW+jaqS2SGC2kKSuxdip5rGowPZlj8FNEsnFZ01SOXWtQupLfmsUbNHyyCkfogfnnJFUbOmnPinsgT26TbWeS+7G8neQSoRHxkcnXmMADxGaN+ax/YXjQyRzRnDRurofIg5+HLn761louorcQRzJ6Mihh6sjmPceXuqbpGioSUo6Jgid4esm0sJ5VOH4OCM/lvyHw61VNzNxd3Cy3F3PJJGCI4lYggkc3foD5AfOqF376q0s1tZxd4j7YyjxdyFjX4cX7QoqbMaMLS1igXB4FAJ82++b3mopKNOgvOXyBn3aDa2/iu7hEu5gFnkVRx8gokYAcx+Dj4VPbMR65fQ9tb3hCh2Q8bgcwB4cJqm7bpjULsD8e/0sf60aNxg/3b7ZpCPiK0K6VOgpqKzoCtzbO7SYP+059ky/8AgKJQilXTishYTC3YM3Fk9oIjz4vPNThaufUF4opB4FGHxU1lzqueE0vggZiTbvUeH7sm6ea/Xw1obYCd30+1eVi7tEGZmOSSfXWVoz3R7B9Var2Bj4dOtAfCFPqq/wBIQhGEXFAn6o+9++lg08y28jRuJY+8pwcFgCKvFUPfUudKlz+HGf8AvFZtHHWRT8wB/TNtNRkmhQ3cxDyxqRkc8yAY6VppayVs7912v6xD/GWtbCr3SUIxlFRWNAcGu6tFawtPOcIg5+ZPgAPMmgRtDvQvrt+C1zCjHCJFzkbPQFscj7Ksv9oO9YfI4Qe43aO3rZeAL8OIn4VRN2N/FDqVu8+AvNVZuiuw7pz/AK9KurWhFUXVay/AFntt1mqTrx3FyFY/eyyuzY9ZGcewGozXNmdW0te1E8pjXq8MrFR+chPT2jFaGV815uIQ6sjAMrAhgehBGCD6qrq+qZxJZXkAa7ttevr6zujMQ5RWjhkXuuZOzyRnOM80wfM1B22zG0Y/4kj86cH60NFjZ7Q4rOAQW68MaliATk95snn7TUnio3XxJuMVgGctqdZ1ewmENxePxlA44SCMEkDnw+YPwr77JahrGoNIttesGjUE8bAZBOOXdr7b+f8AMU/Vk/iS1If2e/ui6/RJ++a05NK26zCz7A6V2a2gEiNJcF0DrxBZhzTiHFy4RnlRlWvVQ21mtLZ2stw33inhGfSc8lX4msmc5VWlhZ9EAU74Ns5Vult7SV4xCuZWjYgtI33vL8Fce9/VVl3LbUtc28kNw5eaFs8THJaNuYOevI5HsxQpttnJ7uzutSc5KSZIxzfxkYeoAge4+Vc2xGvGyvYps9zPDL+jY8z830h7K1pW0JUXCO8QapqE21mdLC7eMlXS3ldWU4IKxlgQfdUxC4IBBBB5gjyqJ2zTi0+8UeNrOPjC1Y0PxL3BnM7eajj7sm+K/wBKJFtsfq8kKSx6qx41DhWDD0lBxxAn6qCbdPd/Kta7P921twfxUf7grWvmqPDwpa+gABNtlqtjO8Utw5eM4ZJMOv1ZII9Yox7u9sRqMDMUCSxkLKoORz6Mp64P0UG97twsmqS9mchVRGPhxKvPn586um4HTXVbm4bPA5WNPyuEcRI9mcVxc0qbt1NrDAYKemp6ykCB200UXdlPB98yEp+eOa/SKyvDKylXUlXUhlPkykHPqIODWxGrMe87RvkuozKPQc9qnzySfdxZrT6Nqb02Ar7e7YhdIWaNgHu0CR48C698j80Z+geNfXc1s58msRKwxJcYkOeojHoL08ASfnUHdm7WXUZ7SzYkxR8fzYy4aQ/DAHurUEcYAAAAAGAB0A8hUd1HqI9XHxeX/AMy7zNAFnfyIoxHJ9si9jnmo+dkerlRD3Fa+DbzW0jAdge0Qnp2TZz7lIz7GFdW/PQ+1tEuFHft25+uKTAOfYQp9x86CenajJAXMTcPHG0bn8hhg/8AurcF2m2w90AkbARnVNYmvXB7OI9oufDOVjHuALfCjmtUrdFoPybT0LDDzHtX8+YHCPcoH+jV2ArNuZKU+7sgZV27P+8bv9M311aNid3D39osy3ZiXiZRHwkgFWxnk4GT7Kqm2cmb+7P/AD5PoY0bdx5H92KB4Syg/t1qXU5Qt4uPoCp3O4+Rul4rcuXFEx5/tn1UWrS1MVqsZxlIQhx07qYqRIrl1N8QysPCNj8FNZM606jXEDICej7v5Vq/Yj7gtf0Kfu1lCPoPYK1Tu/YnTbQnr2K/VWl0mu5AFhqi76P8ql/Pj/fFXkmqJvsbGlSeuSIfGQVmUPzI+4AJs7912v6xD/GWtbCsk7O/ddr+sQ/xlrWoq/0o+9EA531bMvdW8c8ILSW/ESoGcxtgsQOpIKg8vDPLyz+fL3Ef1H+ulbHIqibXbsLS8ZpEzBMerxjkx/KQ8j7Rg+uuLS9VOPBPYAj2W3i3tkAiuJYh0jmycDyVs8Q+n2UVdm97dpcELcZtpD+GcoT6pByPvAoX7R7sr61BZU7eMDJeHJIx5p1+FUv6PP8A9Yq7K2t7hZi9QbFjcMMg5B6EdPjXqgDud2xkgnSzlYmCVsJk/wCHIRyA8g3THnjzo+isivRdGXCwADfz/mKfqyfvy1If2e/ui6/RJ++ajN+z51IDyt4/35P61J/2fPui6/RJ++a05/2S9gG9jQO306+bi6jsYnAWNh2pyAO1chQCc9FU5Plk+VFja7W1s7WW4b7xe4v4Uh9Ffef50G92GyKam9xcX4d04scmZeKVu83MEdARy/KFUrVcGastkAn6Neadb2iWwu7YoqcDfb4+9kd4nveJJrPGv6esFxLFG6yRox7N0YMGXqO8OROOVHv7Eul/iH/60v8A5VSN6W723tLZbiyRlCtiUFmbut0bLE4wfLzqazq04VMZeoLduZ2k+UWfYucy254OfjH943/5+b66t21P3Fdfq838JqzlsBtCbG9jlJ+1t9rmA/AY4Le0HDewGtDbYyf7tvGU/wDCTkEfoWORUN3Q6usn4MGU/Dn5Vf8AafavVLbhtpJ+FDEjRtGoUtGyjB4uvLp7QaoDjkfZ/KtD7U7KDUNMhKgfKI4kaE+Z7MZQ+pse44NaV1UjGUONaAHe6fQrG8ldbzjeZTxLGz4R15ZJGOJiGyTknOelaAtbdURVjUKoACqowAB5DwrI9pdSW8yyR5SWNsjPgw5YI8uoI8Qa0xsJtWmoWwkXuyL3ZUz6L4+o9RVPpChLPGvwgs1Kqfqm1rI+EVQmWCs5Pf4HVGIA6AMwXPPmCeHHOpaz1wMgL9xskMjZJVlYgjORnmOtZ6g8AmiKH+83YF9SaB4XSN4w6sXBwVYgjp5EH9qiDSpCcoS4o7gHe7Td6+nSTSzukjsqqhQEADJLdfE8vhRDApU9JzlN5kDj1ewWeCWF/RkRkPzhjNBi03KXOU7WeIpxDtAobi4Mji4T0zjP0Uc6Vd0q86Sai9weIUwMAYA5ADpivVPSqIAR1Tc7dTXE0vbxKJJXcAhiQGdiB8CPhXRZ7p9RiXhh1ERrnPChkAz54BxRlp6tO8qtYzyQAtcbrdUbIOolh65ZvqLY9Xvom2+mSLYC3yO1EBjzk44+AjOevXnU2aVRzrynv8gAiPcjdcgbiDH5rVKQ7rNTRQqamVUDAVWlAA8hg0Y6c1I7yq9G+SAFl3X6lxqXvu0CspKtLKcgNnHNsc6v28PZ6S/tPk8TKpLqxL5xhTnwq01DbT3TwwNLGMmMh2HmoI4h+z9VRTuJZUvI9jHiaivEEsO5a6BB+VQqQQQQrZBB5EVJybtNUP8A9ox+fKM+8NRRsNVilhWZGHARnJPT2+RFfHSNYS5Zuw70a8u0+9Y+IU+OPOpJX9WW7z8EdOlNZ023+v4Bto+gT6ROt5qV32kXOPm8jENIQFIDE59fkBRdRuVCTf6Z2S3jSJ2hBZ5HCkgNjhVSR05Fjz8xzqA2N3tyWyLDdJ20ajCurAOAByBycMPXmpHQnWh1i38jgPT9KCe/XQYo+xuowFeRzHIF6P3SwbHnyxn11YZN9NljlHMT5YUfSWxQ32o2gutanQQwOVTIijjBbGcZLvjGfXyA866tKNWFTilogQ+xVuz6haKnX5RE3uSQMT8AfhWrF6UOd2O7r5Fme5Ia5YcIA9GNfEA+LHxPqojCuL6vGrU7uwBdt9u1uL+9M8csaJwKoDhieQ58hyrs3abAz6bPK8skciyRhRwAgghs9DRGpVE7io4dXnQFA3l7H3WomNIpY44YxxEOCS0h8TjwAx8TVg2L2f8AkNnFb5BZQS7DoXJJJ9man6VRyqScFDwAsVwa7pi3NvLA/oyIyH1ZHI+0Hn7qkKVcLR5QAQu5O7I71xAOX4L8/poh2Wz10NKlsp3jeUxPDHIM4KMuAWzzyMn28I8zVzpVPUuak8cT2ACTuRusfdEGfLhf680ZNBs3ht4o5MFkjVWI6ZA8M1JU9eVa86qxJgFe3+6xru57e1dIy4+3BxyLA+kMc+Y6+yubZPdrf2Fws0NxCw5CVCGAdM81zzwfEHwNF2mr3tNTg4M6ApmqbJuzdwIygsYuNuFomeVZGIPA3F30UjHCQCRz6iYs9CAQdqONySzt0yzMWOBnkMnkPLFTdKouNgelSpVyBUqanoBUqalQCJpia8SyhfSIA9ZxVd1LbezhJDTqzDwTvH38PIe/FeOSW5JTo1KjxCLfsWUGlxUN7/eog/wIWb1uQo+HM1X73eXePyQRRj1KSfiWwfhUMrmmvE1KPQN9V14ce+gZy1eXmA6kD2nFZ/utq7yT07h/mnh+gUtN0y8uz9qEsg8WZjwD5xOPhUfa033Yl1/ZyVOPFWqqKDtNq0Kc3miX2uo+s1xvtZZjrdQf9Rf61R9K3VjkbqX5sQ+tiD9AFW7TdibKH0YQT5yd4/E1NGVR+GDNrUbGn+Go5P0ikuZ2xbS2rehPG35rZ+gVXdoduIVV0SGWXIKnuFV5jHVh0q5Q26qMIoUeQGPqr23srpqT2ZVpVKMZ5cW174/gzpbXzhBA0jLCW76jPTPPl1z199HrZtYRBGLUgxBQFK/661TthtnUkN3LcIHEk8ioGGe6sjZ+kn4CrJpWzEds/Fas8an0o88SH2A819xqG3pSiss1ul72jcdyPda8tm/H9iwMgPWoa92RsZjmW1hY+ZjXP1VNCnq0m1sYBXINhNOQ5Wzgz5lAfrqdgs0QcMaKg8kAA+Ar7Uq9cnLdgQFPTU9cgVKmzSoB6VKlQCpUqVAKlTUqAelSpUAqVNT0AqVKlQDUxpFq5b7UY4VLzOqKPFiAPpoz1JyeFudBNeXlVRliAPMmh1r+9BB3bRC/5b5Ue5fS+Iof6rr9xcn7fKzD8Hov7I5fHNVZ3cIvC1Nyz+z1zXSlLur13C5q28C0h5K5kbyjGR+10qkavvMuZDiBUiXwJHE39BVHApVUndVJbaH09r9nrSjrJcT9f+HbqOqzTnM8rv8AnE4+A5fRXEBT0qgy3qzahShTWIJIVdFhYSTOEhQux8B4esnoBXZs7oUt5L2cQ5D038FH9fVRu2a2chs4+GIcz6Tn0mPmT/Lwqehbupq9jG6W6ahZ/wBOGs/l7lW2a3bRph7v7Y/4A9AfzY+2r9BCEUKoAA6Acq+gFOBWlCmoLCPg7m8rXMuKrLIqVPSrsrCpqelQHNZ2qxjhUYGSfeSST9NfenxSNGM5KFtvttLZ31rbRxoyT8HEzE5HFMEOMeo0+2O2ktpqFnapGjJcNGGZicrxz8Bxjl0qn76Q51OxERAkKpwE9A/yjukjB5Z+qozaW3vV1bThqUkcknawFDCuAE+VKMHkOefrq/ChBwg/8WA+lhT8QoHbX6r22ryw3T3XyeJeFUtOLJbhByQpzg8XPNdOxupXA0zUEuZ5YUiI7GeZWLhH4sgdCx5dBnm1QO1aSefLmAz8Qqk6ltjJHrEOniNTHIgYvk8Qykjch0+8FCSTUDA1nJaS3nEZPtksxYJL31HdQnGOZz7RV31xf/lNoP8Alj+DPUqtVHfXKlyBfbHai3muZLWJi0sS8UmAcLzxjJ6n2ZqE3XbaSalHM80aRmMoo4CTniUnnnxqibvtAT++LpO0m/2bJQ8fNyGx9sOO9/Oqxszp3Fpd7OJZUaBoiojcqpznOQOp+qu3awSkv9eYNNg0NtpNurs37WOlwRySJ6bSk4yAM4AdcAZGTk9Ryqzbu7t5dNtXlYszRAlj1PhzPjVK242TnF419pMw+UdZIgw4iVxkqDyYEcip5VXowiptS57Z9QTm7jbiS+eaC5iWOeA4fg6HDFT4nBz6yKvfEKE2zu0banZXts0YhvEiYhohwcRHMYPVW4gARnxqqrr0t1YaZaRyydrJcujsrHiKh1ABIOfRlDfNPlXU7ZuTWMYBoMuKiNpdo4LGLtbliq5wMAklvIAfzoP7cJLHfT/LzdJbMhS0liduCPugKxwQGAPMgnJ+FfDbyyH912sxu2uiHaNX5hSpDOOJDz4weWT4GvY2yco5e4DzbTB1Vx0YBhn1jxr6hxQL26uGtv7uso5rjsGRZZir5lYSS81UjGSBxhV9g5107G3sqXN3FD8q+SNbStEbkPlWVeXNujZJ8uSiuOz93iyA1lwOtPxCs0WKyNpEt4bm4Mkdykajtm4cMiE5Gck5Pn4VPXay29/pDrczu10YGm45CQeKZFIC9ACpPLFdytGvH63AeqemFKqaBFa0Lkpi07MMfvpM8vYB1+ND7UN319O3FPco7ebZx7lHIe4UVcUiK4nSUty7aX1W2/LST88JsD/2LLn8bF8DT/YsufxsXwNF/FPUfZKZf+8V9+rkgP8A2LLn8bF8DS+xZc/jYvgaMFKnZaY+8V9+rkgP/YsufxsXwNN9iy5/GxfA0YaVOy0x94r79XJEJsxoKWkKxpzPV28WbxNTS0wFOtTpY0Ri1KkqknOTy2PT0qVenIqVKlQCpUqVAKmp6VADzb3Yqe8v7S4haMJDwcYckMeCbjOAFI6V62z2Onu9QsrqJoxHA0ZcMSGPBOH7o4fL1iiARTYqVVpJJeS+YBxtDsfeLqBv9MeAO6cLpPxcPMAE5UZPQe8eVebTYCf+7ri3uLkyTzkNxMzFUKcwBnHLJ5kYok4pYrzr54Xw5ADd3u61KaC1jmlth8kOIlTjwUyCSzEc27oA7oGM9atWpbIzSa1Bfq0fZRqFZSTx8kkXkOHH348fA1emFLFdO5m+fPcA803Yy6ttUlu4ZIjBOT2qvnj4Tk4Hr4se6ofQd211Dp15au8PaXBjKEM3CODrk8OR8KLeKVeO5nj9uWwIXYzSXtbKCCUqXjQKSuccj4ZAqk63sPfRahJfaXNCrSZ41mzyyBkclbIOPVjnRRFIiuY1ZRk5eYKBu62Iks5Jri6kV55/SCeiMtxE58SSfAYxVI3baMja5cFDxRWzysvkGdiowP2h7h5UdGHI1R92dpGhuSiKpLJkqoGfS64HOrEK0nCcn4pAjNo9kdSae5a1mhkguEZGjui5CBhg8CgEZHUVz3W6+T+60tEmUzLMZyxB4SxXBUeQ5dTRUUU+Kh6+axjwAL9f2GvLiOzm7WAXtrjBAbs2COGTwJBBHPljmemeXboOyl92lzcX86tJLG8aRRM5hXiXGcHoOXl4miEBT0deWMAEFnu0u10qayZ4e0kuUlBDNw8Kog5nhznIqT1XYS4kn0uVWjxZiESglsngmRjw93nyB64ol4pAV67mb+vgBxT0wp6hB//Z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0" y="-247650"/>
            <a:ext cx="28479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50006"/>
            <a:ext cx="9067800" cy="39671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453976"/>
            <a:ext cx="857250" cy="857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30" y="3457687"/>
            <a:ext cx="857266" cy="8535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451761"/>
            <a:ext cx="948790" cy="94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68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33350"/>
            <a:ext cx="7429499" cy="142875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Who is BSTY?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7599759" cy="3810000"/>
          </a:xfrm>
        </p:spPr>
        <p:txBody>
          <a:bodyPr>
            <a:normAutofit fontScale="77500" lnSpcReduction="20000"/>
          </a:bodyPr>
          <a:lstStyle/>
          <a:p>
            <a:endParaRPr lang="en-US" sz="1900" dirty="0"/>
          </a:p>
          <a:p>
            <a:endParaRPr lang="en-US" sz="1900" dirty="0"/>
          </a:p>
          <a:p>
            <a:r>
              <a:rPr lang="en-US" sz="2600" b="1" dirty="0">
                <a:solidFill>
                  <a:srgbClr val="FFC000"/>
                </a:solidFill>
              </a:rPr>
              <a:t>BROOKSOURCE IN A NUT SHELL</a:t>
            </a:r>
          </a:p>
          <a:p>
            <a:pPr lvl="1"/>
            <a:r>
              <a:rPr lang="en-US" sz="2600" dirty="0"/>
              <a:t>Started in 2000</a:t>
            </a:r>
          </a:p>
          <a:p>
            <a:pPr lvl="1"/>
            <a:r>
              <a:rPr lang="en-US" sz="2600" dirty="0"/>
              <a:t>Began staffing entry-level consultants and have grown from there</a:t>
            </a:r>
          </a:p>
          <a:p>
            <a:pPr lvl="1"/>
            <a:r>
              <a:rPr lang="en-US" sz="2450" dirty="0"/>
              <a:t>23 markets nationwide </a:t>
            </a:r>
          </a:p>
          <a:p>
            <a:r>
              <a:rPr lang="en-US" sz="2600" b="1" dirty="0">
                <a:solidFill>
                  <a:srgbClr val="FFC000"/>
                </a:solidFill>
              </a:rPr>
              <a:t>NYC/NJ Clients</a:t>
            </a:r>
          </a:p>
          <a:p>
            <a:pPr lvl="1"/>
            <a:r>
              <a:rPr lang="en-US" sz="2600" dirty="0"/>
              <a:t>Viacom, Scholastic Publishing, UnitedHealth Group, National Basketball association, Johnson &amp; Johnson, Realogy, </a:t>
            </a:r>
            <a:r>
              <a:rPr lang="en-US" sz="2600" dirty="0" err="1"/>
              <a:t>Givaudan</a:t>
            </a:r>
            <a:r>
              <a:rPr lang="en-US" sz="2600" dirty="0"/>
              <a:t>, </a:t>
            </a:r>
            <a:r>
              <a:rPr lang="en-US" sz="2600" dirty="0" err="1"/>
              <a:t>Ascena</a:t>
            </a:r>
            <a:r>
              <a:rPr lang="en-US" sz="2600" dirty="0"/>
              <a:t> Retail Group</a:t>
            </a:r>
            <a:endParaRPr lang="en-US" sz="245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867150"/>
            <a:ext cx="33528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8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997" y="209550"/>
            <a:ext cx="8839200" cy="1112211"/>
          </a:xfrm>
        </p:spPr>
        <p:txBody>
          <a:bodyPr>
            <a:normAutofit/>
          </a:bodyPr>
          <a:lstStyle/>
          <a:p>
            <a:pPr algn="ctr"/>
            <a:r>
              <a:rPr lang="en-US" sz="3500" b="1" dirty="0">
                <a:solidFill>
                  <a:schemeClr val="tx1"/>
                </a:solidFill>
              </a:rPr>
              <a:t>THE BROOKSOURCE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12" y="1123950"/>
            <a:ext cx="7828359" cy="3429000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Hourly pay, paid out on a weekly basis</a:t>
            </a:r>
          </a:p>
          <a:p>
            <a:pPr lvl="2"/>
            <a:r>
              <a:rPr lang="en-US" sz="2250" dirty="0"/>
              <a:t>Eligibility for overtime pay</a:t>
            </a:r>
          </a:p>
          <a:p>
            <a:pPr lvl="1"/>
            <a:r>
              <a:rPr lang="en-US" sz="2400" dirty="0"/>
              <a:t>Paid holidays</a:t>
            </a:r>
          </a:p>
          <a:p>
            <a:pPr lvl="1"/>
            <a:r>
              <a:rPr lang="en-US" sz="2400" dirty="0"/>
              <a:t>401K &amp; </a:t>
            </a:r>
            <a:r>
              <a:rPr lang="en-US" sz="2400" dirty="0" err="1"/>
              <a:t>pto</a:t>
            </a:r>
            <a:r>
              <a:rPr lang="en-US" sz="2400" dirty="0"/>
              <a:t> after 1 year</a:t>
            </a:r>
          </a:p>
          <a:p>
            <a:pPr lvl="1"/>
            <a:r>
              <a:rPr lang="en-US" sz="2400" dirty="0"/>
              <a:t>Monthly lunches, check-ins and technical &amp; professional development workshops</a:t>
            </a:r>
          </a:p>
          <a:p>
            <a:pPr marL="0" indent="0" algn="ctr">
              <a:buNone/>
            </a:pPr>
            <a:endParaRPr lang="en-US" sz="16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71" y="3824287"/>
            <a:ext cx="3331029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84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09550"/>
            <a:ext cx="6840140" cy="10477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What is technical youth?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7350"/>
            <a:ext cx="7429499" cy="283845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Entry-level hiring &amp; internship program provided to our clients</a:t>
            </a:r>
          </a:p>
          <a:p>
            <a:r>
              <a:rPr lang="en-US" sz="2400" dirty="0"/>
              <a:t>Technical youth coordinator – manages local technical youth relationships &amp; events. Partners with:</a:t>
            </a:r>
          </a:p>
          <a:p>
            <a:pPr lvl="1"/>
            <a:r>
              <a:rPr lang="en-US" sz="2400" dirty="0"/>
              <a:t>Local universities, colleges &amp; </a:t>
            </a:r>
            <a:r>
              <a:rPr lang="en-US" sz="2400" dirty="0" err="1"/>
              <a:t>bootcamps</a:t>
            </a:r>
            <a:endParaRPr lang="en-US" sz="2400" dirty="0"/>
          </a:p>
          <a:p>
            <a:pPr lvl="1"/>
            <a:r>
              <a:rPr lang="en-US" sz="2400" dirty="0"/>
              <a:t>Companies in New Jersey</a:t>
            </a:r>
          </a:p>
          <a:p>
            <a:pPr lvl="1"/>
            <a:r>
              <a:rPr lang="en-US" sz="2400" dirty="0"/>
              <a:t>Entry-level candidates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618" y="3790950"/>
            <a:ext cx="3331029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89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WHY WOULD A company USE Technical Youth?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1657350"/>
            <a:ext cx="7429499" cy="29908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000" b="1" dirty="0">
              <a:solidFill>
                <a:srgbClr val="FFC000"/>
              </a:solidFill>
              <a:effectLst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effectLst/>
              </a:rPr>
              <a:t>Potential Client Problems: 	</a:t>
            </a:r>
            <a:r>
              <a:rPr lang="en-US" sz="2000" b="1" dirty="0">
                <a:effectLst/>
              </a:rPr>
              <a:t>		</a:t>
            </a:r>
            <a:endParaRPr lang="en-US" sz="2000" dirty="0">
              <a:effectLst/>
            </a:endParaRPr>
          </a:p>
          <a:p>
            <a:pPr marL="0" indent="0">
              <a:buNone/>
            </a:pPr>
            <a:r>
              <a:rPr lang="en-US" sz="2000" dirty="0">
                <a:effectLst/>
              </a:rPr>
              <a:t>1) Difficult &amp; expensive to hire niche talent</a:t>
            </a:r>
          </a:p>
          <a:p>
            <a:pPr marL="0" indent="0">
              <a:buNone/>
            </a:pPr>
            <a:r>
              <a:rPr lang="en-US" sz="2000" dirty="0">
                <a:effectLst/>
              </a:rPr>
              <a:t>2) Aging workforce on team</a:t>
            </a:r>
          </a:p>
          <a:p>
            <a:pPr marL="0" indent="0">
              <a:buNone/>
            </a:pPr>
            <a:r>
              <a:rPr lang="en-US" sz="2000" dirty="0">
                <a:effectLst/>
              </a:rPr>
              <a:t>3) Difficulty locating entry-level talent via HR</a:t>
            </a:r>
          </a:p>
          <a:p>
            <a:pPr marL="0" indent="0">
              <a:buNone/>
            </a:pPr>
            <a:r>
              <a:rPr lang="en-US" sz="2000" dirty="0">
                <a:effectLst/>
              </a:rPr>
              <a:t>4) Replacing an outsourcing model</a:t>
            </a:r>
          </a:p>
          <a:p>
            <a:pPr marL="0" indent="0">
              <a:buNone/>
            </a:pPr>
            <a:r>
              <a:rPr lang="en-US" sz="2000" dirty="0">
                <a:effectLst/>
              </a:rPr>
              <a:t>5) Relief of Sr. Level Admin work</a:t>
            </a:r>
          </a:p>
          <a:p>
            <a:pPr marL="0" indent="0">
              <a:buNone/>
            </a:pPr>
            <a:r>
              <a:rPr lang="en-US" sz="2000" dirty="0">
                <a:effectLst/>
              </a:rPr>
              <a:t>6) Diversity Initiatives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790950"/>
            <a:ext cx="35052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81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997" y="209550"/>
            <a:ext cx="8839200" cy="1112211"/>
          </a:xfrm>
        </p:spPr>
        <p:txBody>
          <a:bodyPr>
            <a:normAutofit/>
          </a:bodyPr>
          <a:lstStyle/>
          <a:p>
            <a:pPr algn="ctr"/>
            <a:r>
              <a:rPr lang="en-US" sz="3500" b="1" dirty="0">
                <a:solidFill>
                  <a:schemeClr val="tx1"/>
                </a:solidFill>
              </a:rPr>
              <a:t>THE Technical Youth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21761"/>
            <a:ext cx="8133159" cy="3352800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Job coaching: provide resume guidance, mock interviews &amp; thorough client interview prep</a:t>
            </a:r>
          </a:p>
          <a:p>
            <a:pPr lvl="1"/>
            <a:r>
              <a:rPr lang="en-US" sz="2400" dirty="0"/>
              <a:t>Provide pre-employment tech screening &amp; training</a:t>
            </a:r>
          </a:p>
          <a:p>
            <a:pPr lvl="1"/>
            <a:r>
              <a:rPr lang="en-US" sz="2400" dirty="0"/>
              <a:t>Get you in the door with Fortune 500 companies</a:t>
            </a:r>
          </a:p>
          <a:p>
            <a:pPr lvl="1"/>
            <a:r>
              <a:rPr lang="en-US" sz="2400" dirty="0"/>
              <a:t>Create projects and positions within organizations for entry-level candidates</a:t>
            </a:r>
          </a:p>
          <a:p>
            <a:pPr marL="342900" lvl="1" indent="0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16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71" y="3824287"/>
            <a:ext cx="3331029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11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837" y="2114550"/>
            <a:ext cx="8130377" cy="142875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Elle Armistead</a:t>
            </a:r>
            <a:br>
              <a:rPr lang="en-US" b="1" dirty="0">
                <a:latin typeface="Century Gothic" panose="020B0502020202020204" pitchFamily="34" charset="0"/>
              </a:rPr>
            </a:br>
            <a:r>
              <a:rPr lang="en-US" b="1" dirty="0">
                <a:latin typeface="Century Gothic" panose="020B0502020202020204" pitchFamily="34" charset="0"/>
              </a:rPr>
              <a:t>Senior recruiter &amp; technical youth coordinator</a:t>
            </a:r>
            <a:br>
              <a:rPr lang="en-US" b="1" dirty="0">
                <a:latin typeface="Century Gothic" panose="020B0502020202020204" pitchFamily="34" charset="0"/>
              </a:rPr>
            </a:br>
            <a:r>
              <a:rPr lang="en-US" b="1" dirty="0">
                <a:latin typeface="Century Gothic" panose="020B0502020202020204" pitchFamily="34" charset="0"/>
              </a:rPr>
              <a:t>earmistead@brooksource.com</a:t>
            </a:r>
            <a:br>
              <a:rPr lang="en-US" b="1" dirty="0">
                <a:latin typeface="Century Gothic" panose="020B0502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275" y="209550"/>
            <a:ext cx="7429499" cy="23431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FFC0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790950"/>
            <a:ext cx="35052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0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58" y="883388"/>
            <a:ext cx="8941542" cy="2971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FF00"/>
                </a:solidFill>
              </a:rPr>
              <a:t>Working with recruiters</a:t>
            </a:r>
            <a:br>
              <a:rPr lang="en-US" sz="4000" b="1" dirty="0"/>
            </a:br>
            <a:br>
              <a:rPr lang="en-US" sz="4000" b="1" dirty="0"/>
            </a:br>
            <a:r>
              <a:rPr lang="en-US" sz="25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Elle Armistead, Technical Youth Coordinator</a:t>
            </a:r>
            <a:br>
              <a:rPr lang="en-US" sz="25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</a:br>
            <a:r>
              <a:rPr lang="en-US" sz="25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NY/NJ</a:t>
            </a:r>
            <a:br>
              <a:rPr lang="en-US" sz="4000" b="1" dirty="0"/>
            </a:br>
            <a:br>
              <a:rPr lang="en-US" sz="4000" b="1" dirty="0"/>
            </a:b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867150"/>
            <a:ext cx="33528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71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429499" cy="142875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IT Consulting firms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75959" cy="330517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What is an it consulting firm?</a:t>
            </a:r>
          </a:p>
          <a:p>
            <a:r>
              <a:rPr lang="en-US" sz="2400" dirty="0"/>
              <a:t>IT consulting areas of specialty</a:t>
            </a:r>
          </a:p>
          <a:p>
            <a:r>
              <a:rPr lang="en-US" sz="2400" dirty="0"/>
              <a:t>Who uses consulting firms?</a:t>
            </a:r>
          </a:p>
          <a:p>
            <a:r>
              <a:rPr lang="en-US" sz="2400" dirty="0"/>
              <a:t>How do they get paid?</a:t>
            </a:r>
          </a:p>
          <a:p>
            <a:r>
              <a:rPr lang="en-US" sz="2400" dirty="0"/>
              <a:t>What is their overall process?</a:t>
            </a:r>
          </a:p>
          <a:p>
            <a:pPr lvl="1"/>
            <a:r>
              <a:rPr lang="en-US" sz="2400" dirty="0"/>
              <a:t>Gather requirement </a:t>
            </a:r>
            <a:r>
              <a:rPr lang="en-US" sz="2400" dirty="0">
                <a:sym typeface="Wingdings" panose="05000000000000000000" pitchFamily="2" charset="2"/>
              </a:rPr>
              <a:t> find &amp; screen candidates  Facilitate Client interviews  Job offer</a:t>
            </a:r>
            <a:endParaRPr lang="en-US" sz="2400" dirty="0"/>
          </a:p>
          <a:p>
            <a:pPr marL="3429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867150"/>
            <a:ext cx="33528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0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121611"/>
            <a:ext cx="7678339" cy="142875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Types of employment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7828359" cy="3276600"/>
          </a:xfrm>
        </p:spPr>
        <p:txBody>
          <a:bodyPr>
            <a:noAutofit/>
          </a:bodyPr>
          <a:lstStyle/>
          <a:p>
            <a:pPr algn="ctr"/>
            <a:r>
              <a:rPr lang="en-US" sz="2600" dirty="0"/>
              <a:t>Contract</a:t>
            </a:r>
          </a:p>
          <a:p>
            <a:pPr algn="ctr"/>
            <a:r>
              <a:rPr lang="en-US" sz="2600" dirty="0"/>
              <a:t>Contract-to-hire</a:t>
            </a:r>
          </a:p>
          <a:p>
            <a:pPr algn="ctr"/>
            <a:r>
              <a:rPr lang="en-US" sz="2600" dirty="0"/>
              <a:t>Direct Hire</a:t>
            </a:r>
          </a:p>
          <a:p>
            <a:pPr marL="0" indent="0" algn="ctr">
              <a:buNone/>
            </a:pPr>
            <a:endParaRPr lang="en-US" sz="2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790950"/>
            <a:ext cx="35052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4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71" y="3824287"/>
            <a:ext cx="3331029" cy="145732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185692"/>
            <a:ext cx="8991600" cy="111221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Applying through HR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vs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working with a recruiter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89565" y="1582637"/>
            <a:ext cx="45077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 (Body)"/>
              </a:rPr>
              <a:t>Staffing Agency Recruiter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 (Body)"/>
              </a:rPr>
              <a:t>We find you or you apply to our jobs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 (Body)"/>
              </a:rPr>
              <a:t>Phone conversation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 (Body)"/>
              </a:rPr>
              <a:t>F2F interview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 (Body)"/>
              </a:rPr>
              <a:t>Reference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 (Body)"/>
              </a:rPr>
              <a:t>Submit </a:t>
            </a:r>
            <a:r>
              <a:rPr lang="en-US" sz="2000" b="1" dirty="0">
                <a:latin typeface="Century Gothic (Body)"/>
              </a:rPr>
              <a:t>top </a:t>
            </a:r>
            <a:r>
              <a:rPr lang="en-US" sz="2000" dirty="0">
                <a:latin typeface="Century Gothic (Body)"/>
              </a:rPr>
              <a:t>candidate</a:t>
            </a:r>
            <a:endParaRPr lang="fr-FR" sz="2000" dirty="0">
              <a:latin typeface="Century Gothic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 (Body)"/>
              </a:rPr>
              <a:t>Interview w/ Client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1623475"/>
            <a:ext cx="4267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 (Body)"/>
              </a:rPr>
              <a:t>Human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 (Body)"/>
              </a:rPr>
              <a:t>Submit application to career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 (Body)"/>
              </a:rPr>
              <a:t>Resume screened by 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 (Body)"/>
              </a:rPr>
              <a:t>Phone interview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 (Body)"/>
              </a:rPr>
              <a:t>Onsite interview</a:t>
            </a:r>
          </a:p>
          <a:p>
            <a:endParaRPr lang="en-US" sz="2000" dirty="0"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2959391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121611"/>
            <a:ext cx="7678339" cy="142875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where we find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7828359" cy="3352800"/>
          </a:xfrm>
        </p:spPr>
        <p:txBody>
          <a:bodyPr>
            <a:normAutofit/>
          </a:bodyPr>
          <a:lstStyle/>
          <a:p>
            <a:r>
              <a:rPr lang="en-US" sz="2000" dirty="0"/>
              <a:t>Internal database</a:t>
            </a:r>
          </a:p>
          <a:p>
            <a:r>
              <a:rPr lang="en-US" sz="2000" dirty="0"/>
              <a:t>Job postings (boards, campus job boards)</a:t>
            </a:r>
          </a:p>
          <a:p>
            <a:r>
              <a:rPr lang="en-US" sz="2000" dirty="0"/>
              <a:t>Networking events</a:t>
            </a:r>
          </a:p>
          <a:p>
            <a:r>
              <a:rPr lang="en-US" sz="2000" dirty="0"/>
              <a:t>LinkedIn (searches, job postings)</a:t>
            </a:r>
          </a:p>
          <a:p>
            <a:r>
              <a:rPr lang="en-US" sz="2000" dirty="0"/>
              <a:t>Career Boards</a:t>
            </a:r>
          </a:p>
          <a:p>
            <a:pPr lvl="1"/>
            <a:r>
              <a:rPr lang="en-US" sz="2000" dirty="0"/>
              <a:t>Monster, </a:t>
            </a:r>
            <a:r>
              <a:rPr lang="en-US" sz="2000" dirty="0" err="1"/>
              <a:t>careerbuilder</a:t>
            </a:r>
            <a:r>
              <a:rPr lang="en-US" sz="2000" dirty="0"/>
              <a:t>, indeed, dice, </a:t>
            </a:r>
            <a:r>
              <a:rPr lang="en-US" sz="2000" dirty="0" err="1"/>
              <a:t>github</a:t>
            </a:r>
            <a:r>
              <a:rPr lang="en-US" sz="2000" dirty="0"/>
              <a:t>, </a:t>
            </a:r>
            <a:r>
              <a:rPr lang="en-US" sz="2000" dirty="0" err="1"/>
              <a:t>glassdoor</a:t>
            </a:r>
            <a:r>
              <a:rPr lang="en-US" sz="2000" dirty="0"/>
              <a:t>, the ladders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790950"/>
            <a:ext cx="35052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7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678339" cy="714375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Optimizing your resume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9296"/>
            <a:ext cx="7828359" cy="800100"/>
          </a:xfrm>
        </p:spPr>
        <p:txBody>
          <a:bodyPr numCol="2">
            <a:noAutofit/>
          </a:bodyPr>
          <a:lstStyle/>
          <a:p>
            <a:r>
              <a:rPr lang="en-US" sz="1600" dirty="0"/>
              <a:t>Summary of Technical skills</a:t>
            </a:r>
          </a:p>
          <a:p>
            <a:r>
              <a:rPr lang="en-US" sz="1600" dirty="0"/>
              <a:t>Project Descriptions</a:t>
            </a:r>
          </a:p>
          <a:p>
            <a:endParaRPr lang="en-US" sz="1600" dirty="0"/>
          </a:p>
          <a:p>
            <a:r>
              <a:rPr lang="en-US" sz="1600" dirty="0"/>
              <a:t>Statement of intent</a:t>
            </a:r>
          </a:p>
          <a:p>
            <a:r>
              <a:rPr lang="en-US" sz="1600" dirty="0"/>
              <a:t>Key Words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12" y="2038350"/>
            <a:ext cx="5400188" cy="297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704517"/>
            <a:ext cx="35052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59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411"/>
            <a:ext cx="8153400" cy="1078539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Prepping to speak to a recruiter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7828359" cy="3886200"/>
          </a:xfrm>
        </p:spPr>
        <p:txBody>
          <a:bodyPr>
            <a:normAutofit/>
          </a:bodyPr>
          <a:lstStyle/>
          <a:p>
            <a:r>
              <a:rPr lang="en-US" sz="1800" dirty="0"/>
              <a:t>Practice showing your passion</a:t>
            </a:r>
          </a:p>
          <a:p>
            <a:r>
              <a:rPr lang="en-US" sz="1800" dirty="0"/>
              <a:t>Relevant technical and soft skills</a:t>
            </a:r>
          </a:p>
          <a:p>
            <a:r>
              <a:rPr lang="en-US" sz="1800" dirty="0"/>
              <a:t>Highlight specific achievements/projects</a:t>
            </a:r>
          </a:p>
          <a:p>
            <a:r>
              <a:rPr lang="en-US" sz="1800" dirty="0"/>
              <a:t>Address challenges (employment gaps, why you’ve been fired, etc.)</a:t>
            </a:r>
          </a:p>
          <a:p>
            <a:r>
              <a:rPr lang="en-US" sz="1800" dirty="0"/>
              <a:t>immediate and future goals</a:t>
            </a:r>
          </a:p>
          <a:p>
            <a:r>
              <a:rPr lang="en-US" sz="1800" dirty="0"/>
              <a:t>Target Compensation</a:t>
            </a:r>
          </a:p>
          <a:p>
            <a:r>
              <a:rPr lang="en-US" sz="1800" dirty="0"/>
              <a:t>Ask about next steps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867150"/>
            <a:ext cx="35052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31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1611"/>
            <a:ext cx="8915400" cy="1428750"/>
          </a:xfrm>
        </p:spPr>
        <p:txBody>
          <a:bodyPr>
            <a:normAutofit/>
          </a:bodyPr>
          <a:lstStyle/>
          <a:p>
            <a:pPr algn="ctr"/>
            <a:r>
              <a:rPr lang="en-US" sz="2500" b="1" dirty="0">
                <a:solidFill>
                  <a:schemeClr val="tx1"/>
                </a:solidFill>
              </a:rPr>
              <a:t>Brand yourself </a:t>
            </a:r>
            <a:br>
              <a:rPr lang="en-US" sz="2500" b="1" dirty="0">
                <a:solidFill>
                  <a:schemeClr val="tx1"/>
                </a:solidFill>
              </a:rPr>
            </a:br>
            <a:r>
              <a:rPr lang="en-US" sz="2500" b="1" dirty="0">
                <a:solidFill>
                  <a:schemeClr val="tx1"/>
                </a:solidFill>
              </a:rPr>
              <a:t>a recruiters ideal candidate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1796"/>
            <a:ext cx="3810000" cy="2712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dirty="0"/>
              <a:t>Ideal candidate:</a:t>
            </a:r>
          </a:p>
          <a:p>
            <a:r>
              <a:rPr lang="en-US" sz="1700" dirty="0"/>
              <a:t>Relating to the recruiter </a:t>
            </a:r>
          </a:p>
          <a:p>
            <a:r>
              <a:rPr lang="en-US" sz="1700" dirty="0"/>
              <a:t>Well-written resume &amp; Emails</a:t>
            </a:r>
          </a:p>
          <a:p>
            <a:pPr lvl="1"/>
            <a:r>
              <a:rPr lang="en-US" sz="1550" dirty="0"/>
              <a:t>Emails = Recruiter cover letter</a:t>
            </a:r>
          </a:p>
          <a:p>
            <a:r>
              <a:rPr lang="en-US" sz="1700" dirty="0"/>
              <a:t>Superb communication skills</a:t>
            </a:r>
          </a:p>
          <a:p>
            <a:r>
              <a:rPr lang="en-US" sz="1700" dirty="0"/>
              <a:t>Professional online presence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867150"/>
            <a:ext cx="3505200" cy="153352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876800" y="1146656"/>
            <a:ext cx="3886200" cy="304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143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15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13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105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100000"/>
              <a:buFont typeface="Arial"/>
              <a:buChar char="•"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dirty="0"/>
              <a:t>Red flags:</a:t>
            </a:r>
          </a:p>
          <a:p>
            <a:r>
              <a:rPr lang="en-US" sz="1700" dirty="0"/>
              <a:t>Bare bones resume jobs </a:t>
            </a:r>
          </a:p>
          <a:p>
            <a:pPr lvl="1"/>
            <a:r>
              <a:rPr lang="en-US" sz="1550" dirty="0"/>
              <a:t>Coachable!</a:t>
            </a:r>
          </a:p>
          <a:p>
            <a:r>
              <a:rPr lang="en-US" sz="1700" dirty="0"/>
              <a:t>Work gaps, lack of intent, unaddressed red flags</a:t>
            </a:r>
          </a:p>
          <a:p>
            <a:r>
              <a:rPr lang="en-US" sz="1700" dirty="0"/>
              <a:t>Unresponsive, speaks negatively of past employers, is not transparent with background or status</a:t>
            </a:r>
          </a:p>
        </p:txBody>
      </p:sp>
    </p:spTree>
    <p:extLst>
      <p:ext uri="{BB962C8B-B14F-4D97-AF65-F5344CB8AC3E}">
        <p14:creationId xmlns:p14="http://schemas.microsoft.com/office/powerpoint/2010/main" val="2128529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FC0AE83F05A2499588D32400C266A8" ma:contentTypeVersion="0" ma:contentTypeDescription="Create a new document." ma:contentTypeScope="" ma:versionID="f2474b8185c775e8bf76c0c3b9f79de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ea0b232ec92c527878cddb2868645d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3392A8-5EA5-482C-AF5F-A0F42ED2CB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C962B5-0818-4AA7-BD7F-A931C783CB12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6B12636-BF96-4196-AE39-88B700EFEC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3013</TotalTime>
  <Words>668</Words>
  <Application>Microsoft Office PowerPoint</Application>
  <PresentationFormat>On-screen Show (16:9)</PresentationFormat>
  <Paragraphs>139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Century Gothic (Body)</vt:lpstr>
      <vt:lpstr>Wingdings</vt:lpstr>
      <vt:lpstr>Mesh</vt:lpstr>
      <vt:lpstr>PowerPoint Presentation</vt:lpstr>
      <vt:lpstr>Working with recruiters  Elle Armistead, Technical Youth Coordinator NY/NJ  </vt:lpstr>
      <vt:lpstr>IT Consulting firms</vt:lpstr>
      <vt:lpstr>Types of employment</vt:lpstr>
      <vt:lpstr>Applying through HR  vs  working with a recruiter</vt:lpstr>
      <vt:lpstr>where we find you</vt:lpstr>
      <vt:lpstr>Optimizing your resume</vt:lpstr>
      <vt:lpstr>Prepping to speak to a recruiter</vt:lpstr>
      <vt:lpstr>Brand yourself  a recruiters ideal candidate</vt:lpstr>
      <vt:lpstr>Candidate &amp; Recruiter Expectations</vt:lpstr>
      <vt:lpstr>Job search tips</vt:lpstr>
      <vt:lpstr>Things to remember</vt:lpstr>
      <vt:lpstr>PowerPoint Presentation</vt:lpstr>
      <vt:lpstr>Who is BSTY? </vt:lpstr>
      <vt:lpstr>THE BROOKSOURCE Advantage</vt:lpstr>
      <vt:lpstr>What is technical youth?</vt:lpstr>
      <vt:lpstr>WHY WOULD A company USE Technical Youth?</vt:lpstr>
      <vt:lpstr>THE Technical Youth Advantage</vt:lpstr>
      <vt:lpstr>Elle Armistead Senior recruiter &amp; technical youth coordinator earmistead@brooksource.com </vt:lpstr>
    </vt:vector>
  </TitlesOfParts>
  <Company>Brooksource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Title</dc:title>
  <dc:creator>Jon Theophilus</dc:creator>
  <cp:lastModifiedBy>Elle Armistead</cp:lastModifiedBy>
  <cp:revision>132</cp:revision>
  <dcterms:created xsi:type="dcterms:W3CDTF">2012-01-31T20:52:03Z</dcterms:created>
  <dcterms:modified xsi:type="dcterms:W3CDTF">2017-06-16T21:01:15Z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0x0101008CFC0AE83F05A2499588D32400C266A8</vt:lpwstr>
  </property>
</Properties>
</file>