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1" r:id="rId2"/>
    <p:sldId id="360" r:id="rId3"/>
    <p:sldId id="362" r:id="rId4"/>
    <p:sldId id="363" r:id="rId5"/>
    <p:sldId id="366" r:id="rId6"/>
    <p:sldId id="364" r:id="rId7"/>
    <p:sldId id="365" r:id="rId8"/>
    <p:sldId id="3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" initials="R" lastIdx="6" clrIdx="0">
    <p:extLst>
      <p:ext uri="{19B8F6BF-5375-455C-9EA6-DF929625EA0E}">
        <p15:presenceInfo xmlns:p15="http://schemas.microsoft.com/office/powerpoint/2012/main" userId="Ro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6457" autoAdjust="0"/>
  </p:normalViewPr>
  <p:slideViewPr>
    <p:cSldViewPr snapToGrid="0">
      <p:cViewPr>
        <p:scale>
          <a:sx n="66" d="100"/>
          <a:sy n="66" d="100"/>
        </p:scale>
        <p:origin x="600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FB075-8E01-4113-9476-63BF535F0E8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1D7B0-65E4-417C-BF02-E0F9ACBE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Robert Koch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Brookhaven Lab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Collabs</a:t>
            </a:r>
            <a:r>
              <a:rPr lang="en-US" sz="2000" dirty="0"/>
              <a:t> in Greece, Germany, SNS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arXiv</a:t>
            </a:r>
            <a:r>
              <a:rPr lang="en-US" sz="2000" dirty="0"/>
              <a:t>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4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6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8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6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83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09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2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7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9B5C-9D4F-4767-A19F-B9DEE1BA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EF6A2-6260-4166-9146-9D2F2F6C3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F9B1-660D-45D4-8E1B-02636AF2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82FB-7ABF-41B0-9185-D92D696F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B9BB7-4451-40C8-973C-BA0560AE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1388-118C-4B5C-9FAD-8B01515F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9A8E5-282A-403E-9B6C-C74C96204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6BE48-0DFF-42F2-B779-E997DCC5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4665C-F63C-48D8-B8C9-CE8A199A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431C5-5D9C-4C57-B0E5-A2DA534D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D9818-4877-46A2-AC7B-6320BA77B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58C6A-7275-47A1-990A-760DBECF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90C5-4C47-4E8E-B4F6-D13F9B30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C677-E2CE-40C6-9053-C42D5ACE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BE13B-3A3F-4878-9660-F9E568CA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7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NL_Logo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69600" y="6361044"/>
            <a:ext cx="13208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 flipV="1">
            <a:off x="0" y="6764659"/>
            <a:ext cx="12192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/>
          <p:cNvSpPr/>
          <p:nvPr userDrawn="1"/>
        </p:nvSpPr>
        <p:spPr>
          <a:xfrm flipV="1">
            <a:off x="0" y="6812283"/>
            <a:ext cx="12192000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DA8BF1-F9B8-4CBB-AC68-DB7EF5FE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702-3C2F-4031-9C84-701A9A86FC0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628A16-9A79-4208-BFDB-1FCDE965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88820" cy="365125"/>
          </a:xfrm>
        </p:spPr>
        <p:txBody>
          <a:bodyPr/>
          <a:lstStyle/>
          <a:p>
            <a:fld id="{4841CA80-28F3-400C-A0D1-C3B972227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C66C-55B8-4BA4-8D46-128AE9F45C86}"/>
              </a:ext>
            </a:extLst>
          </p:cNvPr>
          <p:cNvSpPr/>
          <p:nvPr userDrawn="1"/>
        </p:nvSpPr>
        <p:spPr>
          <a:xfrm>
            <a:off x="47499" y="6488668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25 Oct 2019</a:t>
            </a:r>
          </a:p>
        </p:txBody>
      </p:sp>
    </p:spTree>
    <p:extLst>
      <p:ext uri="{BB962C8B-B14F-4D97-AF65-F5344CB8AC3E}">
        <p14:creationId xmlns:p14="http://schemas.microsoft.com/office/powerpoint/2010/main" val="196626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19B3-1C53-4C24-993F-D6E0F0A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DBD2-711C-4055-B8A7-AE886021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095B4-9774-4F2E-A28E-76DA8593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FD20-6B62-4438-B5FB-AF31FF6C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F1A5-8FFC-442C-AE21-FAC65651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9F9C-5A59-4589-A30E-2A990709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A0C39-D776-4FCA-B0E2-190F2F8DE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BCC5-C056-429E-A564-D647E898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DC9DC-B227-4BCF-BEE6-146B05AE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D4B5-BD78-42A0-A8A9-BB15D4BA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51A9-D849-41D9-8C5F-5660585B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0BF5-781A-4591-980E-460AC78F6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1C2D2-7622-4137-AAF4-72DB13978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61036-BEDF-446B-BD31-08669285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A8C06-C7B3-419C-8C9A-058F79BC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AE232-A07D-4354-B724-071E5DB0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8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97CA-9FD0-4C9A-B260-CAFD5359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F15D7-AD9C-411E-AB5D-A4828CC18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0BE11-5606-4084-9C7F-735C41653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D2268-149C-47E6-BD62-6782DB61E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A63C6-9151-4467-B18A-2239653B3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0DC2A-8673-45BA-BF13-86189C2D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C615B-A0CB-4AF7-B2D9-CA2CF79A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3073C-DBC7-471E-99A5-FBE5713F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CAEE-1CAF-45EC-A16B-DE8148CB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C23DF-7AC9-4139-A521-BD77336E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AF1BC-68E0-48CE-93E0-E1F5C1C6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521F5-5896-41CF-838C-97BCCD4B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D4324-7733-454B-BDC6-C18724D1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1FC97-4550-4643-881A-B6D4F553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ECAC9-BD84-4D54-A235-9EF5236F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994A-773A-45BA-83C4-16AD3B2F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D434-1C65-4426-B935-A500B34D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A863F-B90F-4B57-B96A-1D9B09C74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CCFB1-2CFD-4BEF-A9FB-DFAB5412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02D3D-366F-48C2-B8A8-F7707998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E706-3959-4A56-809B-F9EB1498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2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8731-8C9E-44B9-8B58-7E77A9F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A9CA1-DE7F-45F2-A9A4-57C9EA689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5C6CE-D19E-4BD1-B5E0-AA6AECF7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B3CA-1558-4E52-AF07-5953A93E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E9D27-FACC-47ED-AADC-EA76D81E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75D71-7B6D-43D7-B8F9-0A9AC98C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37ED6-CB56-47E9-BD56-AD3313E2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1B7B7-986C-4A7A-AC22-E6FB47B2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85E5-876C-473D-B531-8D5CB8710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2C90-D430-4557-8F52-ED152F195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ACC4-C7CB-49C9-846D-B991D1449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3.xml"/><Relationship Id="rId7" Type="http://schemas.openxmlformats.org/officeDocument/2006/relationships/hyperlink" Target="https://docs.conda.io/en/latest/miniconda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hyperlink" Target="https://www.anaconda.com/distribution/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youtu.be/BIvezCVcsYs" TargetMode="External"/><Relationship Id="rId9" Type="http://schemas.openxmlformats.org/officeDocument/2006/relationships/hyperlink" Target="https://www.benfrederickson.com/ranking-programming-languages-by-github-user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7/S2053273315014473" TargetMode="External"/><Relationship Id="rId3" Type="http://schemas.openxmlformats.org/officeDocument/2006/relationships/notesSlide" Target="../notesSlides/notesSlide4.xml"/><Relationship Id="rId7" Type="http://schemas.openxmlformats.org/officeDocument/2006/relationships/hyperlink" Target="https://github.com/diffpy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hyperlink" Target="mailto:rkoch@bnl.gov" TargetMode="External"/><Relationship Id="rId5" Type="http://schemas.openxmlformats.org/officeDocument/2006/relationships/hyperlink" Target="https://groups.google.com/forum/#!forum/diffpy-users" TargetMode="External"/><Relationship Id="rId4" Type="http://schemas.openxmlformats.org/officeDocument/2006/relationships/hyperlink" Target="https://www.diffpy.org/products/diffpycmi/" TargetMode="External"/><Relationship Id="rId9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hyperlink" Target="https://github.com/rjkoch/2019_ORNL_total_scattering" TargetMode="External"/><Relationship Id="rId4" Type="http://schemas.openxmlformats.org/officeDocument/2006/relationships/hyperlink" Target="https://mybinder.org/v2/gh/rjkoch/2019_ORNL_total_scattering/mast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20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Rob Koch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Brookhaven Lab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2578"/>
            <a:ext cx="12192000" cy="1470025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267" b="1" dirty="0" err="1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Diffpy</a:t>
            </a:r>
            <a:r>
              <a:rPr lang="en-US" sz="4267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-CMI, </a:t>
            </a:r>
            <a:endParaRPr lang="en-US" sz="4267" b="1" baseline="-2500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1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53"/>
    </mc:Choice>
    <mc:Fallback xmlns="">
      <p:transition spd="slow" advTm="281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63CE-1DCC-491C-B8D2-0C02DF5BBB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en-US" sz="4267" b="1" baseline="-2500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8B677-D57E-4824-9A96-950C2164761F}"/>
              </a:ext>
            </a:extLst>
          </p:cNvPr>
          <p:cNvSpPr txBox="1"/>
          <p:nvPr/>
        </p:nvSpPr>
        <p:spPr>
          <a:xfrm>
            <a:off x="0" y="1081606"/>
            <a:ext cx="8458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Python? No silly walks here…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Narrow" panose="020B0606020202030204" pitchFamily="34" charset="0"/>
              </a:rPr>
              <a:t>Diffpy</a:t>
            </a:r>
            <a:r>
              <a:rPr lang="en-US" sz="2400" dirty="0">
                <a:latin typeface="Arial Narrow" panose="020B0606020202030204" pitchFamily="34" charset="0"/>
              </a:rPr>
              <a:t>-CMI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Beating a dead horse: fitting Nickel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Dead horse reprise: Nanocrystals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Some physics: the case of SrFe</a:t>
            </a:r>
            <a:r>
              <a:rPr lang="en-US" sz="2400" baseline="-25000" dirty="0">
                <a:latin typeface="Arial Narrow" panose="020B0606020202030204" pitchFamily="34" charset="0"/>
              </a:rPr>
              <a:t>2</a:t>
            </a:r>
            <a:r>
              <a:rPr lang="en-US" sz="2400" dirty="0">
                <a:latin typeface="Arial Narrow" panose="020B0606020202030204" pitchFamily="34" charset="0"/>
              </a:rPr>
              <a:t>As</a:t>
            </a:r>
            <a:r>
              <a:rPr lang="en-US" sz="2400" baseline="-25000" dirty="0">
                <a:latin typeface="Arial Narrow" panose="020B0606020202030204" pitchFamily="34" charset="0"/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24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55"/>
    </mc:Choice>
    <mc:Fallback xmlns="">
      <p:transition spd="slow" advTm="548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63CE-1DCC-491C-B8D2-0C02DF5BBB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Python? No silly walks here…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8B677-D57E-4824-9A96-950C2164761F}"/>
              </a:ext>
            </a:extLst>
          </p:cNvPr>
          <p:cNvSpPr txBox="1"/>
          <p:nvPr/>
        </p:nvSpPr>
        <p:spPr>
          <a:xfrm>
            <a:off x="-1" y="727524"/>
            <a:ext cx="44512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Why use python?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It’s free!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It’s easy!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It’s open source!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It’s fast!*</a:t>
            </a:r>
          </a:p>
          <a:p>
            <a:r>
              <a:rPr lang="en-US" dirty="0">
                <a:latin typeface="Arial Narrow" panose="020B0606020202030204" pitchFamily="34" charset="0"/>
              </a:rPr>
              <a:t>*if you do things properly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23172-ABD6-45B6-A5AC-2715F0AF6940}"/>
              </a:ext>
            </a:extLst>
          </p:cNvPr>
          <p:cNvSpPr txBox="1"/>
          <p:nvPr/>
        </p:nvSpPr>
        <p:spPr>
          <a:xfrm>
            <a:off x="-2" y="4363199"/>
            <a:ext cx="6342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Next, apply it to your problems: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Read, plot your data (run away from MS Excel…)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Manipulate your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Google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56E1F-A1A8-4111-A0E4-EEEE0D959515}"/>
              </a:ext>
            </a:extLst>
          </p:cNvPr>
          <p:cNvSpPr/>
          <p:nvPr/>
        </p:nvSpPr>
        <p:spPr>
          <a:xfrm>
            <a:off x="7845916" y="2504585"/>
            <a:ext cx="404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https://youtu.be/BIvezCVcsYs</a:t>
            </a:r>
            <a:endParaRPr lang="en-US" sz="1400" dirty="0"/>
          </a:p>
        </p:txBody>
      </p:sp>
      <p:pic>
        <p:nvPicPr>
          <p:cNvPr id="1026" name="Picture 2" descr="Image result for first image of a black hole">
            <a:extLst>
              <a:ext uri="{FF2B5EF4-FFF2-40B4-BE49-F238E27FC236}">
                <a16:creationId xmlns:a16="http://schemas.microsoft.com/office/drawing/2014/main" id="{9A3FB7E8-C99B-4A82-996A-323D94DC0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478" y="-603360"/>
            <a:ext cx="5552131" cy="312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CD68F3-EDDA-4674-8FF6-0A96F8B82003}"/>
              </a:ext>
            </a:extLst>
          </p:cNvPr>
          <p:cNvSpPr txBox="1"/>
          <p:nvPr/>
        </p:nvSpPr>
        <p:spPr>
          <a:xfrm>
            <a:off x="-2" y="6191893"/>
            <a:ext cx="1153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For your sake and ours, please use python 3 (not 2)…</a:t>
            </a:r>
            <a:endParaRPr 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A863F-131F-4616-BC7A-6E56DC197A2E}"/>
              </a:ext>
            </a:extLst>
          </p:cNvPr>
          <p:cNvSpPr txBox="1"/>
          <p:nvPr/>
        </p:nvSpPr>
        <p:spPr>
          <a:xfrm>
            <a:off x="-3" y="2826925"/>
            <a:ext cx="9661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How can I use python?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First, install it: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  <a:hlinkClick r:id="rId6"/>
              </a:rPr>
              <a:t>https://www.anaconda.com/distribution/</a:t>
            </a:r>
            <a:r>
              <a:rPr lang="en-US" sz="2400" dirty="0">
                <a:latin typeface="Arial Narrow" panose="020B0606020202030204" pitchFamily="34" charset="0"/>
              </a:rPr>
              <a:t> (Windows)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  <a:hlinkClick r:id="rId7"/>
              </a:rPr>
              <a:t>https://docs.conda.io/en/latest/miniconda.html</a:t>
            </a:r>
            <a:r>
              <a:rPr lang="en-US" sz="2400" dirty="0">
                <a:latin typeface="Arial Narrow" panose="020B0606020202030204" pitchFamily="34" charset="0"/>
              </a:rPr>
              <a:t> (Unix)</a:t>
            </a:r>
            <a:endParaRPr lang="en-US" sz="2400" baseline="-25000" dirty="0">
              <a:latin typeface="Arial Narrow" panose="020B0606020202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909BCD0-865A-42F9-BDC3-25AF6AC422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366" r="6727"/>
          <a:stretch/>
        </p:blipFill>
        <p:spPr>
          <a:xfrm>
            <a:off x="6881401" y="2942271"/>
            <a:ext cx="5136427" cy="27465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31C760F-E912-475E-93E5-01CD0D51DE65}"/>
              </a:ext>
            </a:extLst>
          </p:cNvPr>
          <p:cNvSpPr/>
          <p:nvPr/>
        </p:nvSpPr>
        <p:spPr>
          <a:xfrm>
            <a:off x="6761317" y="5713602"/>
            <a:ext cx="5552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9"/>
              </a:rPr>
              <a:t>https://www.benfrederickson.com/ranking-programming-languages-by-github-users/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33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55"/>
    </mc:Choice>
    <mc:Fallback xmlns="">
      <p:transition spd="slow" advTm="548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63CE-1DCC-491C-B8D2-0C02DF5BBB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267" b="1" dirty="0" err="1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Diffpy</a:t>
            </a: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-CMI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FB60E-1923-432B-9B93-A2992C12E604}"/>
              </a:ext>
            </a:extLst>
          </p:cNvPr>
          <p:cNvSpPr/>
          <p:nvPr/>
        </p:nvSpPr>
        <p:spPr>
          <a:xfrm>
            <a:off x="0" y="3007139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Where can I get it? </a:t>
            </a:r>
            <a:r>
              <a:rPr lang="en-US" sz="2400" dirty="0">
                <a:latin typeface="Arial Narrow" panose="020B0606020202030204" pitchFamily="34" charset="0"/>
                <a:hlinkClick r:id="rId4"/>
              </a:rPr>
              <a:t>https://www.diffpy.org/products/diffpycmi/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A2404-6C54-4690-927F-1E383C28D838}"/>
              </a:ext>
            </a:extLst>
          </p:cNvPr>
          <p:cNvSpPr/>
          <p:nvPr/>
        </p:nvSpPr>
        <p:spPr>
          <a:xfrm>
            <a:off x="-1" y="3896923"/>
            <a:ext cx="68666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What if I need help? </a:t>
            </a:r>
            <a:r>
              <a:rPr lang="en-US" sz="2400" dirty="0">
                <a:latin typeface="Arial Narrow" panose="020B0606020202030204" pitchFamily="34" charset="0"/>
                <a:hlinkClick r:id="rId5"/>
              </a:rPr>
              <a:t>https://groups.google.com/forum/#!forum/diffpy-users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1A0F3F-FDD6-44EC-BBCC-DFE0D02C3661}"/>
              </a:ext>
            </a:extLst>
          </p:cNvPr>
          <p:cNvSpPr/>
          <p:nvPr/>
        </p:nvSpPr>
        <p:spPr>
          <a:xfrm>
            <a:off x="6608222" y="424083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What if I still need help? </a:t>
            </a:r>
            <a:r>
              <a:rPr lang="en-US" sz="2400" dirty="0">
                <a:latin typeface="Arial Narrow" panose="020B0606020202030204" pitchFamily="34" charset="0"/>
                <a:hlinkClick r:id="rId6"/>
              </a:rPr>
              <a:t>rkoch@bnl.gov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 can offer advice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 can help with minor debugging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6FAAE3-158C-47B7-8DED-E3465CD9FE4B}"/>
              </a:ext>
            </a:extLst>
          </p:cNvPr>
          <p:cNvSpPr/>
          <p:nvPr/>
        </p:nvSpPr>
        <p:spPr>
          <a:xfrm>
            <a:off x="0" y="4727920"/>
            <a:ext cx="5853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What if I want to help? </a:t>
            </a:r>
            <a:r>
              <a:rPr lang="en-US" sz="2400" dirty="0">
                <a:latin typeface="Arial Narrow" panose="020B0606020202030204" pitchFamily="34" charset="0"/>
                <a:hlinkClick r:id="rId7"/>
              </a:rPr>
              <a:t>https://github.com/diffpy/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8CBA9-7FE1-411F-952E-C44D9ACAE327}"/>
              </a:ext>
            </a:extLst>
          </p:cNvPr>
          <p:cNvSpPr/>
          <p:nvPr/>
        </p:nvSpPr>
        <p:spPr>
          <a:xfrm>
            <a:off x="1" y="696245"/>
            <a:ext cx="66082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Why would I use it?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Narrow" panose="020B0606020202030204" pitchFamily="34" charset="0"/>
              </a:rPr>
              <a:t>PDFgui</a:t>
            </a:r>
            <a:r>
              <a:rPr lang="en-US" sz="2400" dirty="0">
                <a:latin typeface="Arial Narrow" panose="020B0606020202030204" pitchFamily="34" charset="0"/>
              </a:rPr>
              <a:t> will only get you so far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A prerequisite of all advanced modelling is initial basic understanding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Python can streamline the handling and post processing of many datasets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96CF54-332F-401F-9E32-AB471E07CEA3}"/>
              </a:ext>
            </a:extLst>
          </p:cNvPr>
          <p:cNvSpPr/>
          <p:nvPr/>
        </p:nvSpPr>
        <p:spPr>
          <a:xfrm>
            <a:off x="-89703" y="6063684"/>
            <a:ext cx="7046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3366"/>
                </a:solidFill>
                <a:latin typeface="Verdana" panose="020B0604030504040204" pitchFamily="34" charset="0"/>
                <a:hlinkClick r:id="rId8" tooltip="Open URL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Juhas, P., Farrow, C., Yang, X., Knox, K. &amp; Billinge, S. (2015). </a:t>
            </a:r>
            <a:r>
              <a:rPr lang="en-US" sz="1200" i="1" dirty="0">
                <a:solidFill>
                  <a:srgbClr val="003366"/>
                </a:solidFill>
                <a:latin typeface="Verdana" panose="020B0604030504040204" pitchFamily="34" charset="0"/>
                <a:hlinkClick r:id="rId8" tooltip="Open URL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Acta </a:t>
            </a:r>
            <a:r>
              <a:rPr lang="en-US" sz="1200" i="1" dirty="0" err="1">
                <a:solidFill>
                  <a:srgbClr val="003366"/>
                </a:solidFill>
                <a:latin typeface="Verdana" panose="020B0604030504040204" pitchFamily="34" charset="0"/>
                <a:hlinkClick r:id="rId8" tooltip="Open URL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Cryst</a:t>
            </a:r>
            <a:r>
              <a:rPr lang="en-US" sz="1200" i="1" dirty="0">
                <a:solidFill>
                  <a:srgbClr val="003366"/>
                </a:solidFill>
                <a:latin typeface="Verdana" panose="020B0604030504040204" pitchFamily="34" charset="0"/>
                <a:hlinkClick r:id="rId8" tooltip="Open URL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A71</a:t>
            </a:r>
            <a:r>
              <a:rPr lang="en-US" sz="1200" dirty="0">
                <a:solidFill>
                  <a:srgbClr val="003366"/>
                </a:solidFill>
                <a:latin typeface="Verdana" panose="020B0604030504040204" pitchFamily="34" charset="0"/>
                <a:hlinkClick r:id="rId8" tooltip="Open URL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562-568.</a:t>
            </a:r>
          </a:p>
          <a:p>
            <a:r>
              <a:rPr lang="en-US" sz="1200" dirty="0">
                <a:solidFill>
                  <a:srgbClr val="003366"/>
                </a:solidFill>
                <a:latin typeface="Verdana" panose="020B0604030504040204" pitchFamily="34" charset="0"/>
                <a:hlinkClick r:id="rId8" tooltip="Open URL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https://doi.org/10.1107/S2053273315014473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89FA8B-00AD-4304-82C7-D5FAE8B629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442" y="17174"/>
            <a:ext cx="4928558" cy="430279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AB5FA66-12BE-49C1-8B85-7DBB0C516DD4}"/>
              </a:ext>
            </a:extLst>
          </p:cNvPr>
          <p:cNvSpPr/>
          <p:nvPr/>
        </p:nvSpPr>
        <p:spPr>
          <a:xfrm>
            <a:off x="6608222" y="54235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 cannot reduce your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 cannot write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 cannot give you CPU cycles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733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55"/>
    </mc:Choice>
    <mc:Fallback xmlns="">
      <p:transition spd="slow" advTm="548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63CE-1DCC-491C-B8D2-0C02DF5BBB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Let’s do some practical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8B677-D57E-4824-9A96-950C2164761F}"/>
              </a:ext>
            </a:extLst>
          </p:cNvPr>
          <p:cNvSpPr txBox="1"/>
          <p:nvPr/>
        </p:nvSpPr>
        <p:spPr>
          <a:xfrm>
            <a:off x="0" y="1937099"/>
            <a:ext cx="1256006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You can follow along: </a:t>
            </a:r>
            <a:r>
              <a:rPr lang="en-US" sz="2400" dirty="0">
                <a:hlinkClick r:id="rId4"/>
              </a:rPr>
              <a:t>https://mybinder.org/v2/gh/rjkoch/2019_ORNL_total_scattering/master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aseline="-25000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E5504-E3AF-4A83-9D47-6908C9A5C737}"/>
              </a:ext>
            </a:extLst>
          </p:cNvPr>
          <p:cNvSpPr txBox="1"/>
          <p:nvPr/>
        </p:nvSpPr>
        <p:spPr>
          <a:xfrm>
            <a:off x="-1" y="1194916"/>
            <a:ext cx="12191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You can have the source code:  </a:t>
            </a:r>
            <a:r>
              <a:rPr lang="en-US" sz="2400" dirty="0">
                <a:hlinkClick r:id="rId5"/>
              </a:rPr>
              <a:t>https://github.com/rjkoch/2019_ORNL_total_scattering</a:t>
            </a:r>
            <a:endParaRPr lang="en-US" sz="2400" baseline="-25000" dirty="0">
              <a:latin typeface="Arial Narrow" panose="020B0606020202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2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55"/>
    </mc:Choice>
    <mc:Fallback xmlns="">
      <p:transition spd="slow" advTm="548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63CE-1DCC-491C-B8D2-0C02DF5BBB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Beating a dead horse: fitting Nickel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8B677-D57E-4824-9A96-950C2164761F}"/>
              </a:ext>
            </a:extLst>
          </p:cNvPr>
          <p:cNvSpPr txBox="1"/>
          <p:nvPr/>
        </p:nvSpPr>
        <p:spPr>
          <a:xfrm>
            <a:off x="0" y="1081606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Let’s look at our prototype easy 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Fit PDF of nickel standard to get instrument parameters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885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55"/>
    </mc:Choice>
    <mc:Fallback xmlns="">
      <p:transition spd="slow" advTm="548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63CE-1DCC-491C-B8D2-0C02DF5BBB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Dead horse reprise: Nanocrystals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8B677-D57E-4824-9A96-950C2164761F}"/>
              </a:ext>
            </a:extLst>
          </p:cNvPr>
          <p:cNvSpPr txBox="1"/>
          <p:nvPr/>
        </p:nvSpPr>
        <p:spPr>
          <a:xfrm>
            <a:off x="0" y="1081606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Let’s fit a nanocrystalline platinum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We use our instrument parameters we refined in example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8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55"/>
    </mc:Choice>
    <mc:Fallback xmlns="">
      <p:transition spd="slow" advTm="548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63CE-1DCC-491C-B8D2-0C02DF5BBB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Some physics: the case of SrFe</a:t>
            </a:r>
            <a:r>
              <a:rPr lang="en-US" sz="4267" b="1" baseline="-250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As</a:t>
            </a:r>
            <a:r>
              <a:rPr lang="en-US" sz="4267" b="1" baseline="-250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2</a:t>
            </a:r>
          </a:p>
          <a:p>
            <a:pPr lvl="0">
              <a:spcBef>
                <a:spcPct val="0"/>
              </a:spcBef>
            </a:pPr>
            <a:endParaRPr lang="en-US" sz="4267" b="1" baseline="-2500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8B677-D57E-4824-9A96-950C2164761F}"/>
              </a:ext>
            </a:extLst>
          </p:cNvPr>
          <p:cNvSpPr txBox="1"/>
          <p:nvPr/>
        </p:nvSpPr>
        <p:spPr>
          <a:xfrm>
            <a:off x="0" y="1081606"/>
            <a:ext cx="5124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Iron-based superconductor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Phase transition (tetragonal to orthorhombic) at about 200 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Some distortions persist….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BD6D92-1133-4F8B-B546-A82E7DBD8F05}"/>
              </a:ext>
            </a:extLst>
          </p:cNvPr>
          <p:cNvSpPr/>
          <p:nvPr/>
        </p:nvSpPr>
        <p:spPr>
          <a:xfrm>
            <a:off x="0" y="5983428"/>
            <a:ext cx="80826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B. A. Frandsen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i="1" dirty="0"/>
              <a:t>Phys. Rev. Lett</a:t>
            </a:r>
            <a:r>
              <a:rPr lang="en-US" dirty="0"/>
              <a:t>. </a:t>
            </a:r>
            <a:r>
              <a:rPr lang="en-US" b="1" dirty="0"/>
              <a:t>119</a:t>
            </a:r>
            <a:r>
              <a:rPr lang="en-US" dirty="0"/>
              <a:t>, 187001 2017</a:t>
            </a:r>
            <a:endParaRPr lang="en-US" sz="1400" dirty="0">
              <a:solidFill>
                <a:srgbClr val="222222"/>
              </a:solidFill>
              <a:latin typeface="Helvetica Neue"/>
            </a:endParaRPr>
          </a:p>
          <a:p>
            <a:r>
              <a:rPr lang="en-US" sz="1400" dirty="0">
                <a:solidFill>
                  <a:srgbClr val="222222"/>
                </a:solidFill>
                <a:latin typeface="Helvetica Neue"/>
              </a:rPr>
              <a:t>https://doi.org/10.1103/PhysRevLett.119.187001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39295-6334-4261-9CA6-E688FAC2F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136" y="914399"/>
            <a:ext cx="6367454" cy="48276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541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55"/>
    </mc:Choice>
    <mc:Fallback xmlns="">
      <p:transition spd="slow" advTm="5485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11675</TotalTime>
  <Words>482</Words>
  <Application>Microsoft Office PowerPoint</Application>
  <PresentationFormat>Widescreen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Helvetica Neue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Koch, Robert</dc:creator>
  <cp:lastModifiedBy>Koch, Robert</cp:lastModifiedBy>
  <cp:revision>69</cp:revision>
  <dcterms:created xsi:type="dcterms:W3CDTF">2019-01-13T18:04:09Z</dcterms:created>
  <dcterms:modified xsi:type="dcterms:W3CDTF">2019-10-24T15:06:36Z</dcterms:modified>
</cp:coreProperties>
</file>