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A4F"/>
    <a:srgbClr val="F0F0F0"/>
    <a:srgbClr val="ECEBFF"/>
    <a:srgbClr val="F6EBFF"/>
    <a:srgbClr val="EAD1FF"/>
    <a:srgbClr val="E7F8FF"/>
    <a:srgbClr val="43C9FF"/>
    <a:srgbClr val="796987"/>
    <a:srgbClr val="009DDC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9D69B9-26CA-4264-9814-CC51847FE9C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D6A00A-3038-4E67-9E26-9ECF1612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85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HEADING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ick\Flatiron\Capstone\NYC_311_Forecasting\Charts\daily_call_volume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ick\Flatiron\Capstone\NYC_311_Forecasting\Charts\distro_by_agency_and_type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ick\Flatiron\Capstone\NYC_311_Forecasting\Charts\calls_by_month_and_day_of_week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4641"/>
            <a:ext cx="12192000" cy="1433326"/>
          </a:xfrm>
          <a:solidFill>
            <a:srgbClr val="2E2A4F"/>
          </a:solidFill>
        </p:spPr>
        <p:txBody>
          <a:bodyPr anchor="ctr" anchorCtr="0">
            <a:normAutofit/>
          </a:bodyPr>
          <a:lstStyle/>
          <a:p>
            <a:r>
              <a:rPr lang="en-US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Forecasting NYC’s 311 Service</a:t>
            </a:r>
            <a:endParaRPr lang="en-US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97967"/>
            <a:ext cx="12192000" cy="1655762"/>
          </a:xfrm>
          <a:solidFill>
            <a:srgbClr val="2E2A4F"/>
          </a:solidFill>
        </p:spPr>
        <p:txBody>
          <a:bodyPr anchor="ctr" anchorCtr="0">
            <a:normAutofit/>
          </a:bodyPr>
          <a:lstStyle/>
          <a:p>
            <a:r>
              <a:rPr lang="en-US" sz="36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May 30, 2024</a:t>
            </a:r>
          </a:p>
          <a:p>
            <a:r>
              <a:rPr lang="en-US" sz="36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Presented by Rick Lataille</a:t>
            </a:r>
            <a:endParaRPr lang="en-US" sz="36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13 Best Neighborhoods to Live in New York, NY 20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t="53610" r="83" b="139"/>
          <a:stretch/>
        </p:blipFill>
        <p:spPr bwMode="auto">
          <a:xfrm>
            <a:off x="-6350" y="-1"/>
            <a:ext cx="12198350" cy="37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ome · NYC31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41" t="3133" r="1380" b="-2258"/>
          <a:stretch/>
        </p:blipFill>
        <p:spPr>
          <a:xfrm>
            <a:off x="228600" y="274320"/>
            <a:ext cx="81381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7600" y="3171825"/>
            <a:ext cx="10579100" cy="1069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Further Inquiry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7000" y="4419600"/>
            <a:ext cx="760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Reporting bias – careful with policy</a:t>
            </a:r>
          </a:p>
          <a:p>
            <a:r>
              <a:rPr lang="en-US" dirty="0" smtClean="0"/>
              <a:t>Underlying seasonality</a:t>
            </a:r>
          </a:p>
          <a:p>
            <a:r>
              <a:rPr lang="en-US" dirty="0" smtClean="0"/>
              <a:t>Geographic – Type patterns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HEADING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311 Connects NYC Residents to the City 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9900" y="1406525"/>
            <a:ext cx="57404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Streamlines access to City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Reduces City’s costs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Improves quality of life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Improves satisfaction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12" y="1076378"/>
            <a:ext cx="5578643" cy="5781622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473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3" y="1353311"/>
            <a:ext cx="11695737" cy="514688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Demand is Higher and Volatile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80513" y="1744717"/>
            <a:ext cx="705678" cy="392196"/>
          </a:xfrm>
          <a:prstGeom prst="straightConnector1">
            <a:avLst/>
          </a:prstGeom>
          <a:ln w="6350">
            <a:solidFill>
              <a:srgbClr val="7969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26099" y="2011711"/>
            <a:ext cx="1727200" cy="923330"/>
          </a:xfrm>
          <a:prstGeom prst="rect">
            <a:avLst/>
          </a:prstGeom>
          <a:solidFill>
            <a:srgbClr val="F0F0F0"/>
          </a:solidFill>
          <a:ln>
            <a:solidFill>
              <a:srgbClr val="79698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August 20, 2024</a:t>
            </a:r>
          </a:p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Hurricane Isaiah</a:t>
            </a:r>
          </a:p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22,904 calls</a:t>
            </a:r>
            <a:endParaRPr lang="en-US" dirty="0">
              <a:solidFill>
                <a:srgbClr val="796987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51800" y="2011711"/>
            <a:ext cx="1727200" cy="646331"/>
          </a:xfrm>
          <a:prstGeom prst="rect">
            <a:avLst/>
          </a:prstGeom>
          <a:solidFill>
            <a:srgbClr val="F0F0F0"/>
          </a:solidFill>
          <a:ln>
            <a:solidFill>
              <a:srgbClr val="79698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March 9, 2013</a:t>
            </a:r>
          </a:p>
          <a:p>
            <a:r>
              <a:rPr lang="en-US" dirty="0" smtClean="0">
                <a:solidFill>
                  <a:srgbClr val="796987"/>
                </a:solidFill>
                <a:latin typeface="Gill Sans MT" panose="020B0502020104020203" pitchFamily="34" charset="0"/>
              </a:rPr>
              <a:t>311 App Release</a:t>
            </a:r>
            <a:endParaRPr lang="en-US" dirty="0">
              <a:solidFill>
                <a:srgbClr val="79698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Expectations are High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9900" y="1406525"/>
            <a:ext cx="57404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Increased usage =</a:t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longer wait times =</a:t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/>
            </a:r>
            <a:b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Angry New Yorkers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406525"/>
            <a:ext cx="573485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There are Many Agencies and Services…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0" y="1808924"/>
            <a:ext cx="11408163" cy="45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…With Limited Predictable Patterns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9" y="1441238"/>
            <a:ext cx="11697369" cy="51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3387725"/>
            <a:ext cx="10579100" cy="1069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What will usage be next week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HEADING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2700" y="2536825"/>
            <a:ext cx="10579100" cy="1069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What will usage be next month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HEADING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7600" y="3171825"/>
            <a:ext cx="10579100" cy="1069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Further Inquiry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7000" y="4419600"/>
            <a:ext cx="760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Reporting bias – careful with policy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076377"/>
          </a:xfrm>
          <a:prstGeom prst="rect">
            <a:avLst/>
          </a:prstGeom>
          <a:solidFill>
            <a:srgbClr val="2E2A4F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Gill Sans MT" panose="020B0502020104020203" pitchFamily="34" charset="0"/>
                <a:ea typeface="Roboto" panose="02000000000000000000" pitchFamily="2" charset="0"/>
              </a:rPr>
              <a:t>HEADING</a:t>
            </a:r>
            <a:endParaRPr lang="en-US" sz="4800" dirty="0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Gill Sans MT" panose="020B050202010402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108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Roboto</vt:lpstr>
      <vt:lpstr>Office Theme</vt:lpstr>
      <vt:lpstr>Forecasting NYC’s 311 Service</vt:lpstr>
      <vt:lpstr>311 Connects NYC Residents to the City </vt:lpstr>
      <vt:lpstr>PowerPoint Presentation</vt:lpstr>
      <vt:lpstr>Expectations are High</vt:lpstr>
      <vt:lpstr>PowerPoint Presentation</vt:lpstr>
      <vt:lpstr>PowerPoint Presentation</vt:lpstr>
      <vt:lpstr>What will usage be next week</vt:lpstr>
      <vt:lpstr>What will usage be next month</vt:lpstr>
      <vt:lpstr>Further Inquiry</vt:lpstr>
      <vt:lpstr>Further Inquiry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NYC’s 311 Service</dc:title>
  <dc:creator>Microsoft account</dc:creator>
  <cp:lastModifiedBy>Microsoft account</cp:lastModifiedBy>
  <cp:revision>37</cp:revision>
  <cp:lastPrinted>2024-05-24T03:15:52Z</cp:lastPrinted>
  <dcterms:created xsi:type="dcterms:W3CDTF">2024-05-23T23:49:22Z</dcterms:created>
  <dcterms:modified xsi:type="dcterms:W3CDTF">2024-05-25T23:09:33Z</dcterms:modified>
</cp:coreProperties>
</file>