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0" r:id="rId6"/>
    <p:sldId id="262" r:id="rId7"/>
    <p:sldId id="263" r:id="rId8"/>
    <p:sldId id="264" r:id="rId9"/>
    <p:sldId id="269" r:id="rId10"/>
    <p:sldId id="270" r:id="rId11"/>
    <p:sldId id="267" r:id="rId12"/>
    <p:sldId id="27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4F"/>
    <a:srgbClr val="F0F0F0"/>
    <a:srgbClr val="ECEBFF"/>
    <a:srgbClr val="F6EBFF"/>
    <a:srgbClr val="EAD1FF"/>
    <a:srgbClr val="E7F8FF"/>
    <a:srgbClr val="43C9FF"/>
    <a:srgbClr val="796987"/>
    <a:srgbClr val="009DDC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9D69B9-26CA-4264-9814-CC51847FE9C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D6A00A-3038-4E67-9E26-9ECF1612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85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daily_call_volum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distro_by_agency_and_type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calls_by_month_and_day_of_week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4641"/>
            <a:ext cx="12192000" cy="1433326"/>
          </a:xfrm>
          <a:solidFill>
            <a:srgbClr val="2E2A4F"/>
          </a:solidFill>
        </p:spPr>
        <p:txBody>
          <a:bodyPr anchor="ctr" anchorCtr="0">
            <a:normAutofit/>
          </a:bodyPr>
          <a:lstStyle/>
          <a:p>
            <a:r>
              <a:rPr lang="en-US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Forecasting NYC’s 311 Service</a:t>
            </a:r>
            <a:endParaRPr lang="en-US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97967"/>
            <a:ext cx="12192000" cy="1655762"/>
          </a:xfrm>
          <a:solidFill>
            <a:srgbClr val="2E2A4F"/>
          </a:solidFill>
        </p:spPr>
        <p:txBody>
          <a:bodyPr anchor="ctr" anchorCtr="0">
            <a:normAutofit/>
          </a:bodyPr>
          <a:lstStyle/>
          <a:p>
            <a:r>
              <a:rPr lang="en-US" sz="36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May 30, 2024</a:t>
            </a:r>
          </a:p>
          <a:p>
            <a:r>
              <a:rPr lang="en-US" sz="36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Presented by Rick Lataille</a:t>
            </a:r>
            <a:endParaRPr lang="en-US" sz="36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13 Best Neighborhoods to Live in New York, NY 20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t="53610" r="83" b="139"/>
          <a:stretch/>
        </p:blipFill>
        <p:spPr bwMode="auto">
          <a:xfrm>
            <a:off x="-6350" y="-1"/>
            <a:ext cx="12198350" cy="37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ome · NYC3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Monthly Forecasting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Steps for the Future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47252" y="1406525"/>
            <a:ext cx="6182138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Decompose Dataset for Agency and Request Models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Geolocate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Requests to Search for </a:t>
            </a:r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Covariants</a:t>
            </a:r>
            <a:endParaRPr lang="en-US" sz="3600" dirty="0" smtClean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Public Campaign to Enhance Usage to Enrich Data</a:t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77"/>
            <a:ext cx="5163739" cy="57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Questions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311 Connects NYC Residents to the City 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1406525"/>
            <a:ext cx="57404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Streamlines access to City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Reduces City’s costs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Improves quality of life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Improves satisfaction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12" y="1076378"/>
            <a:ext cx="5578643" cy="5781622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47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3" y="1353311"/>
            <a:ext cx="11695737" cy="51468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Usage </a:t>
            </a:r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is </a:t>
            </a:r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Increasing </a:t>
            </a:r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and Volatile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80513" y="1744717"/>
            <a:ext cx="705678" cy="392196"/>
          </a:xfrm>
          <a:prstGeom prst="straightConnector1">
            <a:avLst/>
          </a:prstGeom>
          <a:ln w="6350">
            <a:solidFill>
              <a:srgbClr val="7969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26099" y="2011711"/>
            <a:ext cx="1727200" cy="923330"/>
          </a:xfrm>
          <a:prstGeom prst="rect">
            <a:avLst/>
          </a:prstGeom>
          <a:solidFill>
            <a:srgbClr val="F0F0F0"/>
          </a:solidFill>
          <a:ln>
            <a:solidFill>
              <a:srgbClr val="79698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August 20, 2024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Hurricane Isaiah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22,904 calls</a:t>
            </a:r>
            <a:endParaRPr lang="en-US" dirty="0">
              <a:solidFill>
                <a:srgbClr val="796987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1800" y="2011711"/>
            <a:ext cx="1727200" cy="646331"/>
          </a:xfrm>
          <a:prstGeom prst="rect">
            <a:avLst/>
          </a:prstGeom>
          <a:solidFill>
            <a:srgbClr val="F0F0F0"/>
          </a:solidFill>
          <a:ln>
            <a:solidFill>
              <a:srgbClr val="79698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March 9, 2013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311 App Release</a:t>
            </a:r>
            <a:endParaRPr lang="en-US" dirty="0">
              <a:solidFill>
                <a:srgbClr val="79698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Expectations are High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1406525"/>
            <a:ext cx="57404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Increased usage =</a:t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longer wait times =</a:t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Angry New Yorkers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35" y="1076376"/>
            <a:ext cx="6864965" cy="57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There are Many Agencies and Services…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0" y="1808924"/>
            <a:ext cx="11408163" cy="45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…With Limited Predictable Patterns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9" y="1441238"/>
            <a:ext cx="11697369" cy="51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Goal: Forecast for Next Day, Week, Month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" y="1258095"/>
            <a:ext cx="7486421" cy="2365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" y="4210826"/>
            <a:ext cx="7486421" cy="236368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7877263" y="1406525"/>
            <a:ext cx="4018326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200" u="sng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Daily forecast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Operational planning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200" u="sng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Weekly forecast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Tactical planning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200" u="sng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Monthly forecast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Strategic planning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3993755" y="898909"/>
            <a:ext cx="575463" cy="6048376"/>
          </a:xfrm>
          <a:prstGeom prst="leftBrace">
            <a:avLst>
              <a:gd name="adj1" fmla="val 59714"/>
              <a:gd name="adj2" fmla="val 7532"/>
            </a:avLst>
          </a:prstGeom>
          <a:ln w="15875">
            <a:solidFill>
              <a:srgbClr val="2E2A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Daily Forecasting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Weekly Forecasting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114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Roboto</vt:lpstr>
      <vt:lpstr>Office Theme</vt:lpstr>
      <vt:lpstr>Forecasting NYC’s 311 Service</vt:lpstr>
      <vt:lpstr>311 Connects NYC Residents to the City </vt:lpstr>
      <vt:lpstr>PowerPoint Presentation</vt:lpstr>
      <vt:lpstr>Expectations are High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NYC’s 311 Service</dc:title>
  <dc:creator>Microsoft account</dc:creator>
  <cp:lastModifiedBy>Microsoft account</cp:lastModifiedBy>
  <cp:revision>50</cp:revision>
  <cp:lastPrinted>2024-05-24T03:15:52Z</cp:lastPrinted>
  <dcterms:created xsi:type="dcterms:W3CDTF">2024-05-23T23:49:22Z</dcterms:created>
  <dcterms:modified xsi:type="dcterms:W3CDTF">2024-05-27T13:56:55Z</dcterms:modified>
</cp:coreProperties>
</file>