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655"/>
  </p:normalViewPr>
  <p:slideViewPr>
    <p:cSldViewPr snapToGrid="0" snapToObjects="1" showGuides="1">
      <p:cViewPr varScale="1">
        <p:scale>
          <a:sx n="201" d="100"/>
          <a:sy n="201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AA3-B76D-9F44-BECB-73F5F4FB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668A-A440-8A42-92CE-48717AE0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4AE7-E76D-A84D-93B1-AC5835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D8B4-3AB4-AF4B-94A4-22EE49D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57D9-440B-8945-995E-6D74E64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4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CF3-AC08-D64C-AED9-72D04B1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1CF38-08D4-5A4E-9454-32FA4044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A5D-9EC9-614D-9A15-4EDDDB0E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F6D9-E574-3844-BBEB-0C99B3E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625A-E9ED-1E47-9CDF-98C1442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9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77B1-7421-4B4A-81E1-AE967639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1595-322B-2443-91D2-C1E9C09C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2F57-5626-3F4B-8C62-8C8D44E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932A-A5C2-4042-B18E-4962E48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6746-3B1F-564A-B396-367BC5F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34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733-41D1-474A-A02E-0941761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07C6-BCE5-2E45-933E-D0616B06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1F93-3DDA-8749-90D9-59D2877B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6798-1009-9040-BC74-DB4E6A2E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42FF-2C4D-8549-9589-30333A8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0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EEE-1192-D648-84BB-1D5D757B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6AEA6-2F41-7849-ADD4-8957F407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82A6-E405-6C4E-B2B6-064C17F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0D85-2798-4542-BCB8-0ECF0A2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55-7EF0-774A-9705-2668D42A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03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E30-C0F7-924F-AE0D-BA7DCD6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198-CE53-1D44-B7B2-AD2A1987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7BE3-C08C-D643-B0C9-7D88CA72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42D-A497-3A48-A5BE-EC7F112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6F23-DE05-E047-A439-EEE8986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79D0-F2B2-2D4C-8B47-3475FF0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5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957-4A92-1849-8FED-5F04C2F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C499-A5CF-E742-82EB-4567CA3A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A232-227E-BC42-AE6E-6364D94D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370F-A7EA-444F-9B10-62DD7A6E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6C64E-A2B9-2C48-BA3A-B7547F8B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B06F-CC48-154C-8EB1-C2C1FB0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88C2-A395-8844-8EBD-40FA7906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9AA7-6D5A-9A48-8B9A-D141539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5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EE6-333A-B342-9E48-9B071D7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159A-1187-764B-959B-FC430F52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1302-0114-3649-A566-3804129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8427-F92C-BE40-B19B-992294E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4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CF78-EF64-6C40-950F-9BCF2E9E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A14C-85A5-7A42-9A83-A403976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0AF4-EEA8-E043-A37A-95FA7DB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66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07D-DEF4-A54F-BBA0-A1121AD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9C-5AE0-C64A-BA56-D830EF1F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79E5-B543-AE4C-AF80-9D8EB2644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F7E3-D967-D94D-8D4C-766241D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DBA9-667C-B440-9ACF-6705256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3DBF-636C-B24E-8274-CAE499D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5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525-ACA7-5A4D-AEEB-1490F155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A425D-B1B8-EF48-8EB5-F3020CC2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E2A4-3024-3B47-804E-7485320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D5F7-1497-C443-8371-84395E3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DCAC-4A4A-824D-AB35-EFAC216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2920-ADEB-0847-8314-253AE34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8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3574-B9E9-5E4E-8215-FD8A06F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9A5D-F9CB-064B-BDF4-2111B9B8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9F37-031B-D54F-8982-7BE72192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5DC0-E952-2441-BBDA-9B856D19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F38A-214B-1A4F-84EA-DB2CF180C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5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F438BE-98A6-974E-866F-B53E28C9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5131"/>
              </p:ext>
            </p:extLst>
          </p:nvPr>
        </p:nvGraphicFramePr>
        <p:xfrm>
          <a:off x="1774852" y="1716186"/>
          <a:ext cx="8642296" cy="38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87">
                  <a:extLst>
                    <a:ext uri="{9D8B030D-6E8A-4147-A177-3AD203B41FA5}">
                      <a16:colId xmlns:a16="http://schemas.microsoft.com/office/drawing/2014/main" val="143279519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79504577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180775007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6744031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05269818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63480353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295263327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007661079"/>
                    </a:ext>
                  </a:extLst>
                </a:gridCol>
              </a:tblGrid>
              <a:tr h="677596">
                <a:tc>
                  <a:txBody>
                    <a:bodyPr/>
                    <a:lstStyle/>
                    <a:p>
                      <a:r>
                        <a:rPr lang="en-CH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2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3</a:t>
                      </a:r>
                    </a:p>
                    <a:p>
                      <a:endParaRPr lang="en-CH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93730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686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07126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20833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52579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9117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099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936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440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11948-E060-E945-91B3-79BB56602EFA}"/>
              </a:ext>
            </a:extLst>
          </p:cNvPr>
          <p:cNvCxnSpPr>
            <a:cxnSpLocks/>
          </p:cNvCxnSpPr>
          <p:nvPr/>
        </p:nvCxnSpPr>
        <p:spPr>
          <a:xfrm>
            <a:off x="9734719" y="1391830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46BC8D-0206-F247-B207-E911D73E693F}"/>
              </a:ext>
            </a:extLst>
          </p:cNvPr>
          <p:cNvSpPr txBox="1"/>
          <p:nvPr/>
        </p:nvSpPr>
        <p:spPr>
          <a:xfrm>
            <a:off x="9227619" y="745499"/>
            <a:ext cx="11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Var to predict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00B6D-EC5E-8646-AD5C-27C0C52A86CA}"/>
              </a:ext>
            </a:extLst>
          </p:cNvPr>
          <p:cNvSpPr txBox="1"/>
          <p:nvPr/>
        </p:nvSpPr>
        <p:spPr>
          <a:xfrm>
            <a:off x="1408692" y="584512"/>
            <a:ext cx="170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CH" dirty="0"/>
              <a:t>ndependent var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FFC35-5230-2A4B-85AC-369530319596}"/>
              </a:ext>
            </a:extLst>
          </p:cNvPr>
          <p:cNvCxnSpPr>
            <a:cxnSpLocks/>
          </p:cNvCxnSpPr>
          <p:nvPr/>
        </p:nvCxnSpPr>
        <p:spPr>
          <a:xfrm>
            <a:off x="2261726" y="1278541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E91F8B-8E90-034B-81BC-EF697066AB9E}"/>
              </a:ext>
            </a:extLst>
          </p:cNvPr>
          <p:cNvSpPr txBox="1"/>
          <p:nvPr/>
        </p:nvSpPr>
        <p:spPr>
          <a:xfrm>
            <a:off x="5213298" y="621828"/>
            <a:ext cx="17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CH" dirty="0"/>
              <a:t>ependent vars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C7281D0-7779-6644-B0D4-C134BDC7F9A0}"/>
              </a:ext>
            </a:extLst>
          </p:cNvPr>
          <p:cNvSpPr/>
          <p:nvPr/>
        </p:nvSpPr>
        <p:spPr>
          <a:xfrm rot="16200000">
            <a:off x="5869875" y="-1868138"/>
            <a:ext cx="392914" cy="632257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3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45989"/>
              </p:ext>
            </p:extLst>
          </p:nvPr>
        </p:nvGraphicFramePr>
        <p:xfrm>
          <a:off x="262472" y="149860"/>
          <a:ext cx="1157815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Human development Index (HDI)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Gross National Income per capita in purchasing power parities (GNI,ppp)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Corruption Perception Index (CPI)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Transparency 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www.transparency.org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/cpi/2020/index/</a:t>
                      </a:r>
                      <a:r>
                        <a:rPr lang="en-GB" sz="1400" dirty="0" err="1"/>
                        <a:t>nzl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Government Effectiveness Indicator (GEI)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info.worldbank.org</a:t>
                      </a:r>
                      <a:r>
                        <a:rPr lang="en-GB" sz="1400" dirty="0"/>
                        <a:t>/governance/</a:t>
                      </a:r>
                      <a:r>
                        <a:rPr lang="en-GB" sz="1400" dirty="0" err="1"/>
                        <a:t>wgi</a:t>
                      </a:r>
                      <a:r>
                        <a:rPr lang="en-GB" sz="1400" dirty="0"/>
                        <a:t>/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Politics right Index (PRI)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Freedom Hause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</a:t>
                      </a:r>
                      <a:r>
                        <a:rPr lang="en-CH" sz="1400" dirty="0"/>
                        <a:t>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freedomhouse.org</a:t>
                      </a:r>
                      <a:r>
                        <a:rPr lang="en-GB" sz="1400" dirty="0"/>
                        <a:t>/report/freedom-world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Civil Liberties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https://govdata360.worldbank.org/indicators/h5c6649ff?country=</a:t>
                      </a:r>
                      <a:r>
                        <a:rPr lang="en-GB" sz="1400" dirty="0" err="1"/>
                        <a:t>BRA&amp;indicator</a:t>
                      </a:r>
                      <a:r>
                        <a:rPr lang="en-GB" sz="1400" dirty="0"/>
                        <a:t>=41826&amp;viz=</a:t>
                      </a:r>
                      <a:r>
                        <a:rPr lang="en-GB" sz="1400" dirty="0" err="1"/>
                        <a:t>line_chart&amp;years</a:t>
                      </a:r>
                      <a:r>
                        <a:rPr lang="en-GB" sz="1400" dirty="0"/>
                        <a:t>=1975,2018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41900"/>
              </p:ext>
            </p:extLst>
          </p:nvPr>
        </p:nvGraphicFramePr>
        <p:xfrm>
          <a:off x="262472" y="149860"/>
          <a:ext cx="11578156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Global Social mobility index (MI)</a:t>
                      </a:r>
                    </a:p>
                    <a:p>
                      <a:r>
                        <a:rPr lang="en-CH" sz="1400" dirty="0"/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Economic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Valeria?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www.weforum.org</a:t>
                      </a:r>
                      <a:r>
                        <a:rPr lang="en-GB" sz="1400" dirty="0"/>
                        <a:t>/reports/global-social-mobility-index-2020-why-economies-benefit-from-fixing-inequality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Enviromental performance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Socioeconomic data and aplication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</a:t>
                      </a:r>
                      <a:r>
                        <a:rPr lang="en-CH" sz="1400" dirty="0"/>
                        <a:t>nviromental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</a:t>
                      </a:r>
                      <a:r>
                        <a:rPr lang="en-CH" sz="1400" dirty="0"/>
                        <a:t>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sedac.ciesin.columbia.edu</a:t>
                      </a:r>
                      <a:r>
                        <a:rPr lang="en-GB" sz="1400" dirty="0"/>
                        <a:t>/data/set/epi-environmental-performance-index-2020/data-download#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Life expectancy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Current health expenditure (%GDP)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Economic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</a:t>
                      </a:r>
                      <a:r>
                        <a:rPr kumimoji="0" lang="en-GB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datahelpdesk.worldbank.org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inequality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97588"/>
              </p:ext>
            </p:extLst>
          </p:nvPr>
        </p:nvGraphicFramePr>
        <p:xfrm>
          <a:off x="262472" y="149860"/>
          <a:ext cx="11578156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00FF00"/>
                          </a:highlight>
                        </a:rPr>
                        <a:t>seats held by women in national parliaments (%)</a:t>
                      </a:r>
                      <a:endParaRPr lang="en-CH" sz="1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FFFF00"/>
                          </a:highlight>
                        </a:rPr>
                        <a:t>Multidimentional poverty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Human development data center (UNDP)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Education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314EE3-976C-8247-AEB3-A9D88760B823}"/>
              </a:ext>
            </a:extLst>
          </p:cNvPr>
          <p:cNvSpPr txBox="1"/>
          <p:nvPr/>
        </p:nvSpPr>
        <p:spPr>
          <a:xfrm>
            <a:off x="262472" y="5907921"/>
            <a:ext cx="1555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olor code</a:t>
            </a:r>
          </a:p>
          <a:p>
            <a:r>
              <a:rPr lang="en-GB" sz="1400" dirty="0">
                <a:highlight>
                  <a:srgbClr val="00FF00"/>
                </a:highlight>
              </a:rPr>
              <a:t>D</a:t>
            </a:r>
            <a:r>
              <a:rPr lang="en-CH" sz="1400" dirty="0">
                <a:highlight>
                  <a:srgbClr val="00FF00"/>
                </a:highlight>
              </a:rPr>
              <a:t>one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N</a:t>
            </a:r>
            <a:r>
              <a:rPr lang="en-CH" sz="1400" dirty="0">
                <a:highlight>
                  <a:srgbClr val="FFFF00"/>
                </a:highlight>
              </a:rPr>
              <a:t>o enough data</a:t>
            </a:r>
          </a:p>
        </p:txBody>
      </p:sp>
    </p:spTree>
    <p:extLst>
      <p:ext uri="{BB962C8B-B14F-4D97-AF65-F5344CB8AC3E}">
        <p14:creationId xmlns:p14="http://schemas.microsoft.com/office/powerpoint/2010/main" val="117456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752</Words>
  <Application>Microsoft Macintosh PowerPoint</Application>
  <PresentationFormat>Widescreen</PresentationFormat>
  <Paragraphs>225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23</cp:revision>
  <dcterms:created xsi:type="dcterms:W3CDTF">2021-02-19T20:41:42Z</dcterms:created>
  <dcterms:modified xsi:type="dcterms:W3CDTF">2021-02-25T08:58:29Z</dcterms:modified>
</cp:coreProperties>
</file>