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36"/>
    <p:restoredTop sz="94655"/>
  </p:normalViewPr>
  <p:slideViewPr>
    <p:cSldViewPr snapToGrid="0" snapToObjects="1" showGuides="1">
      <p:cViewPr varScale="1">
        <p:scale>
          <a:sx n="201" d="100"/>
          <a:sy n="201" d="100"/>
        </p:scale>
        <p:origin x="5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0AA3-B76D-9F44-BECB-73F5F4FBB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5668A-A440-8A42-92CE-48717AE0E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24AE7-E76D-A84D-93B1-AC5835D2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22.02.21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D8B4-3AB4-AF4B-94A4-22EE49DA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57D9-440B-8945-995E-6D74E640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74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FCF3-AC08-D64C-AED9-72D04B14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1CF38-08D4-5A4E-9454-32FA4044B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0A5D-9EC9-614D-9A15-4EDDDB0E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22.02.21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F6D9-E574-3844-BBEB-0C99B3EE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625A-E9ED-1E47-9CDF-98C14425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094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77B1-7421-4B4A-81E1-AE967639A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41595-322B-2443-91D2-C1E9C09C9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2F57-5626-3F4B-8C62-8C8D44E6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22.02.21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2932A-A5C2-4042-B18E-4962E484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96746-3B1F-564A-B396-367BC5F7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347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E733-41D1-474A-A02E-09417610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07C6-BCE5-2E45-933E-D0616B06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11F93-3DDA-8749-90D9-59D2877B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22.02.21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76798-1009-9040-BC74-DB4E6A2E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42FF-2C4D-8549-9589-30333A83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001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EEEE-1192-D648-84BB-1D5D757B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6AEA6-2F41-7849-ADD4-8957F407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82A6-E405-6C4E-B2B6-064C17F2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22.02.21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0D85-2798-4542-BCB8-0ECF0A23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6F55-7EF0-774A-9705-2668D42A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035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7E30-C0F7-924F-AE0D-BA7DCD6D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4198-CE53-1D44-B7B2-AD2A19870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37BE3-C08C-D643-B0C9-7D88CA72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AE42D-A497-3A48-A5BE-EC7F112E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22.02.21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6F23-DE05-E047-A439-EEE8986D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79D0-F2B2-2D4C-8B47-3475FF03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659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8957-4A92-1849-8FED-5F04C2FD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EC499-A5CF-E742-82EB-4567CA3AF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7A232-227E-BC42-AE6E-6364D94DA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C370F-A7EA-444F-9B10-62DD7A6E9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6C64E-A2B9-2C48-BA3A-B7547F8BE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EB06F-CC48-154C-8EB1-C2C1FB05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22.02.21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E88C2-A395-8844-8EBD-40FA7906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79AA7-6D5A-9A48-8B9A-D1415392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957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4EE6-333A-B342-9E48-9B071D74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159A-1187-764B-959B-FC430F52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22.02.21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11302-0114-3649-A566-3804129B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C8427-F92C-BE40-B19B-992294E3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843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8CF78-EF64-6C40-950F-9BCF2E9E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22.02.21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FA14C-85A5-7A42-9A83-A403976A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50AF4-EEA8-E043-A37A-95FA7DBD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66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507D-DEF4-A54F-BBA0-A1121ADA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559C-5AE0-C64A-BA56-D830EF1F2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279E5-B543-AE4C-AF80-9D8EB2644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CF7E3-D967-D94D-8D4C-766241DE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22.02.21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6DBA9-667C-B440-9ACF-67052569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B3DBF-636C-B24E-8274-CAE499DB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51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0525-ACA7-5A4D-AEEB-1490F155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A425D-B1B8-EF48-8EB5-F3020CC2E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FE2A4-3024-3B47-804E-7485320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2D5F7-1497-C443-8371-84395E32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EB0B-9A46-6E4F-A893-3E4C3C2FD4BF}" type="datetimeFigureOut">
              <a:rPr lang="en-CH" smtClean="0"/>
              <a:t>22.02.21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2DCAC-4A4A-824D-AB35-EFAC2169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C2920-ADEB-0847-8314-253AE347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289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B3574-B9E9-5E4E-8215-FD8A06FA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B9A5D-F9CB-064B-BDF4-2111B9B8E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9F37-031B-D54F-8982-7BE721921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CEB0B-9A46-6E4F-A893-3E4C3C2FD4BF}" type="datetimeFigureOut">
              <a:rPr lang="en-CH" smtClean="0"/>
              <a:t>22.02.21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45DC0-E952-2441-BBDA-9B856D19F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F38A-214B-1A4F-84EA-DB2CF180C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42E8-A422-5943-84D9-97AAFB8C6F3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459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F438BE-98A6-974E-866F-B53E28C9E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55131"/>
              </p:ext>
            </p:extLst>
          </p:nvPr>
        </p:nvGraphicFramePr>
        <p:xfrm>
          <a:off x="1774852" y="1716186"/>
          <a:ext cx="8642296" cy="3818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87">
                  <a:extLst>
                    <a:ext uri="{9D8B030D-6E8A-4147-A177-3AD203B41FA5}">
                      <a16:colId xmlns:a16="http://schemas.microsoft.com/office/drawing/2014/main" val="143279519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179504577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3180775007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467440315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405269818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3634803539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2952633275"/>
                    </a:ext>
                  </a:extLst>
                </a:gridCol>
                <a:gridCol w="1080287">
                  <a:extLst>
                    <a:ext uri="{9D8B030D-6E8A-4147-A177-3AD203B41FA5}">
                      <a16:colId xmlns:a16="http://schemas.microsoft.com/office/drawing/2014/main" val="1007661079"/>
                    </a:ext>
                  </a:extLst>
                </a:gridCol>
              </a:tblGrid>
              <a:tr h="677596">
                <a:tc>
                  <a:txBody>
                    <a:bodyPr/>
                    <a:lstStyle/>
                    <a:p>
                      <a:r>
                        <a:rPr lang="en-CH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2</a:t>
                      </a:r>
                    </a:p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3</a:t>
                      </a:r>
                    </a:p>
                    <a:p>
                      <a:endParaRPr lang="en-CH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f</a:t>
                      </a:r>
                      <a:r>
                        <a:rPr lang="en-CH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293730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06864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07126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20833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052579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591172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870994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299362"/>
                  </a:ext>
                </a:extLst>
              </a:tr>
              <a:tr h="392576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4404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911948-E060-E945-91B3-79BB56602EFA}"/>
              </a:ext>
            </a:extLst>
          </p:cNvPr>
          <p:cNvCxnSpPr>
            <a:cxnSpLocks/>
          </p:cNvCxnSpPr>
          <p:nvPr/>
        </p:nvCxnSpPr>
        <p:spPr>
          <a:xfrm>
            <a:off x="9734719" y="1391830"/>
            <a:ext cx="0" cy="226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46BC8D-0206-F247-B207-E911D73E693F}"/>
              </a:ext>
            </a:extLst>
          </p:cNvPr>
          <p:cNvSpPr txBox="1"/>
          <p:nvPr/>
        </p:nvSpPr>
        <p:spPr>
          <a:xfrm>
            <a:off x="9227619" y="745499"/>
            <a:ext cx="118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Var to predict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00B6D-EC5E-8646-AD5C-27C0C52A86CA}"/>
              </a:ext>
            </a:extLst>
          </p:cNvPr>
          <p:cNvSpPr txBox="1"/>
          <p:nvPr/>
        </p:nvSpPr>
        <p:spPr>
          <a:xfrm>
            <a:off x="1408692" y="584512"/>
            <a:ext cx="1706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CH" dirty="0"/>
              <a:t>ndependent var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9FFC35-5230-2A4B-85AC-369530319596}"/>
              </a:ext>
            </a:extLst>
          </p:cNvPr>
          <p:cNvCxnSpPr>
            <a:cxnSpLocks/>
          </p:cNvCxnSpPr>
          <p:nvPr/>
        </p:nvCxnSpPr>
        <p:spPr>
          <a:xfrm>
            <a:off x="2261726" y="1278541"/>
            <a:ext cx="0" cy="2265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E91F8B-8E90-034B-81BC-EF697066AB9E}"/>
              </a:ext>
            </a:extLst>
          </p:cNvPr>
          <p:cNvSpPr txBox="1"/>
          <p:nvPr/>
        </p:nvSpPr>
        <p:spPr>
          <a:xfrm>
            <a:off x="5213298" y="621828"/>
            <a:ext cx="170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</a:t>
            </a:r>
            <a:r>
              <a:rPr lang="en-CH" dirty="0"/>
              <a:t>ependent vars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C7281D0-7779-6644-B0D4-C134BDC7F9A0}"/>
              </a:ext>
            </a:extLst>
          </p:cNvPr>
          <p:cNvSpPr/>
          <p:nvPr/>
        </p:nvSpPr>
        <p:spPr>
          <a:xfrm rot="16200000">
            <a:off x="5869875" y="-1868138"/>
            <a:ext cx="392914" cy="6322579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2431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076646"/>
              </p:ext>
            </p:extLst>
          </p:nvPr>
        </p:nvGraphicFramePr>
        <p:xfrm>
          <a:off x="262472" y="149860"/>
          <a:ext cx="1157815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Human development Index (HDI)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Gross National Income per capita in purchasing power parities (GNI,ppp)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World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datahelpdesk.worldbank.org</a:t>
                      </a:r>
                      <a:r>
                        <a:rPr lang="en-GB" sz="1400" dirty="0"/>
                        <a:t>/knowledgebase/topics/125589-developer-information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Corruption Perception Index (CPI)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Transparency international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Ruben/Valeria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www.transparency.org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/cpi/2020/index/</a:t>
                      </a:r>
                      <a:r>
                        <a:rPr lang="en-GB" sz="1400" dirty="0" err="1"/>
                        <a:t>nzl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Government Effectiveness Indicator (GEI)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Ruben/Valeria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info.worldbank.org</a:t>
                      </a:r>
                      <a:r>
                        <a:rPr lang="en-GB" sz="1400" dirty="0"/>
                        <a:t>/governance/</a:t>
                      </a:r>
                      <a:r>
                        <a:rPr lang="en-GB" sz="1400" dirty="0" err="1"/>
                        <a:t>wgi</a:t>
                      </a:r>
                      <a:r>
                        <a:rPr lang="en-GB" sz="1400" dirty="0"/>
                        <a:t>/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Politics right Index (PRI)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Freedom Hause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Political, social,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</a:t>
                      </a:r>
                      <a:r>
                        <a:rPr lang="en-CH" sz="1400" dirty="0"/>
                        <a:t>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Ruben/Valeria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freedomhouse.org</a:t>
                      </a:r>
                      <a:r>
                        <a:rPr lang="en-GB" sz="1400" dirty="0"/>
                        <a:t>/report/freedom-world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Civil Liberties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Social, political,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&gt;1975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</a:t>
                      </a:r>
                      <a:r>
                        <a:rPr lang="en-CH" sz="1400" dirty="0"/>
                        <a:t>irect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H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Ruben/Valeria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https://govdata360.worldbank.org/indicators/h5c6649ff?country=</a:t>
                      </a:r>
                      <a:r>
                        <a:rPr lang="en-GB" sz="1400" dirty="0" err="1"/>
                        <a:t>BRA&amp;indicator</a:t>
                      </a:r>
                      <a:r>
                        <a:rPr lang="en-GB" sz="1400" dirty="0"/>
                        <a:t>=41826&amp;viz=</a:t>
                      </a:r>
                      <a:r>
                        <a:rPr lang="en-GB" sz="1400" dirty="0" err="1"/>
                        <a:t>line_chart&amp;years</a:t>
                      </a:r>
                      <a:r>
                        <a:rPr lang="en-GB" sz="1400" dirty="0"/>
                        <a:t>=1975,2018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1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41900"/>
              </p:ext>
            </p:extLst>
          </p:nvPr>
        </p:nvGraphicFramePr>
        <p:xfrm>
          <a:off x="262472" y="149860"/>
          <a:ext cx="11578156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Global Social mobility index (MI)</a:t>
                      </a:r>
                    </a:p>
                    <a:p>
                      <a:r>
                        <a:rPr lang="en-CH" sz="1400" dirty="0"/>
                        <a:t>????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World Economic Forum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Social,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Valeria?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www.weforum.org</a:t>
                      </a:r>
                      <a:r>
                        <a:rPr lang="en-GB" sz="1400" dirty="0"/>
                        <a:t>/reports/global-social-mobility-index-2020-why-economies-benefit-from-fixing-inequality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Enviromental performance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Socioeconomic data and aplication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</a:t>
                      </a:r>
                      <a:r>
                        <a:rPr lang="en-CH" sz="1400" dirty="0"/>
                        <a:t>nviromental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</a:t>
                      </a:r>
                      <a:r>
                        <a:rPr lang="en-CH" sz="1400" dirty="0"/>
                        <a:t>aleria?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sedac.ciesin.columbia.edu</a:t>
                      </a:r>
                      <a:r>
                        <a:rPr lang="en-GB" sz="1400" dirty="0"/>
                        <a:t>/data/set/epi-environmental-performance-index-2020/data-download#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Life expectancy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Current health expenditure (%GDP)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Economic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Economic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https://</a:t>
                      </a:r>
                      <a:r>
                        <a:rPr kumimoji="0" lang="en-GB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datahelpdesk.worldbank.org</a:t>
                      </a: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/knowledgebase/topics/125589-developer-information</a:t>
                      </a: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Gender inequality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3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1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18FDD4-F617-3F41-8EA5-49E5BB8E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97588"/>
              </p:ext>
            </p:extLst>
          </p:nvPr>
        </p:nvGraphicFramePr>
        <p:xfrm>
          <a:off x="262472" y="149860"/>
          <a:ext cx="11578156" cy="534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327">
                  <a:extLst>
                    <a:ext uri="{9D8B030D-6E8A-4147-A177-3AD203B41FA5}">
                      <a16:colId xmlns:a16="http://schemas.microsoft.com/office/drawing/2014/main" val="560671824"/>
                    </a:ext>
                  </a:extLst>
                </a:gridCol>
                <a:gridCol w="1933506">
                  <a:extLst>
                    <a:ext uri="{9D8B030D-6E8A-4147-A177-3AD203B41FA5}">
                      <a16:colId xmlns:a16="http://schemas.microsoft.com/office/drawing/2014/main" val="415230905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3334091744"/>
                    </a:ext>
                  </a:extLst>
                </a:gridCol>
                <a:gridCol w="1447630">
                  <a:extLst>
                    <a:ext uri="{9D8B030D-6E8A-4147-A177-3AD203B41FA5}">
                      <a16:colId xmlns:a16="http://schemas.microsoft.com/office/drawing/2014/main" val="180382376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1239427225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3084226329"/>
                    </a:ext>
                  </a:extLst>
                </a:gridCol>
                <a:gridCol w="1015964">
                  <a:extLst>
                    <a:ext uri="{9D8B030D-6E8A-4147-A177-3AD203B41FA5}">
                      <a16:colId xmlns:a16="http://schemas.microsoft.com/office/drawing/2014/main" val="4170340966"/>
                    </a:ext>
                  </a:extLst>
                </a:gridCol>
                <a:gridCol w="2529171">
                  <a:extLst>
                    <a:ext uri="{9D8B030D-6E8A-4147-A177-3AD203B41FA5}">
                      <a16:colId xmlns:a16="http://schemas.microsoft.com/office/drawing/2014/main" val="426453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Indicator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Indicator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Available 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Responsa</a:t>
                      </a:r>
                      <a:r>
                        <a:rPr lang="en-CH" sz="1400" dirty="0"/>
                        <a:t>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Home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23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Gender development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9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highlight>
                            <a:srgbClr val="00FF00"/>
                          </a:highlight>
                        </a:rPr>
                        <a:t>seats held by women in national parliaments (%)</a:t>
                      </a:r>
                      <a:endParaRPr lang="en-CH" sz="14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FFFF00"/>
                          </a:highlight>
                        </a:rPr>
                        <a:t>Multidimentional poverty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Human development data center (UNDP)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57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/>
                        <a:t>Geographical 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400" dirty="0"/>
                        <a:t>World Bank</a:t>
                      </a:r>
                    </a:p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Geographical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– World Bnak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https://</a:t>
                      </a:r>
                      <a:r>
                        <a:rPr lang="en-GB" sz="1400" dirty="0" err="1"/>
                        <a:t>datahelpdesk.worldbank.org</a:t>
                      </a:r>
                      <a:r>
                        <a:rPr lang="en-GB" sz="1400" dirty="0"/>
                        <a:t>/knowledgebase/topics/125589-developer-information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8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sz="1400" dirty="0">
                          <a:highlight>
                            <a:srgbClr val="00FF00"/>
                          </a:highlight>
                        </a:rPr>
                        <a:t>Education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Human development data center (UNDP)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Socio economic, 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2019-2010,</a:t>
                      </a:r>
                    </a:p>
                    <a:p>
                      <a:r>
                        <a:rPr lang="en-CH" sz="1400" dirty="0"/>
                        <a:t>2005, 2000,</a:t>
                      </a:r>
                    </a:p>
                    <a:p>
                      <a:r>
                        <a:rPr lang="en-CH" sz="1400" dirty="0"/>
                        <a:t>1995,1990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API - UNDP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400" dirty="0"/>
                        <a:t>Ruben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http://</a:t>
                      </a:r>
                      <a:r>
                        <a:rPr lang="en-GB" sz="1400" dirty="0" err="1"/>
                        <a:t>hdr.undp.org</a:t>
                      </a:r>
                      <a:r>
                        <a:rPr lang="en-GB" sz="1400" dirty="0"/>
                        <a:t>/</a:t>
                      </a:r>
                      <a:r>
                        <a:rPr lang="en-GB" sz="1400" dirty="0" err="1"/>
                        <a:t>en</a:t>
                      </a:r>
                      <a:r>
                        <a:rPr lang="en-GB" sz="1400" dirty="0"/>
                        <a:t>/data</a:t>
                      </a:r>
                      <a:endParaRPr lang="en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178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46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CH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305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314EE3-976C-8247-AEB3-A9D88760B823}"/>
              </a:ext>
            </a:extLst>
          </p:cNvPr>
          <p:cNvSpPr txBox="1"/>
          <p:nvPr/>
        </p:nvSpPr>
        <p:spPr>
          <a:xfrm>
            <a:off x="262472" y="5907921"/>
            <a:ext cx="155575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CH" dirty="0"/>
              <a:t>olor code</a:t>
            </a:r>
          </a:p>
          <a:p>
            <a:r>
              <a:rPr lang="en-GB" sz="1400" dirty="0">
                <a:highlight>
                  <a:srgbClr val="00FF00"/>
                </a:highlight>
              </a:rPr>
              <a:t>D</a:t>
            </a:r>
            <a:r>
              <a:rPr lang="en-CH" sz="1400" dirty="0">
                <a:highlight>
                  <a:srgbClr val="00FF00"/>
                </a:highlight>
              </a:rPr>
              <a:t>one</a:t>
            </a:r>
          </a:p>
          <a:p>
            <a:r>
              <a:rPr lang="en-GB" sz="1400" dirty="0">
                <a:highlight>
                  <a:srgbClr val="FFFF00"/>
                </a:highlight>
              </a:rPr>
              <a:t>N</a:t>
            </a:r>
            <a:r>
              <a:rPr lang="en-CH" sz="1400" dirty="0">
                <a:highlight>
                  <a:srgbClr val="FFFF00"/>
                </a:highlight>
              </a:rPr>
              <a:t>o enough data</a:t>
            </a:r>
          </a:p>
        </p:txBody>
      </p:sp>
    </p:spTree>
    <p:extLst>
      <p:ext uri="{BB962C8B-B14F-4D97-AF65-F5344CB8AC3E}">
        <p14:creationId xmlns:p14="http://schemas.microsoft.com/office/powerpoint/2010/main" val="117456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752</Words>
  <Application>Microsoft Macintosh PowerPoint</Application>
  <PresentationFormat>Widescreen</PresentationFormat>
  <Paragraphs>225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Lopez Dicuru, Ruben Jose (PYL)</dc:creator>
  <cp:lastModifiedBy>Lopez Dicuru, Ruben Jose (PYL)</cp:lastModifiedBy>
  <cp:revision>21</cp:revision>
  <dcterms:created xsi:type="dcterms:W3CDTF">2021-02-19T20:41:42Z</dcterms:created>
  <dcterms:modified xsi:type="dcterms:W3CDTF">2021-02-22T23:30:46Z</dcterms:modified>
</cp:coreProperties>
</file>