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1.xml" ContentType="application/vnd.openxmlformats-officedocument.presentationml.tags+xml"/>
  <Override PartName="/ppt/tags/tag2.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ppt/tags/tag3.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443" r:id="rId2"/>
    <p:sldId id="776" r:id="rId3"/>
    <p:sldId id="804" r:id="rId4"/>
    <p:sldId id="368" r:id="rId5"/>
    <p:sldId id="812" r:id="rId6"/>
    <p:sldId id="819" r:id="rId7"/>
    <p:sldId id="813" r:id="rId8"/>
    <p:sldId id="815" r:id="rId9"/>
    <p:sldId id="816" r:id="rId10"/>
    <p:sldId id="820" r:id="rId11"/>
    <p:sldId id="698" r:id="rId12"/>
    <p:sldId id="821" r:id="rId13"/>
    <p:sldId id="822" r:id="rId14"/>
    <p:sldId id="824" r:id="rId15"/>
    <p:sldId id="828" r:id="rId16"/>
    <p:sldId id="830" r:id="rId17"/>
    <p:sldId id="831" r:id="rId18"/>
    <p:sldId id="832" r:id="rId19"/>
    <p:sldId id="834" r:id="rId20"/>
  </p:sldIdLst>
  <p:sldSz cx="9144000" cy="6858000" type="screen4x3"/>
  <p:notesSz cx="7315200" cy="96012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os="448" userDrawn="1">
          <p15:clr>
            <a:srgbClr val="A4A3A4"/>
          </p15:clr>
        </p15:guide>
        <p15:guide id="11" orient="horz" pos="2160">
          <p15:clr>
            <a:srgbClr val="A4A3A4"/>
          </p15:clr>
        </p15:guide>
        <p15:guide id="12" orient="horz" pos="3363" userDrawn="1">
          <p15:clr>
            <a:srgbClr val="A4A3A4"/>
          </p15:clr>
        </p15:guide>
        <p15:guide id="13" orient="horz" pos="1392" userDrawn="1">
          <p15:clr>
            <a:srgbClr val="A4A3A4"/>
          </p15:clr>
        </p15:guide>
        <p15:guide id="14" pos="2640" userDrawn="1">
          <p15:clr>
            <a:srgbClr val="A4A3A4"/>
          </p15:clr>
        </p15:guide>
        <p15:guide id="15" pos="3216" userDrawn="1">
          <p15:clr>
            <a:srgbClr val="A4A3A4"/>
          </p15:clr>
        </p15:guide>
        <p15:guide id="16" pos="5568" userDrawn="1">
          <p15:clr>
            <a:srgbClr val="A4A3A4"/>
          </p15:clr>
        </p15:guide>
        <p15:guide id="17" orient="horz" pos="3301" userDrawn="1">
          <p15:clr>
            <a:srgbClr val="A4A3A4"/>
          </p15:clr>
        </p15:guide>
        <p15:guide id="18" orient="horz" pos="3528" userDrawn="1">
          <p15:clr>
            <a:srgbClr val="A4A3A4"/>
          </p15:clr>
        </p15:guide>
        <p15:guide id="19" orient="horz" pos="2760" userDrawn="1">
          <p15:clr>
            <a:srgbClr val="A4A3A4"/>
          </p15:clr>
        </p15:guide>
        <p15:guide id="20" orient="horz" pos="1320" userDrawn="1">
          <p15:clr>
            <a:srgbClr val="A4A3A4"/>
          </p15:clr>
        </p15:guide>
        <p15:guide id="21" orient="horz" pos="912" userDrawn="1">
          <p15:clr>
            <a:srgbClr val="A4A3A4"/>
          </p15:clr>
        </p15:guide>
        <p15:guide id="22" orient="horz" pos="15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8E6E6"/>
    <a:srgbClr val="D9D9D9"/>
    <a:srgbClr val="86BC25"/>
    <a:srgbClr val="ED8B00"/>
    <a:srgbClr val="53565A"/>
    <a:srgbClr val="08DA71"/>
    <a:srgbClr val="77A721"/>
    <a:srgbClr val="79AA22"/>
    <a:srgbClr val="069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7114" autoAdjust="0"/>
  </p:normalViewPr>
  <p:slideViewPr>
    <p:cSldViewPr snapToGrid="0" showGuides="1">
      <p:cViewPr varScale="1">
        <p:scale>
          <a:sx n="62" d="100"/>
          <a:sy n="62" d="100"/>
        </p:scale>
        <p:origin x="1383" y="27"/>
      </p:cViewPr>
      <p:guideLst>
        <p:guide pos="448"/>
        <p:guide orient="horz" pos="2160"/>
        <p:guide orient="horz" pos="3363"/>
        <p:guide orient="horz" pos="1392"/>
        <p:guide pos="2640"/>
        <p:guide pos="3216"/>
        <p:guide pos="5568"/>
        <p:guide orient="horz" pos="3301"/>
        <p:guide orient="horz" pos="3528"/>
        <p:guide orient="horz" pos="2760"/>
        <p:guide orient="horz" pos="1320"/>
        <p:guide orient="horz" pos="912"/>
        <p:guide orient="horz" pos="158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102" d="100"/>
        <a:sy n="102"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9/30/2021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9/30/2021</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video.search.yahoo.com/yhs/search;_ylt=A0LEVjeoQWhXE9YAxX8nnIlQ?p=video+definition+of+done&amp;fr=yhs-mozilla-002&amp;fr2=piv-web&amp;hspart=mozilla&amp;hsimp=yhs-002#id=5&amp;vid=74b89ffa2e524e0a73faf93f482b9d3e&amp;action=view"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16150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DoD:</a:t>
            </a:r>
            <a:br>
              <a:rPr lang="en-US" dirty="0"/>
            </a:br>
            <a:r>
              <a:rPr lang="en-US" dirty="0"/>
              <a:t>Any one product or system should have a definition of “Done” that is a standard for any work done on it.</a:t>
            </a:r>
          </a:p>
          <a:p>
            <a:r>
              <a:rPr lang="en-US" dirty="0"/>
              <a:t>As Scrum Teams mature, it is expected that their definitions of “Done” will expand to include more stringent criteria for higher quality. </a:t>
            </a:r>
          </a:p>
          <a:p>
            <a:r>
              <a:rPr lang="en-US" dirty="0"/>
              <a:t>Essential for measuring progress</a:t>
            </a:r>
            <a:r>
              <a:rPr lang="en-US" baseline="0" dirty="0"/>
              <a:t> and maintaining transparency</a:t>
            </a:r>
            <a:endParaRPr lang="en-US" dirty="0"/>
          </a:p>
          <a:p>
            <a:endParaRPr lang="en-US" dirty="0"/>
          </a:p>
          <a:p>
            <a:r>
              <a:rPr lang="en-US" b="1" dirty="0"/>
              <a:t>Sprint Goal:</a:t>
            </a:r>
          </a:p>
          <a:p>
            <a:r>
              <a:rPr lang="en-US" dirty="0"/>
              <a:t>After the Development Team forecasts the Product Backlog items it will deliver in the Sprint, the Scrum Team crafts a Sprint Goal. </a:t>
            </a:r>
          </a:p>
          <a:p>
            <a:r>
              <a:rPr lang="en-US" dirty="0"/>
              <a:t>The Sprint Goal is an objective that will be met within the Sprint</a:t>
            </a:r>
          </a:p>
          <a:p>
            <a:r>
              <a:rPr lang="en-US" dirty="0"/>
              <a:t>It provides guidance to the Development Team on why it is building the Increment.</a:t>
            </a:r>
          </a:p>
          <a:p>
            <a:endParaRPr lang="en-US" dirty="0"/>
          </a:p>
          <a:p>
            <a:endParaRPr lang="en-US" dirty="0"/>
          </a:p>
          <a:p>
            <a:endParaRPr lang="en-US" dirty="0"/>
          </a:p>
          <a:p>
            <a:r>
              <a:rPr lang="en-US" dirty="0"/>
              <a:t>Video: </a:t>
            </a:r>
            <a:r>
              <a:rPr lang="en-US" u="sng" dirty="0">
                <a:ln>
                  <a:solidFill>
                    <a:sysClr val="windowText" lastClr="000000"/>
                  </a:solidFill>
                </a:ln>
                <a:solidFill>
                  <a:sysClr val="windowText" lastClr="000000"/>
                </a:solidFill>
                <a:hlinkClick r:id="rId3"/>
              </a:rPr>
              <a:t>Definition of “Done”</a:t>
            </a:r>
            <a:endParaRPr lang="en-US" u="sng" dirty="0">
              <a:ln>
                <a:solidFill>
                  <a:sysClr val="windowText" lastClr="000000"/>
                </a:solidFill>
              </a:ln>
              <a:solidFill>
                <a:sysClr val="windowText" lastClr="000000"/>
              </a:solidFill>
            </a:endParaRPr>
          </a:p>
          <a:p>
            <a:r>
              <a:rPr lang="en-US" u="sng" dirty="0"/>
              <a:t>https://video.search.yahoo.com/yhs/search;_ylt=A0LEVjeoQWhXE9YAxX8nnIlQ?p=video+definition+of+done&amp;fr=yhs-mozilla-002&amp;fr2=piv-web&amp;hspart=mozilla&amp;hsimp=yhs-002#id=5&amp;vid=74b89ffa2e524e0a73faf93f482b9d3e&amp;action=view</a:t>
            </a:r>
            <a:br>
              <a:rPr lang="en-US" u="sng" dirty="0"/>
            </a:br>
            <a:endParaRPr lang="en-US" dirty="0"/>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310321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Themes are high level objects that provide differentiation or competitive advantages.</a:t>
            </a:r>
            <a:r>
              <a:rPr lang="en-US" baseline="0" dirty="0"/>
              <a:t> </a:t>
            </a:r>
          </a:p>
          <a:p>
            <a:pPr defTabSz="931774">
              <a:defRPr/>
            </a:pPr>
            <a:r>
              <a:rPr lang="en-US" dirty="0"/>
              <a:t>In a Product Roadmap it could be a list of the main areas of focus.</a:t>
            </a:r>
          </a:p>
          <a:p>
            <a:pPr defTabSz="931774">
              <a:defRPr/>
            </a:pPr>
            <a:r>
              <a:rPr lang="en-US" dirty="0"/>
              <a:t>Typically</a:t>
            </a:r>
            <a:r>
              <a:rPr lang="en-US" baseline="0" dirty="0"/>
              <a:t> written</a:t>
            </a:r>
            <a:r>
              <a:rPr lang="en-US" dirty="0"/>
              <a:t> during</a:t>
            </a:r>
            <a:r>
              <a:rPr lang="en-US" baseline="0" dirty="0"/>
              <a:t> Visioning and Portfolio Planning.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14</a:t>
            </a:fld>
            <a:endParaRPr lang="en-US" dirty="0"/>
          </a:p>
        </p:txBody>
      </p:sp>
    </p:spTree>
    <p:extLst>
      <p:ext uri="{BB962C8B-B14F-4D97-AF65-F5344CB8AC3E}">
        <p14:creationId xmlns:p14="http://schemas.microsoft.com/office/powerpoint/2010/main" val="1993031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This shows the progress being made in a sprint by showing work remaining.</a:t>
            </a:r>
          </a:p>
          <a:p>
            <a:pPr marL="174708" indent="-174708">
              <a:buFont typeface="Arial" panose="020B0604020202020204" pitchFamily="34" charset="0"/>
              <a:buChar char="•"/>
            </a:pPr>
            <a:r>
              <a:rPr lang="en-US" dirty="0"/>
              <a:t>Used as a leading indicator to</a:t>
            </a:r>
            <a:r>
              <a:rPr lang="en-US" baseline="0" dirty="0"/>
              <a:t> predict when work will be done</a:t>
            </a:r>
            <a:endParaRPr lang="en-US" dirty="0"/>
          </a:p>
          <a:p>
            <a:pPr marL="174708" indent="-174708">
              <a:buFont typeface="Arial" panose="020B0604020202020204" pitchFamily="34" charset="0"/>
              <a:buChar char="•"/>
            </a:pPr>
            <a:r>
              <a:rPr lang="en-US" dirty="0"/>
              <a:t>The team must keep their remaining work values updated for this to be useful.</a:t>
            </a:r>
          </a:p>
          <a:p>
            <a:pPr marL="174708" indent="-174708">
              <a:buFont typeface="Arial" panose="020B0604020202020204" pitchFamily="34" charset="0"/>
              <a:buChar char="•"/>
            </a:pPr>
            <a:r>
              <a:rPr lang="en-US" dirty="0"/>
              <a:t>This</a:t>
            </a:r>
            <a:r>
              <a:rPr lang="en-US" baseline="0" dirty="0"/>
              <a:t> is typically displayed in the team room by the task board.</a:t>
            </a:r>
            <a:endParaRPr lang="en-US" dirty="0"/>
          </a:p>
          <a:p>
            <a:pPr marL="174708" indent="-174708">
              <a:buFont typeface="Arial" panose="020B0604020202020204" pitchFamily="34" charset="0"/>
              <a:buChar char="•"/>
            </a:pPr>
            <a:r>
              <a:rPr lang="en-US" dirty="0"/>
              <a:t>In scrum there</a:t>
            </a:r>
            <a:r>
              <a:rPr lang="en-US" baseline="0" dirty="0"/>
              <a:t> is no specific need to capture actuals. What we care about is understanding how much work remains before we have functioning valuable product.</a:t>
            </a:r>
          </a:p>
          <a:p>
            <a:endParaRPr lang="en-US" dirty="0"/>
          </a:p>
          <a:p>
            <a:r>
              <a:rPr lang="en-US" dirty="0"/>
              <a:t>What do you see?</a:t>
            </a:r>
          </a:p>
          <a:p>
            <a:r>
              <a:rPr lang="en-US" dirty="0"/>
              <a:t>This is for the</a:t>
            </a:r>
            <a:r>
              <a:rPr lang="en-US" baseline="0" dirty="0"/>
              <a:t> team – no one else.</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15</a:t>
            </a:fld>
            <a:endParaRPr lang="en-US" dirty="0"/>
          </a:p>
        </p:txBody>
      </p:sp>
    </p:spTree>
    <p:extLst>
      <p:ext uri="{BB962C8B-B14F-4D97-AF65-F5344CB8AC3E}">
        <p14:creationId xmlns:p14="http://schemas.microsoft.com/office/powerpoint/2010/main" val="257140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Small – should be fed with 2 pizzas</a:t>
            </a:r>
          </a:p>
          <a:p>
            <a:r>
              <a:rPr lang="en-US" dirty="0"/>
              <a:t>Self Organizing (not managed)</a:t>
            </a:r>
          </a:p>
          <a:p>
            <a:r>
              <a:rPr lang="en-US" dirty="0"/>
              <a:t>Consider</a:t>
            </a:r>
            <a:r>
              <a:rPr lang="en-US" baseline="0" dirty="0"/>
              <a:t> having a major and a minor – T-Shaped</a:t>
            </a:r>
          </a:p>
          <a:p>
            <a:endParaRPr lang="en-US" baseline="0" dirty="0"/>
          </a:p>
          <a:p>
            <a:endParaRPr lang="en-US" baseline="0" dirty="0"/>
          </a:p>
          <a:p>
            <a:r>
              <a:rPr lang="en-US" baseline="0" dirty="0"/>
              <a:t>Values</a:t>
            </a:r>
          </a:p>
          <a:p>
            <a:r>
              <a:rPr lang="en-US" dirty="0"/>
              <a:t>Successful use of Scrum depends on people becoming more proficient in living the five values. </a:t>
            </a:r>
          </a:p>
          <a:p>
            <a:pPr marL="174708" indent="-174708">
              <a:buFont typeface="Arial" panose="020B0604020202020204" pitchFamily="34" charset="0"/>
              <a:buChar char="•"/>
            </a:pPr>
            <a:r>
              <a:rPr lang="en-US" dirty="0"/>
              <a:t>Commitment to achieving the goals of the Scrum Team. </a:t>
            </a:r>
          </a:p>
          <a:p>
            <a:pPr marL="174708" indent="-174708">
              <a:buFont typeface="Arial" panose="020B0604020202020204" pitchFamily="34" charset="0"/>
              <a:buChar char="•"/>
            </a:pPr>
            <a:r>
              <a:rPr lang="en-US" dirty="0"/>
              <a:t>Courage to do the right thing and work on tough problems. </a:t>
            </a:r>
          </a:p>
          <a:p>
            <a:pPr marL="174708" indent="-174708">
              <a:buFont typeface="Arial" panose="020B0604020202020204" pitchFamily="34" charset="0"/>
              <a:buChar char="•"/>
            </a:pPr>
            <a:r>
              <a:rPr lang="en-US" dirty="0"/>
              <a:t>Everyone focuses on the work of the Sprint and the goals of the Scrum Team. </a:t>
            </a:r>
          </a:p>
          <a:p>
            <a:pPr marL="174708" indent="-174708">
              <a:buFont typeface="Arial" panose="020B0604020202020204" pitchFamily="34" charset="0"/>
              <a:buChar char="•"/>
            </a:pPr>
            <a:r>
              <a:rPr lang="en-US" dirty="0"/>
              <a:t>The Scrum Team and its stakeholders agree to be open about all the work and the challenges with performing the work. </a:t>
            </a:r>
          </a:p>
          <a:p>
            <a:pPr marL="174708" indent="-174708">
              <a:buFont typeface="Arial" panose="020B0604020202020204" pitchFamily="34" charset="0"/>
              <a:buChar char="•"/>
            </a:pPr>
            <a:r>
              <a:rPr lang="en-US" dirty="0"/>
              <a:t>Scrum Team members respect each other to be capable, independent people.</a:t>
            </a:r>
          </a:p>
          <a:p>
            <a:endParaRPr lang="en-US" dirty="0"/>
          </a:p>
          <a:p>
            <a:r>
              <a:rPr lang="en-US" dirty="0"/>
              <a:t>Exercise:</a:t>
            </a:r>
          </a:p>
          <a:p>
            <a:r>
              <a:rPr lang="en-US" dirty="0"/>
              <a:t>How do we do all this? Through high performing teams!</a:t>
            </a:r>
          </a:p>
          <a:p>
            <a:r>
              <a:rPr lang="en-US" dirty="0"/>
              <a:t>Take a minute and think of a high performing team that you have witnessed. Visualize what it was like with that team. Share some of these with us. &lt;Trainer write these on white board or easel pad&gt;</a:t>
            </a:r>
          </a:p>
          <a:p>
            <a:r>
              <a:rPr lang="en-US" dirty="0"/>
              <a:t>Attributes that should come out in discussion: </a:t>
            </a:r>
          </a:p>
          <a:p>
            <a:pPr marL="178027" indent="-178027"/>
            <a:r>
              <a:rPr lang="en-US" dirty="0"/>
              <a:t>strong communication – working agreements</a:t>
            </a:r>
          </a:p>
          <a:p>
            <a:pPr marL="178027" indent="-178027"/>
            <a:r>
              <a:rPr lang="en-US" dirty="0"/>
              <a:t>focused on a common goal </a:t>
            </a:r>
          </a:p>
          <a:p>
            <a:pPr marL="178027" indent="-178027"/>
            <a:r>
              <a:rPr lang="en-US" dirty="0"/>
              <a:t>committed</a:t>
            </a:r>
          </a:p>
          <a:p>
            <a:pPr marL="178027" indent="-178027" defTabSz="949478">
              <a:defRPr/>
            </a:pPr>
            <a:r>
              <a:rPr lang="en-US" dirty="0"/>
              <a:t>Discuss Team over Individual</a:t>
            </a:r>
          </a:p>
          <a:p>
            <a:pPr marL="178027" indent="-178027"/>
            <a:r>
              <a:rPr lang="en-US" dirty="0"/>
              <a:t>Honesty and transparency</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17</a:t>
            </a:fld>
            <a:endParaRPr lang="en-US" dirty="0"/>
          </a:p>
        </p:txBody>
      </p:sp>
    </p:spTree>
    <p:extLst>
      <p:ext uri="{BB962C8B-B14F-4D97-AF65-F5344CB8AC3E}">
        <p14:creationId xmlns:p14="http://schemas.microsoft.com/office/powerpoint/2010/main" val="390345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may seem simple or simplistic but think about</a:t>
            </a:r>
            <a:r>
              <a:rPr lang="en-US" baseline="0" dirty="0"/>
              <a:t> it. How many times have you gotten into a situation where if you had just discussed things upfront, drama could have been avoided? It takes practice.</a:t>
            </a:r>
            <a:endParaRPr lang="en-US" dirty="0"/>
          </a:p>
          <a:p>
            <a:endParaRPr lang="en-US" dirty="0"/>
          </a:p>
          <a:p>
            <a:pPr marL="171450" indent="-171450">
              <a:buFont typeface="Arial" panose="020B0604020202020204" pitchFamily="34" charset="0"/>
              <a:buChar char="•"/>
            </a:pPr>
            <a:r>
              <a:rPr lang="en-US" dirty="0"/>
              <a:t>Team norms</a:t>
            </a:r>
            <a:endParaRPr lang="en-US" baseline="0" dirty="0"/>
          </a:p>
          <a:p>
            <a:pPr marL="171450" indent="-171450">
              <a:buFont typeface="Arial" panose="020B0604020202020204" pitchFamily="34" charset="0"/>
              <a:buChar char="•"/>
            </a:pPr>
            <a:r>
              <a:rPr lang="en-US" baseline="0" dirty="0"/>
              <a:t>Safe environment </a:t>
            </a:r>
          </a:p>
          <a:p>
            <a:pPr marL="628650" lvl="1" indent="-171450">
              <a:buFont typeface="Arial" panose="020B0604020202020204" pitchFamily="34" charset="0"/>
              <a:buChar char="•"/>
            </a:pPr>
            <a:r>
              <a:rPr lang="en-US" sz="1200" b="1" i="1" kern="1200" dirty="0">
                <a:solidFill>
                  <a:schemeClr val="tx1"/>
                </a:solidFill>
                <a:effectLst/>
                <a:latin typeface="Arial" panose="020B0604020202020204" pitchFamily="34" charset="0"/>
                <a:ea typeface="+mn-ea"/>
                <a:cs typeface="+mn-cs"/>
              </a:rPr>
              <a:t>Prime Directive:</a:t>
            </a:r>
            <a:r>
              <a:rPr lang="en-US" sz="1200" b="1" i="1" kern="1200" baseline="0" dirty="0">
                <a:solidFill>
                  <a:schemeClr val="tx1"/>
                </a:solidFill>
                <a:effectLst/>
                <a:latin typeface="Arial" panose="020B0604020202020204" pitchFamily="34" charset="0"/>
                <a:ea typeface="+mn-ea"/>
                <a:cs typeface="+mn-cs"/>
              </a:rPr>
              <a:t> </a:t>
            </a:r>
            <a:r>
              <a:rPr lang="en-US" sz="1200" b="0" i="1" kern="1200" dirty="0">
                <a:solidFill>
                  <a:schemeClr val="tx1"/>
                </a:solidFill>
                <a:effectLst/>
                <a:latin typeface="Arial" panose="020B0604020202020204" pitchFamily="34" charset="0"/>
                <a:ea typeface="+mn-ea"/>
                <a:cs typeface="+mn-cs"/>
              </a:rPr>
              <a:t>Regardless of what we discover, we understand and truly believe that everyone did the best job they could, given what they knew at the time, their skills and abilities, the resources available, and the situation at hand.</a:t>
            </a:r>
          </a:p>
          <a:p>
            <a:pPr marL="628650" lvl="1" indent="-171450">
              <a:buFont typeface="Arial" panose="020B0604020202020204" pitchFamily="34" charset="0"/>
              <a:buChar char="•"/>
            </a:pPr>
            <a:r>
              <a:rPr lang="en-US" sz="1200" b="0" i="0" kern="1200" baseline="0" dirty="0">
                <a:solidFill>
                  <a:schemeClr val="tx1"/>
                </a:solidFill>
                <a:effectLst/>
                <a:latin typeface="Arial" panose="020B0604020202020204" pitchFamily="34" charset="0"/>
                <a:ea typeface="+mn-ea"/>
                <a:cs typeface="+mn-cs"/>
              </a:rPr>
              <a:t>Used in Retrospectives at the beginning to set the tone and remind everyone. Really is a good thing to remember all the time.</a:t>
            </a:r>
            <a:endParaRPr lang="en-US" b="0" i="0" baseline="0" dirty="0"/>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Dedicated work space (real or virtual)</a:t>
            </a:r>
            <a:endParaRPr lang="en-US" dirty="0"/>
          </a:p>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18</a:t>
            </a:fld>
            <a:endParaRPr lang="en-US" dirty="0"/>
          </a:p>
        </p:txBody>
      </p:sp>
    </p:spTree>
    <p:extLst>
      <p:ext uri="{BB962C8B-B14F-4D97-AF65-F5344CB8AC3E}">
        <p14:creationId xmlns:p14="http://schemas.microsoft.com/office/powerpoint/2010/main" val="375762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5849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75206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Emphasize: Simple framework!</a:t>
            </a:r>
          </a:p>
        </p:txBody>
      </p:sp>
      <p:sp>
        <p:nvSpPr>
          <p:cNvPr id="5" name="Slide Number Placeholder 4"/>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65145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867809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Cross functionally diverse</a:t>
            </a:r>
            <a:r>
              <a:rPr lang="en-US" baseline="0" dirty="0"/>
              <a:t> teams should possess all skills needed to complete the work</a:t>
            </a:r>
          </a:p>
          <a:p>
            <a:pPr defTabSz="931774">
              <a:defRPr/>
            </a:pPr>
            <a:r>
              <a:rPr lang="en-US" baseline="0" dirty="0"/>
              <a:t>T-shaped skills: deep skills in a preferred area but can help others when needed</a:t>
            </a:r>
          </a:p>
          <a:p>
            <a:pPr defTabSz="931774">
              <a:defRPr/>
            </a:pPr>
            <a:endParaRPr lang="en-US" baseline="0" dirty="0"/>
          </a:p>
          <a:p>
            <a:pPr defTabSz="931774">
              <a:defRPr/>
            </a:pPr>
            <a:r>
              <a:rPr lang="en-US" baseline="0" dirty="0"/>
              <a:t>Musketeer means we are all in this together – “one for all, and all for one”</a:t>
            </a:r>
          </a:p>
          <a:p>
            <a:pPr defTabSz="931774">
              <a:defRPr/>
            </a:pPr>
            <a:r>
              <a:rPr lang="en-US" baseline="0" dirty="0"/>
              <a:t>Team over individual, no individual success or failure – succeed or fail as a team - reference penny game</a:t>
            </a:r>
          </a:p>
          <a:p>
            <a:pPr defTabSz="931774">
              <a:defRPr/>
            </a:pPr>
            <a:endParaRPr lang="en-US" dirty="0"/>
          </a:p>
          <a:p>
            <a:pPr defTabSz="931774">
              <a:defRPr/>
            </a:pPr>
            <a:r>
              <a:rPr lang="en-US" dirty="0"/>
              <a:t>Aristotle said “The whole is greater than the sum of its parts.”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418088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ideas come from the stakeholders and go to the product owner, who prioritizes them onto</a:t>
            </a:r>
            <a:r>
              <a:rPr lang="en-US" baseline="0" dirty="0"/>
              <a:t> the product backlog.  The product owner identifies the highest priority items and puts them on the backlog in priority ranked order.</a:t>
            </a:r>
          </a:p>
          <a:p>
            <a:endParaRPr lang="en-US" baseline="0" dirty="0"/>
          </a:p>
          <a:p>
            <a:r>
              <a:rPr lang="en-US" baseline="0" dirty="0"/>
              <a:t>The entire team works together to understand the project, discuss the features and break them down into stories.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507670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defTabSz="931774">
              <a:defRPr/>
            </a:pPr>
            <a:r>
              <a:rPr lang="en-US" sz="1200" b="1" dirty="0"/>
              <a:t>Executive Leadership</a:t>
            </a:r>
          </a:p>
          <a:p>
            <a:pPr marL="174708" indent="-174708">
              <a:buFont typeface="Arial" panose="020B0604020202020204" pitchFamily="34" charset="0"/>
              <a:buChar char="•"/>
            </a:pPr>
            <a:r>
              <a:rPr lang="en-US" sz="1200" dirty="0"/>
              <a:t>Creates a compelling vision and strategy</a:t>
            </a:r>
          </a:p>
          <a:p>
            <a:pPr marL="174708" indent="-174708">
              <a:buFont typeface="Arial" panose="020B0604020202020204" pitchFamily="34" charset="0"/>
              <a:buChar char="•"/>
            </a:pPr>
            <a:r>
              <a:rPr lang="en-US" sz="1200" dirty="0"/>
              <a:t>Empowers the team, provides support, and helps to remove impediments</a:t>
            </a:r>
          </a:p>
          <a:p>
            <a:pPr marL="174708" indent="-174708">
              <a:buFont typeface="Arial" panose="020B0604020202020204" pitchFamily="34" charset="0"/>
              <a:buChar char="•"/>
            </a:pPr>
            <a:r>
              <a:rPr lang="en-US" sz="1200" dirty="0"/>
              <a:t>Moves out of tactical day-to-day focus and into a more strategic and process improvement focus</a:t>
            </a:r>
          </a:p>
          <a:p>
            <a:pPr marL="174708" indent="-174708">
              <a:buFont typeface="Arial" panose="020B0604020202020204" pitchFamily="34" charset="0"/>
              <a:buChar char="•"/>
            </a:pPr>
            <a:r>
              <a:rPr lang="en-US" sz="1200" dirty="0"/>
              <a:t>Respects Agile rules</a:t>
            </a:r>
          </a:p>
          <a:p>
            <a:endParaRPr lang="en-US" sz="1200" dirty="0"/>
          </a:p>
          <a:p>
            <a:r>
              <a:rPr lang="en-US" sz="1200" b="1" dirty="0"/>
              <a:t>Stakeholders </a:t>
            </a:r>
          </a:p>
          <a:p>
            <a:r>
              <a:rPr lang="en-US" sz="1200" dirty="0"/>
              <a:t>Customers, Sponsors, Investors</a:t>
            </a:r>
          </a:p>
          <a:p>
            <a:pPr marL="174708" indent="-174708">
              <a:buFont typeface="Arial" panose="020B0604020202020204" pitchFamily="34" charset="0"/>
              <a:buChar char="•"/>
            </a:pPr>
            <a:r>
              <a:rPr lang="en-US" sz="1200" dirty="0"/>
              <a:t>Engages closely with the Product Owner to help define needs, impacts and outcomes</a:t>
            </a:r>
          </a:p>
          <a:p>
            <a:pPr marL="174708" indent="-174708">
              <a:buFont typeface="Arial" panose="020B0604020202020204" pitchFamily="34" charset="0"/>
              <a:buChar char="•"/>
            </a:pPr>
            <a:r>
              <a:rPr lang="en-US" sz="1200" dirty="0"/>
              <a:t>Available to answer questions</a:t>
            </a:r>
          </a:p>
          <a:p>
            <a:pPr marL="174708" indent="-174708">
              <a:buFont typeface="Arial" panose="020B0604020202020204" pitchFamily="34" charset="0"/>
              <a:buChar char="•"/>
            </a:pPr>
            <a:r>
              <a:rPr lang="en-US" sz="1200" dirty="0"/>
              <a:t>Respects Agile rules</a:t>
            </a:r>
          </a:p>
          <a:p>
            <a:pPr marL="174708" indent="-174708">
              <a:buFont typeface="Arial" panose="020B0604020202020204" pitchFamily="34" charset="0"/>
              <a:buChar char="•"/>
            </a:pPr>
            <a:r>
              <a:rPr lang="en-US" sz="1200" dirty="0"/>
              <a:t>Removes impediments </a:t>
            </a:r>
          </a:p>
          <a:p>
            <a:pPr marL="174708" indent="-174708">
              <a:buFont typeface="Arial" panose="020B0604020202020204" pitchFamily="34" charset="0"/>
              <a:buChar char="•"/>
            </a:pPr>
            <a:r>
              <a:rPr lang="en-US" sz="1200" dirty="0"/>
              <a:t>Recognizes team accomplishments</a:t>
            </a:r>
          </a:p>
          <a:p>
            <a:endParaRPr lang="en-US" sz="1200" dirty="0"/>
          </a:p>
          <a:p>
            <a:pPr defTabSz="931774">
              <a:defRPr/>
            </a:pPr>
            <a:r>
              <a:rPr lang="en-US" sz="1200" b="1" dirty="0"/>
              <a:t>Management</a:t>
            </a:r>
          </a:p>
          <a:p>
            <a:pPr marL="174708" indent="-174708">
              <a:buFont typeface="Arial" panose="020B0604020202020204" pitchFamily="34" charset="0"/>
              <a:buChar char="•"/>
            </a:pPr>
            <a:r>
              <a:rPr lang="en-US" sz="1200" dirty="0"/>
              <a:t>Assigns the right people to the team/product</a:t>
            </a:r>
          </a:p>
          <a:p>
            <a:pPr marL="174708" indent="-174708">
              <a:buFont typeface="Arial" panose="020B0604020202020204" pitchFamily="34" charset="0"/>
              <a:buChar char="•"/>
            </a:pPr>
            <a:r>
              <a:rPr lang="en-US" sz="1200" dirty="0"/>
              <a:t>Limit resource shifting/multitasking</a:t>
            </a:r>
          </a:p>
          <a:p>
            <a:pPr marL="174708" indent="-174708">
              <a:buFont typeface="Arial" panose="020B0604020202020204" pitchFamily="34" charset="0"/>
              <a:buChar char="•"/>
            </a:pPr>
            <a:r>
              <a:rPr lang="en-US" sz="1200" dirty="0"/>
              <a:t>Empowers team through Servant Leadership</a:t>
            </a:r>
          </a:p>
          <a:p>
            <a:pPr marL="174708" indent="-174708">
              <a:buFont typeface="Arial" panose="020B0604020202020204" pitchFamily="34" charset="0"/>
              <a:buChar char="•"/>
            </a:pPr>
            <a:r>
              <a:rPr lang="en-US" sz="1200" dirty="0"/>
              <a:t>Provides team with the tools they need</a:t>
            </a:r>
          </a:p>
          <a:p>
            <a:pPr marL="174708" indent="-174708">
              <a:buFont typeface="Arial" panose="020B0604020202020204" pitchFamily="34" charset="0"/>
              <a:buChar char="•"/>
            </a:pPr>
            <a:r>
              <a:rPr lang="en-US" sz="1200" dirty="0"/>
              <a:t>Challenges status quo by avoiding a “This is the way we’ve always done things” mentality</a:t>
            </a:r>
          </a:p>
          <a:p>
            <a:pPr marL="174708" indent="-174708">
              <a:buFont typeface="Arial" panose="020B0604020202020204" pitchFamily="34" charset="0"/>
              <a:buChar char="•"/>
            </a:pPr>
            <a:r>
              <a:rPr lang="en-US" sz="1200" dirty="0"/>
              <a:t>Collaborates with other managers to break down silos</a:t>
            </a:r>
          </a:p>
          <a:p>
            <a:pPr marL="174708" indent="-174708">
              <a:buFont typeface="Arial" panose="020B0604020202020204" pitchFamily="34" charset="0"/>
              <a:buChar char="•"/>
            </a:pPr>
            <a:r>
              <a:rPr lang="en-US" sz="1200" dirty="0"/>
              <a:t>Continually improves processes by focusing on optimizing the value stream</a:t>
            </a:r>
          </a:p>
          <a:p>
            <a:endParaRPr lang="en-US" sz="1200" dirty="0"/>
          </a:p>
          <a:p>
            <a:r>
              <a:rPr lang="en-US" sz="1200" b="1" dirty="0"/>
              <a:t>Leads</a:t>
            </a:r>
          </a:p>
          <a:p>
            <a:r>
              <a:rPr lang="en-US" sz="1200" b="1" dirty="0"/>
              <a:t>If needed, adjust conversation to apply to non-technical environments</a:t>
            </a:r>
          </a:p>
          <a:p>
            <a:pPr marL="174708" indent="-174708">
              <a:buFont typeface="Arial" panose="020B0604020202020204" pitchFamily="34" charset="0"/>
              <a:buChar char="•"/>
            </a:pPr>
            <a:r>
              <a:rPr lang="en-US" sz="1200" dirty="0"/>
              <a:t>Understands business needs and acts as a consultant and partner for the business</a:t>
            </a:r>
          </a:p>
          <a:p>
            <a:pPr marL="174708" indent="-174708">
              <a:buFont typeface="Arial" panose="020B0604020202020204" pitchFamily="34" charset="0"/>
              <a:buChar char="•"/>
            </a:pPr>
            <a:r>
              <a:rPr lang="en-US" sz="1200" dirty="0"/>
              <a:t>Collaborates with others to find simple solutions to meet strategic business needs</a:t>
            </a:r>
          </a:p>
          <a:p>
            <a:pPr marL="174708" indent="-174708">
              <a:buFont typeface="Arial" panose="020B0604020202020204" pitchFamily="34" charset="0"/>
              <a:buChar char="•"/>
            </a:pPr>
            <a:r>
              <a:rPr lang="en-US" sz="1200" dirty="0"/>
              <a:t>Technical Leads: communicates the technical vision and architecture </a:t>
            </a:r>
          </a:p>
          <a:p>
            <a:pPr marL="174708" indent="-174708">
              <a:buFont typeface="Arial" panose="020B0604020202020204" pitchFamily="34" charset="0"/>
              <a:buChar char="•"/>
            </a:pPr>
            <a:r>
              <a:rPr lang="en-US" sz="1200" dirty="0"/>
              <a:t>Supports the developers through execution by coaching and direct involvement</a:t>
            </a:r>
          </a:p>
          <a:p>
            <a:pPr marL="174708" indent="-174708">
              <a:buFont typeface="Arial" panose="020B0604020202020204" pitchFamily="34" charset="0"/>
              <a:buChar char="•"/>
            </a:pPr>
            <a:r>
              <a:rPr lang="en-US" sz="1200" dirty="0"/>
              <a:t>Plans ahead and removes technical impediments</a:t>
            </a:r>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36420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normAutofit fontScale="25000" lnSpcReduction="20000"/>
          </a:bodyPr>
          <a:lstStyle/>
          <a:p>
            <a:r>
              <a:rPr lang="en-US" dirty="0"/>
              <a:t>Don’t need to deep dive here – they will get this in PSF.</a:t>
            </a:r>
          </a:p>
          <a:p>
            <a:r>
              <a:rPr lang="en-US" dirty="0"/>
              <a:t>Every event is interactive and requires engagement. Specific inputs and outputs.</a:t>
            </a:r>
          </a:p>
          <a:p>
            <a:endParaRPr lang="en-US" dirty="0"/>
          </a:p>
          <a:p>
            <a:r>
              <a:rPr lang="en-US" dirty="0"/>
              <a:t>Other than the Sprint itself, which is a container for all other events, each event in Scrum is a formal opportunity to inspect and adapt something. These events are specifically designed to enable critical transparency and inspection. Failure to include any of these events results in reduced transparency and is a lost opportunity to inspect and adapt.</a:t>
            </a:r>
          </a:p>
          <a:p>
            <a:endParaRPr lang="en-US" dirty="0"/>
          </a:p>
          <a:p>
            <a:r>
              <a:rPr lang="en-US" dirty="0"/>
              <a:t>Sprint Planning:</a:t>
            </a:r>
          </a:p>
          <a:p>
            <a:r>
              <a:rPr lang="en-US" dirty="0"/>
              <a:t>Outputs: </a:t>
            </a:r>
          </a:p>
          <a:p>
            <a:pPr lvl="1"/>
            <a:r>
              <a:rPr lang="en-US" dirty="0"/>
              <a:t>Sprint Backlog</a:t>
            </a:r>
          </a:p>
          <a:p>
            <a:pPr lvl="1"/>
            <a:r>
              <a:rPr lang="en-US" dirty="0"/>
              <a:t>Sprint Goal</a:t>
            </a:r>
          </a:p>
          <a:p>
            <a:pPr lvl="1"/>
            <a:r>
              <a:rPr lang="en-US" dirty="0"/>
              <a:t>Commitment to meet the sprint goal</a:t>
            </a:r>
          </a:p>
          <a:p>
            <a:r>
              <a:rPr lang="en-US" dirty="0"/>
              <a:t>Who</a:t>
            </a:r>
          </a:p>
          <a:p>
            <a:pPr lvl="1"/>
            <a:r>
              <a:rPr lang="en-US" dirty="0"/>
              <a:t>PO, ScrumMaster, Development Team</a:t>
            </a:r>
          </a:p>
          <a:p>
            <a:r>
              <a:rPr lang="en-US" dirty="0"/>
              <a:t>When</a:t>
            </a:r>
          </a:p>
          <a:p>
            <a:pPr lvl="1"/>
            <a:r>
              <a:rPr lang="en-US" dirty="0"/>
              <a:t>The first day of the sprint</a:t>
            </a:r>
          </a:p>
          <a:p>
            <a:pPr lvl="1"/>
            <a:r>
              <a:rPr lang="en-US" dirty="0"/>
              <a:t>Time boxed (A maximum of eight hours for a one-month Sprint / 4 for 2 weeks)</a:t>
            </a:r>
          </a:p>
          <a:p>
            <a:pPr lvl="1"/>
            <a:endParaRPr lang="en-US" dirty="0"/>
          </a:p>
          <a:p>
            <a:r>
              <a:rPr lang="en-US" dirty="0"/>
              <a:t>Daily</a:t>
            </a:r>
            <a:r>
              <a:rPr lang="en-US" baseline="0" dirty="0"/>
              <a:t> Scrum</a:t>
            </a:r>
          </a:p>
          <a:p>
            <a:pPr defTabSz="931774">
              <a:defRPr/>
            </a:pPr>
            <a:r>
              <a:rPr lang="en-US" dirty="0"/>
              <a:t>The key to establishing transparency and solid team communication habits. Requires Discipline!</a:t>
            </a:r>
          </a:p>
          <a:p>
            <a:pPr defTabSz="931774">
              <a:defRPr/>
            </a:pPr>
            <a:r>
              <a:rPr lang="en-US" dirty="0"/>
              <a:t>Can't fix problems we don't know about so we expose problems to allow us to improve. </a:t>
            </a:r>
            <a:endParaRPr lang="en-US" sz="1600" dirty="0"/>
          </a:p>
          <a:p>
            <a:pPr defTabSz="931774">
              <a:defRPr/>
            </a:pPr>
            <a:endParaRPr lang="en-US" baseline="0" dirty="0"/>
          </a:p>
          <a:p>
            <a:r>
              <a:rPr lang="en-US" dirty="0"/>
              <a:t>Who</a:t>
            </a:r>
          </a:p>
          <a:p>
            <a:pPr marL="174708" indent="-174708">
              <a:buFont typeface="Arial" panose="020B0604020202020204" pitchFamily="34" charset="0"/>
              <a:buChar char="•"/>
            </a:pPr>
            <a:r>
              <a:rPr lang="en-US" dirty="0"/>
              <a:t>The Scrum Team</a:t>
            </a:r>
            <a:r>
              <a:rPr lang="en-US" baseline="0" dirty="0"/>
              <a:t> </a:t>
            </a:r>
            <a:r>
              <a:rPr lang="en-US" dirty="0"/>
              <a:t>*PO can be optional sometimes</a:t>
            </a:r>
          </a:p>
          <a:p>
            <a:pPr marL="174708" indent="-174708">
              <a:buFont typeface="Arial" panose="020B0604020202020204" pitchFamily="34" charset="0"/>
              <a:buChar char="•"/>
            </a:pPr>
            <a:r>
              <a:rPr lang="en-US" b="0" dirty="0"/>
              <a:t>Used to identify obstacles, not design solutions;</a:t>
            </a:r>
            <a:r>
              <a:rPr lang="en-US" b="0" baseline="0" dirty="0"/>
              <a:t> n</a:t>
            </a:r>
            <a:r>
              <a:rPr lang="en-US" b="0" dirty="0"/>
              <a:t>o discussion of “how” or side conversations</a:t>
            </a:r>
          </a:p>
          <a:p>
            <a:pPr marL="174708" indent="-174708">
              <a:buFont typeface="Arial" panose="020B0604020202020204" pitchFamily="34" charset="0"/>
              <a:buChar char="•"/>
            </a:pPr>
            <a:r>
              <a:rPr lang="en-US" b="0" dirty="0"/>
              <a:t>Scrum Master takes lead to clear obstacles</a:t>
            </a:r>
          </a:p>
          <a:p>
            <a:pPr marL="174708" indent="-174708">
              <a:buFont typeface="Arial" panose="020B0604020202020204" pitchFamily="34" charset="0"/>
              <a:buChar char="•"/>
            </a:pPr>
            <a:r>
              <a:rPr lang="en-US" b="0" dirty="0"/>
              <a:t>New tasks get added to Sprint backlog</a:t>
            </a:r>
            <a:endParaRPr lang="en-US" dirty="0"/>
          </a:p>
          <a:p>
            <a:r>
              <a:rPr lang="en-US" dirty="0"/>
              <a:t>When</a:t>
            </a:r>
          </a:p>
          <a:p>
            <a:pPr lvl="1"/>
            <a:r>
              <a:rPr lang="en-US" dirty="0"/>
              <a:t>15 minute time boxed event</a:t>
            </a:r>
          </a:p>
          <a:p>
            <a:pPr lvl="1"/>
            <a:r>
              <a:rPr lang="en-US" dirty="0"/>
              <a:t>Same time, same place each day</a:t>
            </a:r>
          </a:p>
          <a:p>
            <a:pPr lvl="1"/>
            <a:r>
              <a:rPr lang="en-US" dirty="0"/>
              <a:t>Every day during the sprint except first and last days</a:t>
            </a:r>
          </a:p>
          <a:p>
            <a:r>
              <a:rPr lang="en-US" dirty="0"/>
              <a:t>Where</a:t>
            </a:r>
          </a:p>
          <a:p>
            <a:pPr lvl="1"/>
            <a:r>
              <a:rPr lang="en-US" dirty="0"/>
              <a:t>In front of the task board (Sprint Backlog)</a:t>
            </a:r>
          </a:p>
          <a:p>
            <a:pPr lvl="1"/>
            <a:r>
              <a:rPr lang="en-US" dirty="0"/>
              <a:t>Same place every day</a:t>
            </a:r>
          </a:p>
          <a:p>
            <a:pPr lvl="1"/>
            <a:endParaRPr lang="en-US" dirty="0"/>
          </a:p>
          <a:p>
            <a:pPr lvl="1"/>
            <a:endParaRPr lang="en-US" dirty="0"/>
          </a:p>
          <a:p>
            <a:r>
              <a:rPr lang="en-US" sz="3700" dirty="0"/>
              <a:t>Sprint: Scrum Team defines Sprint goal</a:t>
            </a:r>
          </a:p>
          <a:p>
            <a:pPr marL="582359" indent="-582359">
              <a:buFont typeface="Arial" panose="020B0604020202020204" pitchFamily="34" charset="0"/>
              <a:buChar char="•"/>
            </a:pPr>
            <a:r>
              <a:rPr lang="en-US" sz="3700" dirty="0"/>
              <a:t>Development Team self-organizes to complete the work</a:t>
            </a:r>
          </a:p>
          <a:p>
            <a:pPr marL="582359" indent="-582359">
              <a:buFont typeface="Arial" panose="020B0604020202020204" pitchFamily="34" charset="0"/>
              <a:buChar char="•"/>
            </a:pPr>
            <a:r>
              <a:rPr lang="en-US" sz="3700" dirty="0"/>
              <a:t>PO accepts the work throughout the sprint</a:t>
            </a:r>
          </a:p>
          <a:p>
            <a:pPr marL="582359" indent="-582359">
              <a:buFont typeface="Arial" panose="020B0604020202020204" pitchFamily="34" charset="0"/>
              <a:buChar char="•"/>
            </a:pPr>
            <a:r>
              <a:rPr lang="en-US" sz="3700" dirty="0"/>
              <a:t>Results in an increment of </a:t>
            </a:r>
            <a:r>
              <a:rPr lang="en-US" sz="3700" i="1" dirty="0"/>
              <a:t>potentially shippable</a:t>
            </a:r>
            <a:r>
              <a:rPr lang="en-US" sz="3700" dirty="0"/>
              <a:t> software</a:t>
            </a:r>
          </a:p>
          <a:p>
            <a:pPr marL="582359" indent="-582359">
              <a:buFont typeface="Arial" panose="020B0604020202020204" pitchFamily="34" charset="0"/>
              <a:buChar char="•"/>
            </a:pPr>
            <a:r>
              <a:rPr lang="en-US" sz="3700" dirty="0"/>
              <a:t>Time boxed: no more than 4 weeks in length</a:t>
            </a:r>
          </a:p>
          <a:p>
            <a:endParaRPr lang="en-US" dirty="0"/>
          </a:p>
          <a:p>
            <a:r>
              <a:rPr lang="en-US" dirty="0"/>
              <a:t>Review - An event to inspect the Product developed in this sprint and get feedback, and perhaps</a:t>
            </a:r>
            <a:r>
              <a:rPr lang="en-US" baseline="0" dirty="0"/>
              <a:t> update the product backlog</a:t>
            </a:r>
            <a:endParaRPr lang="en-US" dirty="0"/>
          </a:p>
          <a:p>
            <a:r>
              <a:rPr lang="en-US" b="1" dirty="0"/>
              <a:t>Inputs: </a:t>
            </a:r>
            <a:r>
              <a:rPr lang="en-US" dirty="0"/>
              <a:t>completed stories</a:t>
            </a:r>
          </a:p>
          <a:p>
            <a:r>
              <a:rPr lang="en-US" b="1" dirty="0"/>
              <a:t>Who:</a:t>
            </a:r>
          </a:p>
          <a:p>
            <a:pPr marL="174708" indent="-174708">
              <a:buFont typeface="Arial" panose="020B0604020202020204" pitchFamily="34" charset="0"/>
              <a:buChar char="•"/>
            </a:pPr>
            <a:r>
              <a:rPr lang="en-US" dirty="0"/>
              <a:t>Scrum Team</a:t>
            </a:r>
          </a:p>
          <a:p>
            <a:pPr marL="174708" indent="-174708">
              <a:buFont typeface="Arial" panose="020B0604020202020204" pitchFamily="34" charset="0"/>
              <a:buChar char="•"/>
            </a:pPr>
            <a:r>
              <a:rPr lang="en-US" dirty="0"/>
              <a:t>Stakeholders</a:t>
            </a:r>
          </a:p>
          <a:p>
            <a:r>
              <a:rPr lang="en-US" b="1" dirty="0"/>
              <a:t>When:</a:t>
            </a:r>
          </a:p>
          <a:p>
            <a:pPr marL="174708" indent="-174708">
              <a:buFont typeface="Arial" panose="020B0604020202020204" pitchFamily="34" charset="0"/>
              <a:buChar char="•"/>
            </a:pPr>
            <a:r>
              <a:rPr lang="en-US" dirty="0"/>
              <a:t>Last day of sprint</a:t>
            </a:r>
          </a:p>
          <a:p>
            <a:pPr marL="174708" indent="-174708">
              <a:buFont typeface="Arial" panose="020B0604020202020204" pitchFamily="34" charset="0"/>
              <a:buChar char="•"/>
            </a:pPr>
            <a:r>
              <a:rPr lang="en-US" dirty="0"/>
              <a:t>Before the Retrospective</a:t>
            </a:r>
          </a:p>
          <a:p>
            <a:r>
              <a:rPr lang="en-US" b="1" dirty="0"/>
              <a:t>Outputs</a:t>
            </a:r>
            <a:r>
              <a:rPr lang="en-US" b="1" baseline="0" dirty="0"/>
              <a:t>: </a:t>
            </a:r>
            <a:r>
              <a:rPr lang="en-US" baseline="0" dirty="0"/>
              <a:t>feedback about the product developed in the sprint</a:t>
            </a:r>
          </a:p>
          <a:p>
            <a:r>
              <a:rPr lang="en-US" dirty="0"/>
              <a:t>Best Practices: </a:t>
            </a:r>
          </a:p>
          <a:p>
            <a:pPr marL="174708" indent="-174708">
              <a:buFont typeface="Arial" panose="020B0604020202020204" pitchFamily="34" charset="0"/>
              <a:buChar char="•"/>
            </a:pPr>
            <a:r>
              <a:rPr lang="en-US" dirty="0"/>
              <a:t>Only demo “Done” stories - all bugs should be fixed</a:t>
            </a:r>
          </a:p>
          <a:p>
            <a:pPr marL="174708" indent="-174708">
              <a:buFont typeface="Arial" panose="020B0604020202020204" pitchFamily="34" charset="0"/>
              <a:buChar char="•"/>
            </a:pPr>
            <a:r>
              <a:rPr lang="en-US" dirty="0"/>
              <a:t>Best way for team to establish TRUST with the business</a:t>
            </a:r>
          </a:p>
          <a:p>
            <a:pPr marL="174708" indent="-174708">
              <a:buFont typeface="Arial" panose="020B0604020202020204" pitchFamily="34" charset="0"/>
              <a:buChar char="•"/>
            </a:pPr>
            <a:r>
              <a:rPr lang="en-US" dirty="0"/>
              <a:t>Scheduled for the same time, same location</a:t>
            </a:r>
          </a:p>
          <a:p>
            <a:pPr marL="174708" indent="-174708">
              <a:buFont typeface="Arial" panose="020B0604020202020204" pitchFamily="34" charset="0"/>
              <a:buChar char="•"/>
            </a:pPr>
            <a:r>
              <a:rPr lang="en-US" dirty="0"/>
              <a:t>Practice beforehand - strive for a flawless demo</a:t>
            </a:r>
          </a:p>
          <a:p>
            <a:pPr marL="174708" indent="-174708">
              <a:buFont typeface="Arial" panose="020B0604020202020204" pitchFamily="34" charset="0"/>
              <a:buChar char="•"/>
            </a:pPr>
            <a:r>
              <a:rPr lang="en-US" dirty="0"/>
              <a:t>Visual demos - restrict verbal explanations and code/database samples</a:t>
            </a:r>
          </a:p>
          <a:p>
            <a:pPr marL="174708" indent="-174708">
              <a:buFont typeface="Arial" panose="020B0604020202020204" pitchFamily="34" charset="0"/>
              <a:buChar char="•"/>
            </a:pPr>
            <a:r>
              <a:rPr lang="en-US" dirty="0"/>
              <a:t>High attention to detail</a:t>
            </a:r>
          </a:p>
          <a:p>
            <a:r>
              <a:rPr lang="en-US" dirty="0"/>
              <a:t>Time boxed: 4 week sprint = 4 hours; 2 week sprint = 2 hours</a:t>
            </a:r>
          </a:p>
          <a:p>
            <a:endParaRPr lang="en-US" dirty="0"/>
          </a:p>
          <a:p>
            <a:pPr lvl="0"/>
            <a:r>
              <a:rPr lang="en-US" b="0" dirty="0"/>
              <a:t>Retrospective-</a:t>
            </a:r>
            <a:r>
              <a:rPr lang="en-US" b="1" dirty="0"/>
              <a:t> </a:t>
            </a:r>
            <a:r>
              <a:rPr lang="en-US" b="0" dirty="0"/>
              <a:t>What happens in</a:t>
            </a:r>
            <a:r>
              <a:rPr lang="en-US" b="0" baseline="0" dirty="0"/>
              <a:t> Vegas…</a:t>
            </a:r>
            <a:endParaRPr lang="en-US" b="0" dirty="0"/>
          </a:p>
          <a:p>
            <a:pPr lvl="0"/>
            <a:r>
              <a:rPr lang="en-US" b="1" dirty="0"/>
              <a:t>Input: </a:t>
            </a:r>
            <a:r>
              <a:rPr lang="en-US" b="0" dirty="0"/>
              <a:t>Feedback from review, team input</a:t>
            </a:r>
          </a:p>
          <a:p>
            <a:pPr lvl="0"/>
            <a:r>
              <a:rPr lang="en-US" b="1" dirty="0"/>
              <a:t>Who: </a:t>
            </a:r>
            <a:r>
              <a:rPr lang="en-US" b="0" dirty="0"/>
              <a:t>Scrum team</a:t>
            </a:r>
          </a:p>
          <a:p>
            <a:pPr lvl="0"/>
            <a:r>
              <a:rPr lang="en-US" b="1" dirty="0"/>
              <a:t>When: </a:t>
            </a:r>
            <a:r>
              <a:rPr lang="en-US" b="0" dirty="0"/>
              <a:t>Typically</a:t>
            </a:r>
            <a:r>
              <a:rPr lang="en-US" b="0" baseline="0" dirty="0"/>
              <a:t> immediately following </a:t>
            </a:r>
            <a:r>
              <a:rPr lang="en-US" b="0" dirty="0"/>
              <a:t>the review</a:t>
            </a:r>
            <a:r>
              <a:rPr lang="en-US" b="0" baseline="0" dirty="0"/>
              <a:t> and before the next sprint</a:t>
            </a:r>
          </a:p>
          <a:p>
            <a:pPr lvl="0"/>
            <a:r>
              <a:rPr lang="en-US" b="1" baseline="0" dirty="0"/>
              <a:t>Output:</a:t>
            </a:r>
            <a:endParaRPr lang="en-US" b="1" dirty="0"/>
          </a:p>
          <a:p>
            <a:pPr marL="174708" indent="-174708">
              <a:buFont typeface="Arial" panose="020B0604020202020204" pitchFamily="34" charset="0"/>
              <a:buChar char="•"/>
            </a:pPr>
            <a:r>
              <a:rPr lang="en-US" dirty="0"/>
              <a:t>Track actionable improvements</a:t>
            </a:r>
          </a:p>
          <a:p>
            <a:pPr marL="174708" indent="-174708">
              <a:buFont typeface="Arial" panose="020B0604020202020204" pitchFamily="34" charset="0"/>
              <a:buChar char="•"/>
            </a:pPr>
            <a:r>
              <a:rPr lang="en-US" dirty="0"/>
              <a:t>Focus on the team, not the software</a:t>
            </a:r>
          </a:p>
          <a:p>
            <a:r>
              <a:rPr lang="en-US" b="1" dirty="0"/>
              <a:t>Other: </a:t>
            </a:r>
          </a:p>
          <a:p>
            <a:pPr marL="174708" indent="-174708">
              <a:buFont typeface="Arial" panose="020B0604020202020204" pitchFamily="34" charset="0"/>
              <a:buChar char="•"/>
            </a:pPr>
            <a:r>
              <a:rPr lang="en-US" dirty="0"/>
              <a:t>Occasionally run retrospectives for stakeholders</a:t>
            </a:r>
          </a:p>
          <a:p>
            <a:r>
              <a:rPr lang="en-US" dirty="0"/>
              <a:t>Time boxed:  4 weeks = 3 hours; 2 weeks = 1.5 hours</a:t>
            </a:r>
          </a:p>
          <a:p>
            <a:endParaRPr lang="en-US" dirty="0"/>
          </a:p>
          <a:p>
            <a:r>
              <a:rPr lang="en-US" dirty="0"/>
              <a:t>Sprint – container for the work to be delivered</a:t>
            </a:r>
          </a:p>
          <a:p>
            <a:r>
              <a:rPr lang="en-US" b="1" dirty="0"/>
              <a:t>Input:</a:t>
            </a:r>
            <a:r>
              <a:rPr lang="en-US" b="1" baseline="0" dirty="0"/>
              <a:t> </a:t>
            </a:r>
            <a:r>
              <a:rPr lang="en-US" baseline="0" dirty="0"/>
              <a:t>Sprint backlog</a:t>
            </a:r>
          </a:p>
          <a:p>
            <a:r>
              <a:rPr lang="en-US" b="1" baseline="0" dirty="0"/>
              <a:t>Who: </a:t>
            </a:r>
            <a:r>
              <a:rPr lang="en-US" baseline="0" dirty="0"/>
              <a:t>Scrum Team</a:t>
            </a:r>
          </a:p>
          <a:p>
            <a:r>
              <a:rPr lang="en-US" b="1" baseline="0" dirty="0"/>
              <a:t>When: </a:t>
            </a:r>
            <a:r>
              <a:rPr lang="en-US" baseline="0" dirty="0"/>
              <a:t>increment selected by team/org, ongoing, begins with Sprint Planning</a:t>
            </a:r>
          </a:p>
          <a:p>
            <a:r>
              <a:rPr lang="en-US" b="1" baseline="0" dirty="0"/>
              <a:t>Output: </a:t>
            </a:r>
            <a:r>
              <a:rPr lang="en-US" baseline="0" dirty="0"/>
              <a:t>deliverable increment of value</a:t>
            </a:r>
          </a:p>
          <a:p>
            <a:endParaRPr lang="en-US" baseline="0" dirty="0"/>
          </a:p>
          <a:p>
            <a:r>
              <a:rPr lang="en-US" baseline="0" dirty="0"/>
              <a:t>One not defined in the scrum guide, must occur but could be different for every team so not mandated is sprint refinement</a:t>
            </a:r>
          </a:p>
          <a:p>
            <a:r>
              <a:rPr lang="en-US" b="1" baseline="0" dirty="0"/>
              <a:t>Input: </a:t>
            </a:r>
            <a:r>
              <a:rPr lang="en-US" baseline="0" dirty="0"/>
              <a:t>stories in the backlog</a:t>
            </a:r>
          </a:p>
          <a:p>
            <a:r>
              <a:rPr lang="en-US" b="1" baseline="0" dirty="0"/>
              <a:t>Who: </a:t>
            </a:r>
            <a:r>
              <a:rPr lang="en-US" baseline="0" dirty="0"/>
              <a:t>Dev team and PO (and any SME or Stakeholder that might be needed)</a:t>
            </a:r>
          </a:p>
          <a:p>
            <a:r>
              <a:rPr lang="en-US" b="1" baseline="0" dirty="0"/>
              <a:t>When: </a:t>
            </a:r>
            <a:r>
              <a:rPr lang="en-US" baseline="0" dirty="0"/>
              <a:t>sometime during the sprint</a:t>
            </a:r>
          </a:p>
          <a:p>
            <a:r>
              <a:rPr lang="en-US" b="1" baseline="0" dirty="0"/>
              <a:t>Output: </a:t>
            </a:r>
            <a:r>
              <a:rPr lang="en-US" baseline="0" dirty="0"/>
              <a:t>ready stories</a:t>
            </a:r>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11</a:t>
            </a:fld>
            <a:endParaRPr lang="en-US" dirty="0"/>
          </a:p>
        </p:txBody>
      </p:sp>
    </p:spTree>
    <p:extLst>
      <p:ext uri="{BB962C8B-B14F-4D97-AF65-F5344CB8AC3E}">
        <p14:creationId xmlns:p14="http://schemas.microsoft.com/office/powerpoint/2010/main" val="3954076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The burndown is not</a:t>
            </a:r>
            <a:r>
              <a:rPr lang="en-US" baseline="0" dirty="0"/>
              <a:t> a stated scrum artifact but we use them as visuals. </a:t>
            </a:r>
          </a:p>
          <a:p>
            <a:endParaRPr lang="en-US" baseline="0" dirty="0"/>
          </a:p>
          <a:p>
            <a:r>
              <a:rPr lang="en-US" baseline="0" dirty="0"/>
              <a:t>The Sprint Backlog is a subset of the PBL</a:t>
            </a:r>
          </a:p>
          <a:p>
            <a:endParaRPr lang="en-US" baseline="0" dirty="0"/>
          </a:p>
          <a:p>
            <a:r>
              <a:rPr lang="en-US" sz="3700" dirty="0"/>
              <a:t>1. Product Backlog</a:t>
            </a:r>
          </a:p>
          <a:p>
            <a:pPr marL="931774" lvl="1" indent="-465887">
              <a:buFont typeface="Arial" panose="020B0604020202020204" pitchFamily="34" charset="0"/>
              <a:buChar char="•"/>
            </a:pPr>
            <a:r>
              <a:rPr lang="en-US" sz="3300" dirty="0"/>
              <a:t>Scrum’s version of requirements</a:t>
            </a:r>
          </a:p>
          <a:p>
            <a:pPr marL="931774" lvl="1" indent="-465887">
              <a:buFont typeface="Arial" panose="020B0604020202020204" pitchFamily="34" charset="0"/>
              <a:buChar char="•"/>
            </a:pPr>
            <a:r>
              <a:rPr lang="en-US" sz="3300" dirty="0"/>
              <a:t>Ongoing refinement to maximize emerging needs</a:t>
            </a:r>
          </a:p>
          <a:p>
            <a:pPr marL="931774" lvl="1" indent="-465887">
              <a:buFont typeface="Arial" panose="020B0604020202020204" pitchFamily="34" charset="0"/>
              <a:buChar char="•"/>
            </a:pPr>
            <a:r>
              <a:rPr lang="en-US" sz="3300" dirty="0"/>
              <a:t>Constant prioritization to maximize ROI and focus</a:t>
            </a:r>
          </a:p>
          <a:p>
            <a:pPr marL="931774" lvl="1" indent="-465887">
              <a:buFont typeface="Arial" panose="020B0604020202020204" pitchFamily="34" charset="0"/>
              <a:buChar char="•"/>
            </a:pPr>
            <a:r>
              <a:rPr lang="en-US" sz="3300" dirty="0"/>
              <a:t>Visible and transparent</a:t>
            </a:r>
          </a:p>
          <a:p>
            <a:pPr marL="931774" lvl="1" indent="-465887">
              <a:buFont typeface="Arial" panose="020B0604020202020204" pitchFamily="34" charset="0"/>
              <a:buChar char="•"/>
            </a:pPr>
            <a:r>
              <a:rPr lang="en-US" sz="3300" dirty="0"/>
              <a:t>Owned and managed by the PO</a:t>
            </a:r>
          </a:p>
          <a:p>
            <a:r>
              <a:rPr lang="en-US" sz="3700" dirty="0"/>
              <a:t>2. Sprint Backlog</a:t>
            </a:r>
          </a:p>
          <a:p>
            <a:pPr marL="931774" lvl="1" indent="-465887">
              <a:buFont typeface="Arial" panose="020B0604020202020204" pitchFamily="34" charset="0"/>
              <a:buChar char="•"/>
            </a:pPr>
            <a:r>
              <a:rPr lang="en-US" sz="3300" dirty="0"/>
              <a:t>Is all work items needed plus the plan to deliver them to meet the Sprint Goal</a:t>
            </a:r>
          </a:p>
          <a:p>
            <a:pPr marL="931774" lvl="1" indent="-465887">
              <a:buFont typeface="Arial" panose="020B0604020202020204" pitchFamily="34" charset="0"/>
              <a:buChar char="•"/>
            </a:pPr>
            <a:r>
              <a:rPr lang="en-US" sz="3300" dirty="0"/>
              <a:t>Can contain user stories, non-functional requirements, and spikes</a:t>
            </a:r>
          </a:p>
          <a:p>
            <a:pPr marL="931774" lvl="1" indent="-465887">
              <a:buFont typeface="Arial" panose="020B0604020202020204" pitchFamily="34" charset="0"/>
              <a:buChar char="•"/>
            </a:pPr>
            <a:r>
              <a:rPr lang="en-US" sz="3300" dirty="0"/>
              <a:t>Visible and transparent</a:t>
            </a:r>
          </a:p>
          <a:p>
            <a:pPr marL="931774" lvl="1" indent="-465887">
              <a:buFont typeface="Arial" panose="020B0604020202020204" pitchFamily="34" charset="0"/>
              <a:buChar char="•"/>
            </a:pPr>
            <a:r>
              <a:rPr lang="en-US" sz="3300" dirty="0"/>
              <a:t>Owned and managed by the Development Team</a:t>
            </a:r>
          </a:p>
          <a:p>
            <a:r>
              <a:rPr lang="en-US" sz="3700" dirty="0"/>
              <a:t>3. Increment</a:t>
            </a:r>
          </a:p>
          <a:p>
            <a:pPr marL="931774" lvl="1" indent="-465887">
              <a:buFont typeface="Arial" panose="020B0604020202020204" pitchFamily="34" charset="0"/>
              <a:buChar char="•"/>
            </a:pPr>
            <a:r>
              <a:rPr lang="en-US" sz="3300" dirty="0"/>
              <a:t>A finished item of value</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846784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dirty="0"/>
              <a:t>Click icon to add picture</a:t>
            </a:r>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dirty="0"/>
              <a:t>Click icon to add chart</a:t>
            </a:r>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dirty="0"/>
              <a:t>Click icon to add chart</a:t>
            </a:r>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dirty="0"/>
              <a:t>Click icon to add chart</a:t>
            </a:r>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dirty="0"/>
              <a:t>Click icon to add chart</a:t>
            </a:r>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dirty="0"/>
              <a:t>Click icon to add chart</a:t>
            </a:r>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dirty="0"/>
              <a:t>Click icon to add picture</a:t>
            </a:r>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dirty="0"/>
              <a:t>Click icon to add picture</a:t>
            </a:r>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dirty="0"/>
              <a:t>Click icon to add picture</a:t>
            </a:r>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dirty="0"/>
              <a:t>Click icon to add picture</a:t>
            </a:r>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dirty="0"/>
              <a:t>Click icon to add picture</a:t>
            </a:r>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dirty="0"/>
              <a:t>Click icon to add picture</a:t>
            </a:r>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dirty="0"/>
              <a:t>Click icon to add picture</a:t>
            </a:r>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dirty="0"/>
              <a:t>Click icon to add picture</a:t>
            </a:r>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a:t>Click to edit Master text styles</a:t>
            </a:r>
          </a:p>
          <a:p>
            <a:pPr lvl="1">
              <a:buFontTx/>
              <a:tabLst>
                <a:tab pos="5029200" algn="r"/>
              </a:tabLst>
            </a:pPr>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dirty="0"/>
              <a:t>Click icon to add picture</a:t>
            </a:r>
          </a:p>
        </p:txBody>
      </p:sp>
      <p:sp>
        <p:nvSpPr>
          <p:cNvPr id="5" name="Picture Placeholder 7"/>
          <p:cNvSpPr>
            <a:spLocks noGrp="1"/>
          </p:cNvSpPr>
          <p:nvPr>
            <p:ph type="pic" sz="quarter" idx="14"/>
          </p:nvPr>
        </p:nvSpPr>
        <p:spPr>
          <a:xfrm>
            <a:off x="6030199" y="1700213"/>
            <a:ext cx="2743200" cy="1971675"/>
          </a:xfrm>
        </p:spPr>
        <p:txBody>
          <a:bodyPr/>
          <a:lstStyle/>
          <a:p>
            <a:r>
              <a:rPr lang="en-US" noProof="0" dirty="0"/>
              <a:t>Click icon to add picture</a:t>
            </a:r>
          </a:p>
        </p:txBody>
      </p:sp>
      <p:sp>
        <p:nvSpPr>
          <p:cNvPr id="6" name="Picture Placeholder 7"/>
          <p:cNvSpPr>
            <a:spLocks noGrp="1"/>
          </p:cNvSpPr>
          <p:nvPr>
            <p:ph type="pic" sz="quarter" idx="15"/>
          </p:nvPr>
        </p:nvSpPr>
        <p:spPr>
          <a:xfrm>
            <a:off x="3203218" y="1700213"/>
            <a:ext cx="2743200" cy="1971675"/>
          </a:xfrm>
        </p:spPr>
        <p:txBody>
          <a:bodyPr/>
          <a:lstStyle/>
          <a:p>
            <a:r>
              <a:rPr lang="en-US" noProof="0" dirty="0"/>
              <a:t>Click icon to add picture</a:t>
            </a:r>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659625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a:t>Click to edit Master text styles</a:t>
            </a:r>
          </a:p>
          <a:p>
            <a:pPr lvl="1">
              <a:buFontTx/>
              <a:tabLst>
                <a:tab pos="5029200" algn="r"/>
              </a:tabLst>
            </a:pPr>
            <a:r>
              <a:rPr lang="en-US" noProof="0"/>
              <a:t>Second level</a:t>
            </a:r>
          </a:p>
          <a:p>
            <a:pPr lvl="2">
              <a:buFontTx/>
              <a:tabLst>
                <a:tab pos="5029200" algn="r"/>
              </a:tabLst>
            </a:pPr>
            <a:r>
              <a:rPr lang="en-US" noProof="0"/>
              <a:t>Third level</a:t>
            </a:r>
          </a:p>
          <a:p>
            <a:pPr lvl="3">
              <a:buFontTx/>
              <a:tabLst>
                <a:tab pos="5029200" algn="r"/>
              </a:tabLst>
            </a:pPr>
            <a:r>
              <a:rPr lang="en-US" noProof="0"/>
              <a:t>Fourth level</a:t>
            </a:r>
          </a:p>
          <a:p>
            <a:pPr lvl="4">
              <a:buFontTx/>
              <a:tabLst>
                <a:tab pos="5029200"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8164423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9"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Audit &amp; Assurance Products and Solutions</a:t>
            </a:r>
          </a:p>
          <a:p>
            <a:pPr marL="0" indent="0" algn="r">
              <a:spcBef>
                <a:spcPts val="0"/>
              </a:spcBef>
              <a:buSzPct val="100000"/>
              <a:buFont typeface="Arial"/>
              <a:buNone/>
            </a:pPr>
            <a:r>
              <a:rPr lang="en-US" sz="650" noProof="0" dirty="0">
                <a:solidFill>
                  <a:schemeClr val="tx1"/>
                </a:solidFill>
              </a:rPr>
              <a:t>Agile 101 Training</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8" r:id="rId33"/>
    <p:sldLayoutId id="2147483751" r:id="rId34"/>
    <p:sldLayoutId id="2147483724" r:id="rId35"/>
    <p:sldLayoutId id="2147483725" r:id="rId36"/>
    <p:sldLayoutId id="2147483726" r:id="rId37"/>
    <p:sldLayoutId id="2147483727" r:id="rId38"/>
    <p:sldLayoutId id="2147483698" r:id="rId39"/>
    <p:sldLayoutId id="2147483752" r:id="rId40"/>
    <p:sldLayoutId id="2147483696" r:id="rId4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brandspace.deloitte.com/file/gallery/id/5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7.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76238" y="5567667"/>
            <a:ext cx="5567362" cy="802207"/>
          </a:xfrm>
        </p:spPr>
        <p:txBody>
          <a:bodyPr/>
          <a:lstStyle/>
          <a:p>
            <a:endParaRPr lang="en-US" dirty="0"/>
          </a:p>
          <a:p>
            <a:r>
              <a:rPr lang="en-US" dirty="0"/>
              <a:t>Agile 101 Training</a:t>
            </a:r>
          </a:p>
        </p:txBody>
      </p:sp>
      <p:pic>
        <p:nvPicPr>
          <p:cNvPr id="35842" name="Picture 2" descr="https://brandspace.deloitte.com/downloads/570be351d3608/lg_EAP3EB.jp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161" y="970953"/>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260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Events &amp; Artifacts</a:t>
            </a:r>
          </a:p>
        </p:txBody>
      </p:sp>
    </p:spTree>
    <p:extLst>
      <p:ext uri="{BB962C8B-B14F-4D97-AF65-F5344CB8AC3E}">
        <p14:creationId xmlns:p14="http://schemas.microsoft.com/office/powerpoint/2010/main" val="1463241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a:t>Scrum Events – Every event is time boxed</a:t>
            </a:r>
          </a:p>
        </p:txBody>
      </p:sp>
      <p:sp>
        <p:nvSpPr>
          <p:cNvPr id="371719" name="Title 1"/>
          <p:cNvSpPr>
            <a:spLocks noGrp="1"/>
          </p:cNvSpPr>
          <p:nvPr>
            <p:ph type="title"/>
          </p:nvPr>
        </p:nvSpPr>
        <p:spPr/>
        <p:txBody>
          <a:bodyPr/>
          <a:lstStyle/>
          <a:p>
            <a:r>
              <a:rPr lang="en-US" dirty="0"/>
              <a:t>Scrum Events &amp; Artifacts</a:t>
            </a:r>
          </a:p>
        </p:txBody>
      </p:sp>
      <p:grpSp>
        <p:nvGrpSpPr>
          <p:cNvPr id="4" name="Group 3"/>
          <p:cNvGrpSpPr/>
          <p:nvPr/>
        </p:nvGrpSpPr>
        <p:grpSpPr>
          <a:xfrm>
            <a:off x="376237" y="1408855"/>
            <a:ext cx="8465613" cy="4555172"/>
            <a:chOff x="2039620" y="1776413"/>
            <a:chExt cx="8465613" cy="4555172"/>
          </a:xfrm>
        </p:grpSpPr>
        <p:sp>
          <p:nvSpPr>
            <p:cNvPr id="31" name="Pentagon 12"/>
            <p:cNvSpPr/>
            <p:nvPr/>
          </p:nvSpPr>
          <p:spPr>
            <a:xfrm flipH="1">
              <a:off x="3757307" y="1776413"/>
              <a:ext cx="6673838"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2" name="Pentagon 9"/>
            <p:cNvSpPr/>
            <p:nvPr/>
          </p:nvSpPr>
          <p:spPr>
            <a:xfrm>
              <a:off x="2039620" y="1776413"/>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3" name="Pentagon 9"/>
            <p:cNvSpPr/>
            <p:nvPr/>
          </p:nvSpPr>
          <p:spPr>
            <a:xfrm>
              <a:off x="2039620" y="2698274"/>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4" name="Pentagon 12"/>
            <p:cNvSpPr/>
            <p:nvPr/>
          </p:nvSpPr>
          <p:spPr>
            <a:xfrm flipH="1">
              <a:off x="3757307" y="2698274"/>
              <a:ext cx="6673838"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5" name="Pentagon 9"/>
            <p:cNvSpPr/>
            <p:nvPr/>
          </p:nvSpPr>
          <p:spPr>
            <a:xfrm>
              <a:off x="2039620" y="3620135"/>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rgbClr val="069C5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6" name="Pentagon 12"/>
            <p:cNvSpPr/>
            <p:nvPr/>
          </p:nvSpPr>
          <p:spPr>
            <a:xfrm flipH="1">
              <a:off x="3757307" y="3620135"/>
              <a:ext cx="6673838"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7" name="Pentagon 9"/>
            <p:cNvSpPr/>
            <p:nvPr/>
          </p:nvSpPr>
          <p:spPr>
            <a:xfrm>
              <a:off x="2039620" y="4564856"/>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6">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8" name="Pentagon 12"/>
            <p:cNvSpPr/>
            <p:nvPr/>
          </p:nvSpPr>
          <p:spPr>
            <a:xfrm flipH="1">
              <a:off x="3757307" y="4564856"/>
              <a:ext cx="6673838"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39" name="Pentagon 9"/>
            <p:cNvSpPr/>
            <p:nvPr/>
          </p:nvSpPr>
          <p:spPr>
            <a:xfrm>
              <a:off x="2039620" y="5498148"/>
              <a:ext cx="1998662"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40" name="Pentagon 12"/>
            <p:cNvSpPr/>
            <p:nvPr/>
          </p:nvSpPr>
          <p:spPr>
            <a:xfrm flipH="1">
              <a:off x="3757307" y="5498148"/>
              <a:ext cx="6747926"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3">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dirty="0">
                <a:solidFill>
                  <a:schemeClr val="tx2"/>
                </a:solidFill>
              </a:endParaRPr>
            </a:p>
          </p:txBody>
        </p:sp>
        <p:sp>
          <p:nvSpPr>
            <p:cNvPr id="41" name="TextBox 40"/>
            <p:cNvSpPr txBox="1"/>
            <p:nvPr/>
          </p:nvSpPr>
          <p:spPr>
            <a:xfrm>
              <a:off x="2122170" y="1834833"/>
              <a:ext cx="631825" cy="565146"/>
            </a:xfrm>
            <a:prstGeom prst="rect">
              <a:avLst/>
            </a:prstGeom>
            <a:noFill/>
          </p:spPr>
          <p:txBody>
            <a:bodyPr wrap="square" lIns="0" tIns="0" rIns="0" bIns="0" rtlCol="0" anchor="ctr" anchorCtr="0">
              <a:noAutofit/>
            </a:bodyPr>
            <a:lstStyle/>
            <a:p>
              <a:r>
                <a:rPr lang="en-US" sz="3200" dirty="0">
                  <a:solidFill>
                    <a:schemeClr val="bg1"/>
                  </a:solidFill>
                </a:rPr>
                <a:t>01</a:t>
              </a:r>
            </a:p>
          </p:txBody>
        </p:sp>
        <p:sp>
          <p:nvSpPr>
            <p:cNvPr id="42" name="TextBox 41"/>
            <p:cNvSpPr txBox="1"/>
            <p:nvPr/>
          </p:nvSpPr>
          <p:spPr>
            <a:xfrm>
              <a:off x="2122169" y="2296694"/>
              <a:ext cx="1282549" cy="214569"/>
            </a:xfrm>
            <a:prstGeom prst="rect">
              <a:avLst/>
            </a:prstGeom>
            <a:noFill/>
          </p:spPr>
          <p:txBody>
            <a:bodyPr wrap="square" lIns="0" tIns="0" rIns="0" bIns="0" rtlCol="0" anchor="ctr" anchorCtr="0">
              <a:noAutofit/>
            </a:bodyPr>
            <a:lstStyle/>
            <a:p>
              <a:r>
                <a:rPr lang="en-US" sz="1100" b="1" dirty="0">
                  <a:solidFill>
                    <a:schemeClr val="bg1"/>
                  </a:solidFill>
                </a:rPr>
                <a:t>Sprint Planning</a:t>
              </a:r>
            </a:p>
          </p:txBody>
        </p:sp>
        <p:sp>
          <p:nvSpPr>
            <p:cNvPr id="43" name="TextBox 42"/>
            <p:cNvSpPr txBox="1"/>
            <p:nvPr/>
          </p:nvSpPr>
          <p:spPr>
            <a:xfrm>
              <a:off x="2122170" y="2764473"/>
              <a:ext cx="631825" cy="565146"/>
            </a:xfrm>
            <a:prstGeom prst="rect">
              <a:avLst/>
            </a:prstGeom>
            <a:noFill/>
          </p:spPr>
          <p:txBody>
            <a:bodyPr wrap="square" lIns="0" tIns="0" rIns="0" bIns="0" rtlCol="0" anchor="ctr" anchorCtr="0">
              <a:noAutofit/>
            </a:bodyPr>
            <a:lstStyle/>
            <a:p>
              <a:r>
                <a:rPr lang="en-US" sz="3200" dirty="0">
                  <a:solidFill>
                    <a:schemeClr val="bg1"/>
                  </a:solidFill>
                </a:rPr>
                <a:t>02</a:t>
              </a:r>
            </a:p>
          </p:txBody>
        </p:sp>
        <p:sp>
          <p:nvSpPr>
            <p:cNvPr id="44" name="TextBox 43"/>
            <p:cNvSpPr txBox="1"/>
            <p:nvPr/>
          </p:nvSpPr>
          <p:spPr>
            <a:xfrm>
              <a:off x="2122169" y="3226334"/>
              <a:ext cx="1180099" cy="214569"/>
            </a:xfrm>
            <a:prstGeom prst="rect">
              <a:avLst/>
            </a:prstGeom>
            <a:noFill/>
          </p:spPr>
          <p:txBody>
            <a:bodyPr wrap="square" lIns="0" tIns="0" rIns="0" bIns="0" rtlCol="0" anchor="ctr" anchorCtr="0">
              <a:noAutofit/>
            </a:bodyPr>
            <a:lstStyle/>
            <a:p>
              <a:r>
                <a:rPr lang="en-US" sz="1100" b="1" dirty="0">
                  <a:solidFill>
                    <a:schemeClr val="bg1"/>
                  </a:solidFill>
                </a:rPr>
                <a:t>Daily Scrum</a:t>
              </a:r>
            </a:p>
          </p:txBody>
        </p:sp>
        <p:sp>
          <p:nvSpPr>
            <p:cNvPr id="45" name="TextBox 44"/>
            <p:cNvSpPr txBox="1"/>
            <p:nvPr/>
          </p:nvSpPr>
          <p:spPr>
            <a:xfrm>
              <a:off x="2122170" y="3684715"/>
              <a:ext cx="631825" cy="565146"/>
            </a:xfrm>
            <a:prstGeom prst="rect">
              <a:avLst/>
            </a:prstGeom>
            <a:noFill/>
          </p:spPr>
          <p:txBody>
            <a:bodyPr wrap="square" lIns="0" tIns="0" rIns="0" bIns="0" rtlCol="0" anchor="ctr" anchorCtr="0">
              <a:noAutofit/>
            </a:bodyPr>
            <a:lstStyle/>
            <a:p>
              <a:r>
                <a:rPr lang="en-US" sz="3200" dirty="0">
                  <a:solidFill>
                    <a:schemeClr val="bg1"/>
                  </a:solidFill>
                </a:rPr>
                <a:t>03</a:t>
              </a:r>
            </a:p>
          </p:txBody>
        </p:sp>
        <p:sp>
          <p:nvSpPr>
            <p:cNvPr id="46" name="TextBox 45"/>
            <p:cNvSpPr txBox="1"/>
            <p:nvPr/>
          </p:nvSpPr>
          <p:spPr>
            <a:xfrm>
              <a:off x="2122170" y="4146576"/>
              <a:ext cx="901700" cy="241980"/>
            </a:xfrm>
            <a:prstGeom prst="rect">
              <a:avLst/>
            </a:prstGeom>
            <a:noFill/>
          </p:spPr>
          <p:txBody>
            <a:bodyPr wrap="square" lIns="0" tIns="0" rIns="0" bIns="0" rtlCol="0" anchor="ctr" anchorCtr="0">
              <a:noAutofit/>
            </a:bodyPr>
            <a:lstStyle/>
            <a:p>
              <a:r>
                <a:rPr lang="en-US" sz="1100" b="1" dirty="0">
                  <a:solidFill>
                    <a:schemeClr val="bg1"/>
                  </a:solidFill>
                </a:rPr>
                <a:t>Review</a:t>
              </a:r>
            </a:p>
          </p:txBody>
        </p:sp>
        <p:sp>
          <p:nvSpPr>
            <p:cNvPr id="47" name="TextBox 46"/>
            <p:cNvSpPr txBox="1"/>
            <p:nvPr/>
          </p:nvSpPr>
          <p:spPr>
            <a:xfrm>
              <a:off x="2122170" y="4627055"/>
              <a:ext cx="631825" cy="565146"/>
            </a:xfrm>
            <a:prstGeom prst="rect">
              <a:avLst/>
            </a:prstGeom>
            <a:noFill/>
          </p:spPr>
          <p:txBody>
            <a:bodyPr wrap="square" lIns="0" tIns="0" rIns="0" bIns="0" rtlCol="0" anchor="ctr" anchorCtr="0">
              <a:noAutofit/>
            </a:bodyPr>
            <a:lstStyle/>
            <a:p>
              <a:r>
                <a:rPr lang="en-US" sz="3200" dirty="0">
                  <a:solidFill>
                    <a:schemeClr val="bg1"/>
                  </a:solidFill>
                </a:rPr>
                <a:t>04</a:t>
              </a:r>
            </a:p>
          </p:txBody>
        </p:sp>
        <p:sp>
          <p:nvSpPr>
            <p:cNvPr id="48" name="TextBox 47"/>
            <p:cNvSpPr txBox="1"/>
            <p:nvPr/>
          </p:nvSpPr>
          <p:spPr>
            <a:xfrm>
              <a:off x="2122170" y="5088915"/>
              <a:ext cx="1086864" cy="270537"/>
            </a:xfrm>
            <a:prstGeom prst="rect">
              <a:avLst/>
            </a:prstGeom>
            <a:noFill/>
          </p:spPr>
          <p:txBody>
            <a:bodyPr wrap="square" lIns="0" tIns="0" rIns="0" bIns="0" rtlCol="0" anchor="ctr" anchorCtr="0">
              <a:noAutofit/>
            </a:bodyPr>
            <a:lstStyle/>
            <a:p>
              <a:r>
                <a:rPr lang="en-US" sz="1100" b="1" dirty="0">
                  <a:solidFill>
                    <a:schemeClr val="bg1"/>
                  </a:solidFill>
                </a:rPr>
                <a:t>Retrospective</a:t>
              </a:r>
            </a:p>
          </p:txBody>
        </p:sp>
        <p:sp>
          <p:nvSpPr>
            <p:cNvPr id="49" name="TextBox 48"/>
            <p:cNvSpPr txBox="1"/>
            <p:nvPr/>
          </p:nvSpPr>
          <p:spPr>
            <a:xfrm>
              <a:off x="2122170" y="5564315"/>
              <a:ext cx="631825" cy="565146"/>
            </a:xfrm>
            <a:prstGeom prst="rect">
              <a:avLst/>
            </a:prstGeom>
            <a:noFill/>
          </p:spPr>
          <p:txBody>
            <a:bodyPr wrap="square" lIns="0" tIns="0" rIns="0" bIns="0" rtlCol="0" anchor="ctr" anchorCtr="0">
              <a:noAutofit/>
            </a:bodyPr>
            <a:lstStyle/>
            <a:p>
              <a:r>
                <a:rPr lang="en-US" sz="3200" dirty="0">
                  <a:solidFill>
                    <a:schemeClr val="bg1"/>
                  </a:solidFill>
                </a:rPr>
                <a:t>05</a:t>
              </a:r>
            </a:p>
          </p:txBody>
        </p:sp>
        <p:sp>
          <p:nvSpPr>
            <p:cNvPr id="50" name="TextBox 49"/>
            <p:cNvSpPr txBox="1"/>
            <p:nvPr/>
          </p:nvSpPr>
          <p:spPr>
            <a:xfrm>
              <a:off x="2122170" y="6026176"/>
              <a:ext cx="901700" cy="241980"/>
            </a:xfrm>
            <a:prstGeom prst="rect">
              <a:avLst/>
            </a:prstGeom>
            <a:noFill/>
          </p:spPr>
          <p:txBody>
            <a:bodyPr wrap="square" lIns="0" tIns="0" rIns="0" bIns="0" rtlCol="0" anchor="ctr" anchorCtr="0">
              <a:noAutofit/>
            </a:bodyPr>
            <a:lstStyle/>
            <a:p>
              <a:r>
                <a:rPr lang="en-US" sz="1100" b="1" dirty="0">
                  <a:solidFill>
                    <a:schemeClr val="bg1"/>
                  </a:solidFill>
                </a:rPr>
                <a:t>Sprint</a:t>
              </a:r>
            </a:p>
          </p:txBody>
        </p:sp>
        <p:sp>
          <p:nvSpPr>
            <p:cNvPr id="51" name="Half Frame 50"/>
            <p:cNvSpPr/>
            <p:nvPr/>
          </p:nvSpPr>
          <p:spPr>
            <a:xfrm rot="8142470">
              <a:off x="4643310" y="2064446"/>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a:solidFill>
                  <a:schemeClr val="tx2"/>
                </a:solidFill>
              </a:endParaRPr>
            </a:p>
          </p:txBody>
        </p:sp>
        <p:sp>
          <p:nvSpPr>
            <p:cNvPr id="52" name="Rectangle 51"/>
            <p:cNvSpPr/>
            <p:nvPr/>
          </p:nvSpPr>
          <p:spPr>
            <a:xfrm>
              <a:off x="5058311" y="1881336"/>
              <a:ext cx="5372834" cy="615553"/>
            </a:xfrm>
            <a:prstGeom prst="rect">
              <a:avLst/>
            </a:prstGeom>
          </p:spPr>
          <p:txBody>
            <a:bodyPr wrap="square" lIns="0" tIns="0" rIns="0" bIns="0" anchor="ctr" anchorCtr="0">
              <a:noAutofit/>
            </a:bodyPr>
            <a:lstStyle/>
            <a:p>
              <a:pPr marL="628650" lvl="1" indent="-171450">
                <a:buFont typeface="Courier New" panose="02070309020205020404" pitchFamily="49" charset="0"/>
                <a:buChar char="o"/>
              </a:pPr>
              <a:r>
                <a:rPr lang="en-US" sz="1000" dirty="0">
                  <a:solidFill>
                    <a:schemeClr val="bg1"/>
                  </a:solidFill>
                </a:rPr>
                <a:t>Scrum Team determines what work can be delivered</a:t>
              </a:r>
            </a:p>
            <a:p>
              <a:pPr marL="628650" lvl="1" indent="-171450">
                <a:buFont typeface="Courier New" panose="02070309020205020404" pitchFamily="49" charset="0"/>
                <a:buChar char="o"/>
              </a:pPr>
              <a:r>
                <a:rPr lang="en-US" sz="1000" dirty="0">
                  <a:solidFill>
                    <a:schemeClr val="bg1"/>
                  </a:solidFill>
                </a:rPr>
                <a:t>Development Team determines how will the work be achieved</a:t>
              </a:r>
            </a:p>
            <a:p>
              <a:pPr marL="628650" lvl="1" indent="-171450">
                <a:buFont typeface="Courier New" panose="02070309020205020404" pitchFamily="49" charset="0"/>
                <a:buChar char="o"/>
              </a:pPr>
              <a:r>
                <a:rPr lang="en-US" sz="1000" dirty="0">
                  <a:solidFill>
                    <a:schemeClr val="bg1"/>
                  </a:solidFill>
                </a:rPr>
                <a:t>No one can tell the team how to deliver the work </a:t>
              </a:r>
              <a:r>
                <a:rPr lang="en-US" sz="1000" dirty="0">
                  <a:solidFill>
                    <a:schemeClr val="bg1"/>
                  </a:solidFill>
                  <a:sym typeface="Wingdings" panose="05000000000000000000" pitchFamily="2" charset="2"/>
                </a:rPr>
                <a:t> critical</a:t>
              </a:r>
              <a:endParaRPr lang="en-US" sz="1000" dirty="0">
                <a:solidFill>
                  <a:schemeClr val="bg1"/>
                </a:solidFill>
              </a:endParaRPr>
            </a:p>
          </p:txBody>
        </p:sp>
        <p:sp>
          <p:nvSpPr>
            <p:cNvPr id="53" name="Half Frame 52"/>
            <p:cNvSpPr/>
            <p:nvPr/>
          </p:nvSpPr>
          <p:spPr>
            <a:xfrm rot="8142470">
              <a:off x="4643031" y="2988870"/>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a:solidFill>
                  <a:schemeClr val="tx2"/>
                </a:solidFill>
              </a:endParaRPr>
            </a:p>
          </p:txBody>
        </p:sp>
        <p:sp>
          <p:nvSpPr>
            <p:cNvPr id="54" name="Rectangle 53"/>
            <p:cNvSpPr/>
            <p:nvPr/>
          </p:nvSpPr>
          <p:spPr>
            <a:xfrm>
              <a:off x="5058032" y="2805760"/>
              <a:ext cx="5373113" cy="615553"/>
            </a:xfrm>
            <a:prstGeom prst="rect">
              <a:avLst/>
            </a:prstGeom>
          </p:spPr>
          <p:txBody>
            <a:bodyPr wrap="square" lIns="0" tIns="0" rIns="0" bIns="0" anchor="ctr" anchorCtr="0">
              <a:noAutofit/>
            </a:bodyPr>
            <a:lstStyle/>
            <a:p>
              <a:pPr marL="628650" lvl="1" indent="-171450">
                <a:buFont typeface="Courier New" panose="02070309020205020404" pitchFamily="49" charset="0"/>
                <a:buChar char="o"/>
              </a:pPr>
              <a:r>
                <a:rPr lang="en-US" sz="1000" dirty="0">
                  <a:solidFill>
                    <a:schemeClr val="bg1"/>
                  </a:solidFill>
                </a:rPr>
                <a:t>Planning meeting</a:t>
              </a:r>
            </a:p>
            <a:p>
              <a:pPr marL="628650" lvl="1" indent="-171450">
                <a:buFont typeface="Courier New" panose="02070309020205020404" pitchFamily="49" charset="0"/>
                <a:buChar char="o"/>
              </a:pPr>
              <a:r>
                <a:rPr lang="en-US" sz="1000" dirty="0">
                  <a:solidFill>
                    <a:schemeClr val="bg1"/>
                  </a:solidFill>
                </a:rPr>
                <a:t>For the Scrum Team (Pigs, but Chickens can attend &amp; answer questions)</a:t>
              </a:r>
            </a:p>
            <a:p>
              <a:pPr marL="628650" lvl="1" indent="-171450">
                <a:buFont typeface="Courier New" panose="02070309020205020404" pitchFamily="49" charset="0"/>
                <a:buChar char="o"/>
              </a:pPr>
              <a:r>
                <a:rPr lang="en-US" sz="1000" dirty="0">
                  <a:solidFill>
                    <a:schemeClr val="bg1"/>
                  </a:solidFill>
                </a:rPr>
                <a:t>Inspect and adapt to meet the sprint goal </a:t>
              </a:r>
              <a:r>
                <a:rPr lang="en-US" sz="1000" dirty="0">
                  <a:solidFill>
                    <a:schemeClr val="bg1"/>
                  </a:solidFill>
                  <a:sym typeface="Wingdings" panose="05000000000000000000" pitchFamily="2" charset="2"/>
                </a:rPr>
                <a:t> critical</a:t>
              </a:r>
              <a:endParaRPr lang="en-US" sz="1000" dirty="0">
                <a:solidFill>
                  <a:schemeClr val="bg1"/>
                </a:solidFill>
              </a:endParaRPr>
            </a:p>
          </p:txBody>
        </p:sp>
        <p:sp>
          <p:nvSpPr>
            <p:cNvPr id="55" name="Half Frame 54"/>
            <p:cNvSpPr/>
            <p:nvPr/>
          </p:nvSpPr>
          <p:spPr>
            <a:xfrm rot="8142470">
              <a:off x="4643030" y="3916445"/>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a:solidFill>
                  <a:schemeClr val="tx2"/>
                </a:solidFill>
              </a:endParaRPr>
            </a:p>
          </p:txBody>
        </p:sp>
        <p:sp>
          <p:nvSpPr>
            <p:cNvPr id="56" name="Rectangle 55"/>
            <p:cNvSpPr/>
            <p:nvPr/>
          </p:nvSpPr>
          <p:spPr>
            <a:xfrm>
              <a:off x="5058031" y="3682790"/>
              <a:ext cx="5373114" cy="615553"/>
            </a:xfrm>
            <a:prstGeom prst="rect">
              <a:avLst/>
            </a:prstGeom>
          </p:spPr>
          <p:txBody>
            <a:bodyPr wrap="square" lIns="0" tIns="0" rIns="0" bIns="0" anchor="ctr" anchorCtr="0">
              <a:noAutofit/>
            </a:bodyPr>
            <a:lstStyle/>
            <a:p>
              <a:pPr marL="628650" lvl="1" indent="-171450">
                <a:buFont typeface="Courier New" panose="02070309020205020404" pitchFamily="49" charset="0"/>
                <a:buChar char="o"/>
              </a:pPr>
              <a:r>
                <a:rPr lang="en-US" sz="1000" dirty="0">
                  <a:solidFill>
                    <a:schemeClr val="bg1"/>
                  </a:solidFill>
                </a:rPr>
                <a:t>Product Owner demonstrates working software</a:t>
              </a:r>
            </a:p>
            <a:p>
              <a:pPr marL="628650" lvl="1" indent="-171450">
                <a:buFont typeface="Courier New" panose="02070309020205020404" pitchFamily="49" charset="0"/>
                <a:buChar char="o"/>
              </a:pPr>
              <a:r>
                <a:rPr lang="en-US" sz="1000" dirty="0">
                  <a:solidFill>
                    <a:schemeClr val="bg1"/>
                  </a:solidFill>
                </a:rPr>
                <a:t>Product Owner owns review, but everyone is present &amp; can participate</a:t>
              </a:r>
            </a:p>
            <a:p>
              <a:pPr marL="628650" lvl="1" indent="-171450">
                <a:buFont typeface="Courier New" panose="02070309020205020404" pitchFamily="49" charset="0"/>
                <a:buChar char="o"/>
              </a:pPr>
              <a:r>
                <a:rPr lang="en-US" sz="1000" dirty="0">
                  <a:solidFill>
                    <a:schemeClr val="bg1"/>
                  </a:solidFill>
                </a:rPr>
                <a:t>Stakeholders provide feedback </a:t>
              </a:r>
              <a:r>
                <a:rPr lang="en-US" sz="1000" dirty="0">
                  <a:solidFill>
                    <a:schemeClr val="bg1"/>
                  </a:solidFill>
                  <a:sym typeface="Wingdings" panose="05000000000000000000" pitchFamily="2" charset="2"/>
                </a:rPr>
                <a:t> critical</a:t>
              </a:r>
              <a:endParaRPr lang="en-US" sz="1000" dirty="0">
                <a:solidFill>
                  <a:schemeClr val="bg1"/>
                </a:solidFill>
              </a:endParaRPr>
            </a:p>
          </p:txBody>
        </p:sp>
        <p:sp>
          <p:nvSpPr>
            <p:cNvPr id="57" name="Half Frame 56"/>
            <p:cNvSpPr/>
            <p:nvPr/>
          </p:nvSpPr>
          <p:spPr>
            <a:xfrm rot="8142470">
              <a:off x="4643030" y="4862305"/>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a:solidFill>
                  <a:schemeClr val="tx2"/>
                </a:solidFill>
              </a:endParaRPr>
            </a:p>
          </p:txBody>
        </p:sp>
        <p:sp>
          <p:nvSpPr>
            <p:cNvPr id="58" name="Rectangle 57"/>
            <p:cNvSpPr/>
            <p:nvPr/>
          </p:nvSpPr>
          <p:spPr>
            <a:xfrm>
              <a:off x="5058031" y="4602524"/>
              <a:ext cx="5373114" cy="615553"/>
            </a:xfrm>
            <a:prstGeom prst="rect">
              <a:avLst/>
            </a:prstGeom>
          </p:spPr>
          <p:txBody>
            <a:bodyPr wrap="square" lIns="0" tIns="0" rIns="0" bIns="0" anchor="ctr" anchorCtr="0">
              <a:noAutofit/>
            </a:bodyPr>
            <a:lstStyle/>
            <a:p>
              <a:pPr marL="628650" lvl="1" indent="-171450">
                <a:buFont typeface="Courier New" panose="02070309020205020404" pitchFamily="49" charset="0"/>
                <a:buChar char="o"/>
              </a:pPr>
              <a:r>
                <a:rPr lang="en-US" sz="1000" dirty="0">
                  <a:solidFill>
                    <a:schemeClr val="bg1"/>
                  </a:solidFill>
                </a:rPr>
                <a:t>Most powerful tool available for continuous improvement</a:t>
              </a:r>
            </a:p>
            <a:p>
              <a:pPr marL="628650" lvl="1" indent="-171450">
                <a:buFont typeface="Courier New" panose="02070309020205020404" pitchFamily="49" charset="0"/>
                <a:buChar char="o"/>
              </a:pPr>
              <a:r>
                <a:rPr lang="en-US" sz="1000" dirty="0">
                  <a:solidFill>
                    <a:schemeClr val="bg1"/>
                  </a:solidFill>
                </a:rPr>
                <a:t>Must be a safe environment – Pigs only</a:t>
              </a:r>
            </a:p>
            <a:p>
              <a:pPr marL="628650" lvl="1" indent="-171450">
                <a:buFont typeface="Courier New" panose="02070309020205020404" pitchFamily="49" charset="0"/>
                <a:buChar char="o"/>
              </a:pPr>
              <a:r>
                <a:rPr lang="en-US" sz="1000" dirty="0">
                  <a:solidFill>
                    <a:schemeClr val="bg1"/>
                  </a:solidFill>
                </a:rPr>
                <a:t>Inspect and Adapt </a:t>
              </a:r>
              <a:r>
                <a:rPr lang="en-US" sz="1000" dirty="0">
                  <a:solidFill>
                    <a:schemeClr val="bg1"/>
                  </a:solidFill>
                  <a:sym typeface="Wingdings" panose="05000000000000000000" pitchFamily="2" charset="2"/>
                </a:rPr>
                <a:t> critical</a:t>
              </a:r>
              <a:endParaRPr lang="en-US" sz="1000" dirty="0">
                <a:solidFill>
                  <a:schemeClr val="bg1"/>
                </a:solidFill>
              </a:endParaRPr>
            </a:p>
          </p:txBody>
        </p:sp>
        <p:sp>
          <p:nvSpPr>
            <p:cNvPr id="59" name="Half Frame 58"/>
            <p:cNvSpPr/>
            <p:nvPr/>
          </p:nvSpPr>
          <p:spPr>
            <a:xfrm rot="8142470">
              <a:off x="4643030" y="5786182"/>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a:solidFill>
                  <a:schemeClr val="tx2"/>
                </a:solidFill>
              </a:endParaRPr>
            </a:p>
          </p:txBody>
        </p:sp>
        <p:sp>
          <p:nvSpPr>
            <p:cNvPr id="60" name="Rectangle 59"/>
            <p:cNvSpPr/>
            <p:nvPr/>
          </p:nvSpPr>
          <p:spPr>
            <a:xfrm>
              <a:off x="5058031" y="5539464"/>
              <a:ext cx="5447202" cy="615553"/>
            </a:xfrm>
            <a:prstGeom prst="rect">
              <a:avLst/>
            </a:prstGeom>
          </p:spPr>
          <p:txBody>
            <a:bodyPr wrap="square" lIns="0" tIns="0" rIns="0" bIns="0" anchor="ctr" anchorCtr="0">
              <a:noAutofit/>
            </a:bodyPr>
            <a:lstStyle/>
            <a:p>
              <a:pPr marL="628650" lvl="1" indent="-171450">
                <a:buFont typeface="Courier New" panose="02070309020205020404" pitchFamily="49" charset="0"/>
                <a:buChar char="o"/>
              </a:pPr>
              <a:r>
                <a:rPr lang="en-US" sz="1000" dirty="0">
                  <a:solidFill>
                    <a:schemeClr val="bg1"/>
                  </a:solidFill>
                </a:rPr>
                <a:t>Dev Team is heads down and off limits</a:t>
              </a:r>
            </a:p>
            <a:p>
              <a:pPr marL="628650" lvl="1" indent="-171450">
                <a:buFont typeface="Courier New" panose="02070309020205020404" pitchFamily="49" charset="0"/>
                <a:buChar char="o"/>
              </a:pPr>
              <a:r>
                <a:rPr lang="en-US" sz="1000" dirty="0">
                  <a:solidFill>
                    <a:schemeClr val="bg1"/>
                  </a:solidFill>
                </a:rPr>
                <a:t>Each item is completed “</a:t>
              </a:r>
              <a:r>
                <a:rPr lang="en-US" sz="1000" u="sng" dirty="0">
                  <a:solidFill>
                    <a:schemeClr val="bg1"/>
                  </a:solidFill>
                </a:rPr>
                <a:t>Done”</a:t>
              </a:r>
            </a:p>
            <a:p>
              <a:pPr marL="628650" lvl="1" indent="-171450">
                <a:buFont typeface="Courier New" panose="02070309020205020404" pitchFamily="49" charset="0"/>
                <a:buChar char="o"/>
              </a:pPr>
              <a:r>
                <a:rPr lang="en-US" sz="1000" dirty="0">
                  <a:solidFill>
                    <a:schemeClr val="bg1"/>
                  </a:solidFill>
                </a:rPr>
                <a:t>PO accepts the work </a:t>
              </a:r>
              <a:r>
                <a:rPr lang="en-US" sz="1000" dirty="0">
                  <a:solidFill>
                    <a:schemeClr val="bg1"/>
                  </a:solidFill>
                  <a:sym typeface="Wingdings" panose="05000000000000000000" pitchFamily="2" charset="2"/>
                </a:rPr>
                <a:t> critical</a:t>
              </a:r>
              <a:endParaRPr lang="en-US" sz="1000" dirty="0">
                <a:solidFill>
                  <a:schemeClr val="bg1"/>
                </a:solidFill>
              </a:endParaRPr>
            </a:p>
          </p:txBody>
        </p:sp>
      </p:grpSp>
    </p:spTree>
    <p:extLst>
      <p:ext uri="{BB962C8B-B14F-4D97-AF65-F5344CB8AC3E}">
        <p14:creationId xmlns:p14="http://schemas.microsoft.com/office/powerpoint/2010/main" val="11356719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Scrum Artifacts: Visible and transparent</a:t>
            </a:r>
            <a:br>
              <a:rPr lang="en-US" dirty="0"/>
            </a:br>
            <a:endParaRPr lang="en-US" dirty="0"/>
          </a:p>
        </p:txBody>
      </p:sp>
      <p:sp>
        <p:nvSpPr>
          <p:cNvPr id="3" name="Title 2"/>
          <p:cNvSpPr>
            <a:spLocks noGrp="1"/>
          </p:cNvSpPr>
          <p:nvPr>
            <p:ph type="title"/>
          </p:nvPr>
        </p:nvSpPr>
        <p:spPr/>
        <p:txBody>
          <a:bodyPr/>
          <a:lstStyle/>
          <a:p>
            <a:r>
              <a:rPr lang="en-US" dirty="0"/>
              <a:t>Scrum Events &amp; Artifacts</a:t>
            </a:r>
          </a:p>
        </p:txBody>
      </p:sp>
      <p:sp>
        <p:nvSpPr>
          <p:cNvPr id="5" name="TextBox 4"/>
          <p:cNvSpPr txBox="1"/>
          <p:nvPr/>
        </p:nvSpPr>
        <p:spPr>
          <a:xfrm>
            <a:off x="2322420" y="1815182"/>
            <a:ext cx="6425580" cy="1077218"/>
          </a:xfrm>
          <a:prstGeom prst="rect">
            <a:avLst/>
          </a:prstGeom>
          <a:noFill/>
        </p:spPr>
        <p:txBody>
          <a:bodyPr wrap="square" lIns="0" tIns="0" rIns="0" bIns="0" rtlCol="0">
            <a:noAutofit/>
          </a:bodyPr>
          <a:lstStyle/>
          <a:p>
            <a:r>
              <a:rPr lang="en-GB" sz="1400" b="1" dirty="0">
                <a:solidFill>
                  <a:schemeClr val="accent3"/>
                </a:solidFill>
              </a:rPr>
              <a:t>Product Backlog</a:t>
            </a:r>
          </a:p>
          <a:p>
            <a:pPr marL="171450" indent="-171450">
              <a:buFont typeface="Verdana" panose="020B0604030504040204" pitchFamily="34" charset="0"/>
              <a:buChar char="−"/>
            </a:pPr>
            <a:r>
              <a:rPr lang="en-US" sz="1200" dirty="0"/>
              <a:t>Scrum’s version of requirements</a:t>
            </a:r>
          </a:p>
          <a:p>
            <a:pPr marL="171450" indent="-171450">
              <a:buFont typeface="Verdana" panose="020B0604030504040204" pitchFamily="34" charset="0"/>
              <a:buChar char="−"/>
            </a:pPr>
            <a:r>
              <a:rPr lang="en-US" sz="1200" dirty="0"/>
              <a:t>Ongoing refinement &amp; prioritization </a:t>
            </a:r>
          </a:p>
          <a:p>
            <a:pPr marL="171450" indent="-171450">
              <a:buFont typeface="Verdana" panose="020B0604030504040204" pitchFamily="34" charset="0"/>
              <a:buChar char="−"/>
            </a:pPr>
            <a:r>
              <a:rPr lang="en-US" sz="1200" b="1" dirty="0"/>
              <a:t>Owned by the PO</a:t>
            </a:r>
          </a:p>
        </p:txBody>
      </p:sp>
      <p:sp>
        <p:nvSpPr>
          <p:cNvPr id="6" name="TextBox 5"/>
          <p:cNvSpPr txBox="1"/>
          <p:nvPr/>
        </p:nvSpPr>
        <p:spPr>
          <a:xfrm>
            <a:off x="387613" y="2857052"/>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2"/>
                </a:solidFill>
              </a:rPr>
              <a:t>02</a:t>
            </a:r>
          </a:p>
        </p:txBody>
      </p:sp>
      <p:sp>
        <p:nvSpPr>
          <p:cNvPr id="7" name="TextBox 6"/>
          <p:cNvSpPr txBox="1"/>
          <p:nvPr/>
        </p:nvSpPr>
        <p:spPr>
          <a:xfrm>
            <a:off x="387613" y="1589547"/>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3"/>
                </a:solidFill>
              </a:rPr>
              <a:t>01</a:t>
            </a:r>
          </a:p>
        </p:txBody>
      </p:sp>
      <p:sp>
        <p:nvSpPr>
          <p:cNvPr id="8" name="TextBox 7"/>
          <p:cNvSpPr txBox="1"/>
          <p:nvPr/>
        </p:nvSpPr>
        <p:spPr>
          <a:xfrm>
            <a:off x="387613" y="4254782"/>
            <a:ext cx="2153518" cy="1354217"/>
          </a:xfrm>
          <a:prstGeom prst="rect">
            <a:avLst/>
          </a:prstGeom>
          <a:noFill/>
        </p:spPr>
        <p:txBody>
          <a:bodyPr wrap="square" lIns="0" tIns="0" rIns="0" bIns="0" rtlCol="0">
            <a:spAutoFit/>
          </a:bodyPr>
          <a:lstStyle/>
          <a:p>
            <a:pPr algn="ctr">
              <a:spcBef>
                <a:spcPts val="600"/>
              </a:spcBef>
              <a:buSzPct val="100000"/>
            </a:pPr>
            <a:r>
              <a:rPr lang="en-GB" sz="8800" dirty="0">
                <a:solidFill>
                  <a:schemeClr val="accent1"/>
                </a:solidFill>
              </a:rPr>
              <a:t>03</a:t>
            </a:r>
          </a:p>
        </p:txBody>
      </p:sp>
      <p:sp>
        <p:nvSpPr>
          <p:cNvPr id="9" name="TextBox 8"/>
          <p:cNvSpPr txBox="1"/>
          <p:nvPr/>
        </p:nvSpPr>
        <p:spPr>
          <a:xfrm>
            <a:off x="2322420" y="3124268"/>
            <a:ext cx="6425580" cy="1077218"/>
          </a:xfrm>
          <a:prstGeom prst="rect">
            <a:avLst/>
          </a:prstGeom>
          <a:noFill/>
        </p:spPr>
        <p:txBody>
          <a:bodyPr wrap="square" lIns="0" tIns="0" rIns="0" bIns="0" rtlCol="0">
            <a:noAutofit/>
          </a:bodyPr>
          <a:lstStyle/>
          <a:p>
            <a:r>
              <a:rPr lang="en-GB" sz="1400" b="1" dirty="0">
                <a:solidFill>
                  <a:schemeClr val="accent2"/>
                </a:solidFill>
              </a:rPr>
              <a:t>Sprint Backlog</a:t>
            </a:r>
          </a:p>
          <a:p>
            <a:pPr marL="171450" indent="-171450">
              <a:buFont typeface="Verdana" panose="020B0604030504040204" pitchFamily="34" charset="0"/>
              <a:buChar char="−"/>
            </a:pPr>
            <a:r>
              <a:rPr lang="en-US" sz="1200" dirty="0"/>
              <a:t>ALL work items and plan to deliver the goal</a:t>
            </a:r>
          </a:p>
          <a:p>
            <a:pPr marL="171450" indent="-171450">
              <a:buFont typeface="Verdana" panose="020B0604030504040204" pitchFamily="34" charset="0"/>
              <a:buChar char="−"/>
            </a:pPr>
            <a:r>
              <a:rPr lang="en-US" sz="1200" b="1" dirty="0"/>
              <a:t>Owned by the Development Team</a:t>
            </a:r>
          </a:p>
        </p:txBody>
      </p:sp>
      <p:sp>
        <p:nvSpPr>
          <p:cNvPr id="10" name="TextBox 9"/>
          <p:cNvSpPr txBox="1"/>
          <p:nvPr/>
        </p:nvSpPr>
        <p:spPr>
          <a:xfrm>
            <a:off x="2322420" y="4528839"/>
            <a:ext cx="6425580" cy="1077218"/>
          </a:xfrm>
          <a:prstGeom prst="rect">
            <a:avLst/>
          </a:prstGeom>
          <a:noFill/>
        </p:spPr>
        <p:txBody>
          <a:bodyPr wrap="square" lIns="0" tIns="0" rIns="0" bIns="0" rtlCol="0">
            <a:noAutofit/>
          </a:bodyPr>
          <a:lstStyle/>
          <a:p>
            <a:r>
              <a:rPr lang="en-GB" sz="1400" b="1" dirty="0">
                <a:solidFill>
                  <a:schemeClr val="accent1"/>
                </a:solidFill>
              </a:rPr>
              <a:t>Increment</a:t>
            </a:r>
          </a:p>
          <a:p>
            <a:pPr marL="171450" indent="-171450">
              <a:buFont typeface="Verdana" panose="020B0604030504040204" pitchFamily="34" charset="0"/>
              <a:buChar char="−"/>
            </a:pPr>
            <a:r>
              <a:rPr lang="en-US" sz="1200" dirty="0"/>
              <a:t>A finished item of value</a:t>
            </a:r>
          </a:p>
        </p:txBody>
      </p:sp>
    </p:spTree>
    <p:extLst>
      <p:ext uri="{BB962C8B-B14F-4D97-AF65-F5344CB8AC3E}">
        <p14:creationId xmlns:p14="http://schemas.microsoft.com/office/powerpoint/2010/main" val="22979141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Empiricism – Transparency, Inspection, Adaption</a:t>
            </a:r>
          </a:p>
        </p:txBody>
      </p:sp>
      <p:sp>
        <p:nvSpPr>
          <p:cNvPr id="3" name="Title 2"/>
          <p:cNvSpPr>
            <a:spLocks noGrp="1"/>
          </p:cNvSpPr>
          <p:nvPr>
            <p:ph type="title"/>
          </p:nvPr>
        </p:nvSpPr>
        <p:spPr/>
        <p:txBody>
          <a:bodyPr/>
          <a:lstStyle/>
          <a:p>
            <a:r>
              <a:rPr lang="en-US" dirty="0"/>
              <a:t>Scrum Events &amp; Artifacts</a:t>
            </a:r>
          </a:p>
        </p:txBody>
      </p:sp>
      <p:sp>
        <p:nvSpPr>
          <p:cNvPr id="5" name="Freeform 8"/>
          <p:cNvSpPr>
            <a:spLocks/>
          </p:cNvSpPr>
          <p:nvPr/>
        </p:nvSpPr>
        <p:spPr bwMode="auto">
          <a:xfrm>
            <a:off x="3736426" y="1549111"/>
            <a:ext cx="4636303" cy="4334854"/>
          </a:xfrm>
          <a:custGeom>
            <a:avLst/>
            <a:gdLst>
              <a:gd name="T0" fmla="*/ 520 w 2409"/>
              <a:gd name="T1" fmla="*/ 0 h 2467"/>
              <a:gd name="T2" fmla="*/ 476 w 2409"/>
              <a:gd name="T3" fmla="*/ 457 h 2467"/>
              <a:gd name="T4" fmla="*/ 667 w 2409"/>
              <a:gd name="T5" fmla="*/ 869 h 2467"/>
              <a:gd name="T6" fmla="*/ 426 w 2409"/>
              <a:gd name="T7" fmla="*/ 1388 h 2467"/>
              <a:gd name="T8" fmla="*/ 426 w 2409"/>
              <a:gd name="T9" fmla="*/ 1067 h 2467"/>
              <a:gd name="T10" fmla="*/ 420 w 2409"/>
              <a:gd name="T11" fmla="*/ 1067 h 2467"/>
              <a:gd name="T12" fmla="*/ 388 w 2409"/>
              <a:gd name="T13" fmla="*/ 1398 h 2467"/>
              <a:gd name="T14" fmla="*/ 250 w 2409"/>
              <a:gd name="T15" fmla="*/ 1398 h 2467"/>
              <a:gd name="T16" fmla="*/ 242 w 2409"/>
              <a:gd name="T17" fmla="*/ 1398 h 2467"/>
              <a:gd name="T18" fmla="*/ 242 w 2409"/>
              <a:gd name="T19" fmla="*/ 1079 h 2467"/>
              <a:gd name="T20" fmla="*/ 0 w 2409"/>
              <a:gd name="T21" fmla="*/ 1598 h 2467"/>
              <a:gd name="T22" fmla="*/ 192 w 2409"/>
              <a:gd name="T23" fmla="*/ 2007 h 2467"/>
              <a:gd name="T24" fmla="*/ 242 w 2409"/>
              <a:gd name="T25" fmla="*/ 2115 h 2467"/>
              <a:gd name="T26" fmla="*/ 242 w 2409"/>
              <a:gd name="T27" fmla="*/ 1796 h 2467"/>
              <a:gd name="T28" fmla="*/ 350 w 2409"/>
              <a:gd name="T29" fmla="*/ 1796 h 2467"/>
              <a:gd name="T30" fmla="*/ 286 w 2409"/>
              <a:gd name="T31" fmla="*/ 2467 h 2467"/>
              <a:gd name="T32" fmla="*/ 2409 w 2409"/>
              <a:gd name="T33" fmla="*/ 2467 h 2467"/>
              <a:gd name="T34" fmla="*/ 2409 w 2409"/>
              <a:gd name="T35" fmla="*/ 0 h 2467"/>
              <a:gd name="T36" fmla="*/ 520 w 2409"/>
              <a:gd name="T37" fmla="*/ 0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9" h="2467">
                <a:moveTo>
                  <a:pt x="520" y="0"/>
                </a:moveTo>
                <a:lnTo>
                  <a:pt x="476" y="457"/>
                </a:lnTo>
                <a:lnTo>
                  <a:pt x="667" y="869"/>
                </a:lnTo>
                <a:lnTo>
                  <a:pt x="426" y="1388"/>
                </a:lnTo>
                <a:lnTo>
                  <a:pt x="426" y="1067"/>
                </a:lnTo>
                <a:lnTo>
                  <a:pt x="420" y="1067"/>
                </a:lnTo>
                <a:lnTo>
                  <a:pt x="388" y="1398"/>
                </a:lnTo>
                <a:lnTo>
                  <a:pt x="250" y="1398"/>
                </a:lnTo>
                <a:lnTo>
                  <a:pt x="242" y="1398"/>
                </a:lnTo>
                <a:lnTo>
                  <a:pt x="242" y="1079"/>
                </a:lnTo>
                <a:lnTo>
                  <a:pt x="0" y="1598"/>
                </a:lnTo>
                <a:lnTo>
                  <a:pt x="192" y="2007"/>
                </a:lnTo>
                <a:lnTo>
                  <a:pt x="242" y="2115"/>
                </a:lnTo>
                <a:lnTo>
                  <a:pt x="242" y="1796"/>
                </a:lnTo>
                <a:lnTo>
                  <a:pt x="350" y="1796"/>
                </a:lnTo>
                <a:lnTo>
                  <a:pt x="286" y="2467"/>
                </a:lnTo>
                <a:lnTo>
                  <a:pt x="2409" y="2467"/>
                </a:lnTo>
                <a:lnTo>
                  <a:pt x="2409" y="0"/>
                </a:lnTo>
                <a:lnTo>
                  <a:pt x="520" y="0"/>
                </a:lnTo>
                <a:close/>
              </a:path>
            </a:pathLst>
          </a:custGeom>
          <a:solidFill>
            <a:schemeClr val="accent1"/>
          </a:solidFill>
          <a:ln w="6" cap="flat">
            <a:noFill/>
            <a:prstDash val="solid"/>
            <a:miter lim="800000"/>
            <a:headEnd/>
            <a:tailEnd/>
          </a:ln>
        </p:spPr>
        <p:txBody>
          <a:bodyPr vert="horz" wrap="square" lIns="1188720" tIns="91440" rIns="91440" bIns="91440" numCol="1" anchor="t" anchorCtr="0" compatLnSpc="1">
            <a:prstTxWarp prst="textNoShape">
              <a:avLst/>
            </a:prstTxWarp>
          </a:bodyPr>
          <a:lstStyle/>
          <a:p>
            <a:pPr marR="0" lvl="0" defTabSz="957263" eaLnBrk="1" fontAlgn="auto" latinLnBrk="0" hangingPunct="1">
              <a:lnSpc>
                <a:spcPct val="100000"/>
              </a:lnSpc>
              <a:spcBef>
                <a:spcPts val="600"/>
              </a:spcBef>
              <a:spcAft>
                <a:spcPts val="0"/>
              </a:spcAft>
              <a:buClrTx/>
              <a:buSzTx/>
              <a:tabLst/>
              <a:defRPr/>
            </a:pPr>
            <a:r>
              <a:rPr kumimoji="0" lang="en-US" sz="2000" b="0" i="0" u="sng" strike="noStrike" kern="0" cap="none" spc="0" normalizeH="0" baseline="0" noProof="0" dirty="0">
                <a:ln>
                  <a:noFill/>
                </a:ln>
                <a:solidFill>
                  <a:schemeClr val="bg1"/>
                </a:solidFill>
                <a:effectLst/>
                <a:uLnTx/>
                <a:uFillTx/>
                <a:latin typeface="+mj-lt"/>
              </a:rPr>
              <a:t>Sprint Goal</a:t>
            </a:r>
          </a:p>
          <a:p>
            <a:endParaRPr lang="en-US" sz="2000" dirty="0">
              <a:solidFill>
                <a:schemeClr val="bg1"/>
              </a:solidFill>
            </a:endParaRPr>
          </a:p>
          <a:p>
            <a:pPr marL="285750" indent="-285750">
              <a:buFont typeface="Wingdings" panose="05000000000000000000" pitchFamily="2" charset="2"/>
              <a:buChar char="§"/>
            </a:pPr>
            <a:r>
              <a:rPr lang="en-US" sz="1600" dirty="0">
                <a:solidFill>
                  <a:schemeClr val="bg1"/>
                </a:solidFill>
              </a:rPr>
              <a:t>An objective that will be met within the Sprint</a:t>
            </a:r>
          </a:p>
          <a:p>
            <a:pPr marL="285750" indent="-285750">
              <a:buFont typeface="Wingdings" panose="05000000000000000000" pitchFamily="2" charset="2"/>
              <a:buChar char="§"/>
            </a:pPr>
            <a:endParaRPr lang="en-US" sz="1600" dirty="0">
              <a:solidFill>
                <a:schemeClr val="bg1"/>
              </a:solidFill>
            </a:endParaRPr>
          </a:p>
          <a:p>
            <a:pPr marL="285750" indent="-285750">
              <a:buFont typeface="Wingdings" panose="05000000000000000000" pitchFamily="2" charset="2"/>
              <a:buChar char="§"/>
            </a:pPr>
            <a:r>
              <a:rPr lang="en-US" sz="1600" dirty="0">
                <a:solidFill>
                  <a:schemeClr val="bg1"/>
                </a:solidFill>
              </a:rPr>
              <a:t>Provides focus and guidance</a:t>
            </a:r>
            <a:endParaRPr kumimoji="0" lang="en-US" sz="1600" b="0" i="0" u="none" strike="noStrike" kern="0" cap="none" spc="0" normalizeH="0" baseline="0" noProof="0" dirty="0">
              <a:ln>
                <a:noFill/>
              </a:ln>
              <a:solidFill>
                <a:schemeClr val="bg1"/>
              </a:solidFill>
              <a:effectLst/>
              <a:uLnTx/>
              <a:uFillTx/>
              <a:latin typeface="+mj-lt"/>
            </a:endParaRPr>
          </a:p>
        </p:txBody>
      </p:sp>
      <p:sp>
        <p:nvSpPr>
          <p:cNvPr id="6" name="Freeform 7"/>
          <p:cNvSpPr>
            <a:spLocks/>
          </p:cNvSpPr>
          <p:nvPr/>
        </p:nvSpPr>
        <p:spPr bwMode="auto">
          <a:xfrm>
            <a:off x="376238" y="1549111"/>
            <a:ext cx="4634378" cy="4334854"/>
          </a:xfrm>
          <a:custGeom>
            <a:avLst/>
            <a:gdLst>
              <a:gd name="T0" fmla="*/ 2408 w 2408"/>
              <a:gd name="T1" fmla="*/ 869 h 2467"/>
              <a:gd name="T2" fmla="*/ 2217 w 2408"/>
              <a:gd name="T3" fmla="*/ 457 h 2467"/>
              <a:gd name="T4" fmla="*/ 2167 w 2408"/>
              <a:gd name="T5" fmla="*/ 349 h 2467"/>
              <a:gd name="T6" fmla="*/ 2167 w 2408"/>
              <a:gd name="T7" fmla="*/ 669 h 2467"/>
              <a:gd name="T8" fmla="*/ 2059 w 2408"/>
              <a:gd name="T9" fmla="*/ 669 h 2467"/>
              <a:gd name="T10" fmla="*/ 2123 w 2408"/>
              <a:gd name="T11" fmla="*/ 0 h 2467"/>
              <a:gd name="T12" fmla="*/ 0 w 2408"/>
              <a:gd name="T13" fmla="*/ 0 h 2467"/>
              <a:gd name="T14" fmla="*/ 0 w 2408"/>
              <a:gd name="T15" fmla="*/ 2467 h 2467"/>
              <a:gd name="T16" fmla="*/ 1889 w 2408"/>
              <a:gd name="T17" fmla="*/ 2467 h 2467"/>
              <a:gd name="T18" fmla="*/ 1933 w 2408"/>
              <a:gd name="T19" fmla="*/ 2007 h 2467"/>
              <a:gd name="T20" fmla="*/ 1741 w 2408"/>
              <a:gd name="T21" fmla="*/ 1598 h 2467"/>
              <a:gd name="T22" fmla="*/ 1983 w 2408"/>
              <a:gd name="T23" fmla="*/ 1079 h 2467"/>
              <a:gd name="T24" fmla="*/ 1983 w 2408"/>
              <a:gd name="T25" fmla="*/ 1398 h 2467"/>
              <a:gd name="T26" fmla="*/ 1991 w 2408"/>
              <a:gd name="T27" fmla="*/ 1398 h 2467"/>
              <a:gd name="T28" fmla="*/ 2023 w 2408"/>
              <a:gd name="T29" fmla="*/ 1067 h 2467"/>
              <a:gd name="T30" fmla="*/ 2161 w 2408"/>
              <a:gd name="T31" fmla="*/ 1067 h 2467"/>
              <a:gd name="T32" fmla="*/ 2167 w 2408"/>
              <a:gd name="T33" fmla="*/ 1067 h 2467"/>
              <a:gd name="T34" fmla="*/ 2167 w 2408"/>
              <a:gd name="T35" fmla="*/ 1388 h 2467"/>
              <a:gd name="T36" fmla="*/ 2408 w 2408"/>
              <a:gd name="T37" fmla="*/ 869 h 2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8" h="2467">
                <a:moveTo>
                  <a:pt x="2408" y="869"/>
                </a:moveTo>
                <a:lnTo>
                  <a:pt x="2217" y="457"/>
                </a:lnTo>
                <a:lnTo>
                  <a:pt x="2167" y="349"/>
                </a:lnTo>
                <a:lnTo>
                  <a:pt x="2167" y="669"/>
                </a:lnTo>
                <a:lnTo>
                  <a:pt x="2059" y="669"/>
                </a:lnTo>
                <a:lnTo>
                  <a:pt x="2123" y="0"/>
                </a:lnTo>
                <a:lnTo>
                  <a:pt x="0" y="0"/>
                </a:lnTo>
                <a:lnTo>
                  <a:pt x="0" y="2467"/>
                </a:lnTo>
                <a:lnTo>
                  <a:pt x="1889" y="2467"/>
                </a:lnTo>
                <a:lnTo>
                  <a:pt x="1933" y="2007"/>
                </a:lnTo>
                <a:lnTo>
                  <a:pt x="1741" y="1598"/>
                </a:lnTo>
                <a:lnTo>
                  <a:pt x="1983" y="1079"/>
                </a:lnTo>
                <a:lnTo>
                  <a:pt x="1983" y="1398"/>
                </a:lnTo>
                <a:lnTo>
                  <a:pt x="1991" y="1398"/>
                </a:lnTo>
                <a:lnTo>
                  <a:pt x="2023" y="1067"/>
                </a:lnTo>
                <a:lnTo>
                  <a:pt x="2161" y="1067"/>
                </a:lnTo>
                <a:lnTo>
                  <a:pt x="2167" y="1067"/>
                </a:lnTo>
                <a:lnTo>
                  <a:pt x="2167" y="1388"/>
                </a:lnTo>
                <a:lnTo>
                  <a:pt x="2408" y="869"/>
                </a:lnTo>
                <a:close/>
              </a:path>
            </a:pathLst>
          </a:custGeom>
          <a:solidFill>
            <a:sysClr val="window" lastClr="FFFFFF"/>
          </a:solidFill>
          <a:ln w="6350" cap="flat">
            <a:solidFill>
              <a:srgbClr val="BBBCBC"/>
            </a:solidFill>
            <a:prstDash val="solid"/>
            <a:miter lim="800000"/>
            <a:headEnd/>
            <a:tailEnd/>
          </a:ln>
        </p:spPr>
        <p:txBody>
          <a:bodyPr vert="horz" wrap="square" lIns="91440" tIns="91440" rIns="822960" bIns="91440" numCol="1" anchor="t" anchorCtr="0" compatLnSpc="1">
            <a:prstTxWarp prst="textNoShape">
              <a:avLst/>
            </a:prstTxWarp>
          </a:bodyPr>
          <a:lstStyle/>
          <a:p>
            <a:pPr marR="0" lvl="0" defTabSz="957263" eaLnBrk="1" fontAlgn="auto" latinLnBrk="0" hangingPunct="1">
              <a:lnSpc>
                <a:spcPct val="100000"/>
              </a:lnSpc>
              <a:spcBef>
                <a:spcPts val="600"/>
              </a:spcBef>
              <a:spcAft>
                <a:spcPts val="0"/>
              </a:spcAft>
              <a:buClrTx/>
              <a:buSzTx/>
              <a:tabLst/>
              <a:defRPr/>
            </a:pPr>
            <a:r>
              <a:rPr kumimoji="0" lang="en-US" sz="2000" b="0" i="0" u="sng" strike="noStrike" kern="0" cap="none" spc="0" normalizeH="0" baseline="0" noProof="0" dirty="0">
                <a:ln>
                  <a:noFill/>
                </a:ln>
                <a:effectLst/>
                <a:uLnTx/>
                <a:uFillTx/>
                <a:latin typeface="+mj-lt"/>
              </a:rPr>
              <a:t>Definition of Done </a:t>
            </a:r>
          </a:p>
          <a:p>
            <a:pPr marR="0" lvl="0" defTabSz="957263" eaLnBrk="1" fontAlgn="auto" latinLnBrk="0" hangingPunct="1">
              <a:lnSpc>
                <a:spcPct val="100000"/>
              </a:lnSpc>
              <a:spcBef>
                <a:spcPts val="600"/>
              </a:spcBef>
              <a:spcAft>
                <a:spcPts val="0"/>
              </a:spcAft>
              <a:buClrTx/>
              <a:buSzTx/>
              <a:tabLst/>
              <a:defRPr/>
            </a:pPr>
            <a:endParaRPr kumimoji="0" lang="en-US" sz="2000" b="0" i="0" u="sng" strike="noStrike" kern="0" cap="none" spc="0" normalizeH="0" baseline="0" noProof="0" dirty="0">
              <a:ln>
                <a:noFill/>
              </a:ln>
              <a:effectLst/>
              <a:uLnTx/>
              <a:uFillTx/>
              <a:latin typeface="+mj-lt"/>
            </a:endParaRPr>
          </a:p>
          <a:p>
            <a:pPr marL="285750" indent="-285750">
              <a:buFont typeface="Wingdings" panose="05000000000000000000" pitchFamily="2" charset="2"/>
              <a:buChar char="§"/>
            </a:pPr>
            <a:r>
              <a:rPr lang="en-US" sz="1600" dirty="0">
                <a:solidFill>
                  <a:schemeClr val="tx1">
                    <a:lumMod val="50000"/>
                  </a:schemeClr>
                </a:solidFill>
              </a:rPr>
              <a:t>Any product or system should have a definition of “Done” </a:t>
            </a:r>
          </a:p>
          <a:p>
            <a:pPr marL="285750" indent="-285750">
              <a:buFont typeface="Wingdings" panose="05000000000000000000" pitchFamily="2" charset="2"/>
              <a:buChar char="§"/>
            </a:pPr>
            <a:endParaRPr lang="en-US" sz="1600" dirty="0">
              <a:solidFill>
                <a:schemeClr val="tx1">
                  <a:lumMod val="50000"/>
                </a:schemeClr>
              </a:solidFill>
            </a:endParaRPr>
          </a:p>
          <a:p>
            <a:pPr marL="285750" indent="-285750">
              <a:buFont typeface="Wingdings" panose="05000000000000000000" pitchFamily="2" charset="2"/>
              <a:buChar char="§"/>
            </a:pPr>
            <a:r>
              <a:rPr lang="en-US" sz="1600" dirty="0">
                <a:solidFill>
                  <a:schemeClr val="tx1">
                    <a:lumMod val="50000"/>
                  </a:schemeClr>
                </a:solidFill>
              </a:rPr>
              <a:t>“Done” expands as teams mature</a:t>
            </a:r>
          </a:p>
          <a:p>
            <a:pPr marL="285750" indent="-285750">
              <a:buFont typeface="Wingdings" panose="05000000000000000000" pitchFamily="2" charset="2"/>
              <a:buChar char="§"/>
            </a:pPr>
            <a:endParaRPr lang="en-US" sz="1600" dirty="0">
              <a:solidFill>
                <a:schemeClr val="tx1">
                  <a:lumMod val="50000"/>
                </a:schemeClr>
              </a:solidFill>
            </a:endParaRPr>
          </a:p>
          <a:p>
            <a:endParaRPr lang="en-US" sz="1600" dirty="0">
              <a:solidFill>
                <a:schemeClr val="tx1">
                  <a:lumMod val="50000"/>
                </a:schemeClr>
              </a:solidFill>
            </a:endParaRPr>
          </a:p>
          <a:p>
            <a:endParaRPr lang="en-US" sz="1600" dirty="0">
              <a:solidFill>
                <a:schemeClr val="tx1">
                  <a:lumMod val="50000"/>
                </a:schemeClr>
              </a:solidFill>
            </a:endParaRPr>
          </a:p>
        </p:txBody>
      </p:sp>
    </p:spTree>
    <p:extLst>
      <p:ext uri="{BB962C8B-B14F-4D97-AF65-F5344CB8AC3E}">
        <p14:creationId xmlns:p14="http://schemas.microsoft.com/office/powerpoint/2010/main" val="31237179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Communicating Requirements</a:t>
            </a:r>
          </a:p>
        </p:txBody>
      </p:sp>
      <p:sp>
        <p:nvSpPr>
          <p:cNvPr id="3" name="Title 2"/>
          <p:cNvSpPr>
            <a:spLocks noGrp="1"/>
          </p:cNvSpPr>
          <p:nvPr>
            <p:ph type="title"/>
          </p:nvPr>
        </p:nvSpPr>
        <p:spPr/>
        <p:txBody>
          <a:bodyPr/>
          <a:lstStyle/>
          <a:p>
            <a:r>
              <a:rPr lang="en-US" dirty="0"/>
              <a:t>Scrum Events &amp; Artifacts</a:t>
            </a:r>
          </a:p>
        </p:txBody>
      </p:sp>
      <p:sp>
        <p:nvSpPr>
          <p:cNvPr id="5" name="Content Placeholder 2"/>
          <p:cNvSpPr txBox="1">
            <a:spLocks/>
          </p:cNvSpPr>
          <p:nvPr/>
        </p:nvSpPr>
        <p:spPr>
          <a:xfrm>
            <a:off x="4984207" y="5328801"/>
            <a:ext cx="3763793" cy="1043334"/>
          </a:xfrm>
          <a:prstGeom prst="rect">
            <a:avLst/>
          </a:prstGeom>
        </p:spPr>
        <p:txBody>
          <a:bodyPr vert="horz" lIns="91440" tIns="0" rIns="0" bIns="0" rtlCol="0">
            <a:norm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400" dirty="0">
                <a:solidFill>
                  <a:schemeClr val="accent6"/>
                </a:solidFill>
              </a:rPr>
              <a:t>Are the smallest increment of value.</a:t>
            </a:r>
          </a:p>
          <a:p>
            <a:r>
              <a:rPr lang="en-US" sz="1400" dirty="0">
                <a:solidFill>
                  <a:schemeClr val="accent6"/>
                </a:solidFill>
              </a:rPr>
              <a:t>Takes 1-2 days, perhaps a week at the most to build.</a:t>
            </a:r>
          </a:p>
          <a:p>
            <a:endParaRPr lang="en-US" sz="1400" dirty="0">
              <a:solidFill>
                <a:schemeClr val="accent6"/>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38390" y="2871461"/>
            <a:ext cx="831631" cy="803910"/>
          </a:xfrm>
          <a:prstGeom prst="rect">
            <a:avLst/>
          </a:prstGeom>
        </p:spPr>
      </p:pic>
      <p:sp>
        <p:nvSpPr>
          <p:cNvPr id="8" name="Rectangle 7"/>
          <p:cNvSpPr/>
          <p:nvPr/>
        </p:nvSpPr>
        <p:spPr>
          <a:xfrm>
            <a:off x="3962098" y="3071986"/>
            <a:ext cx="540533" cy="276999"/>
          </a:xfrm>
          <a:prstGeom prst="rect">
            <a:avLst/>
          </a:prstGeom>
        </p:spPr>
        <p:txBody>
          <a:bodyPr wrap="none">
            <a:spAutoFit/>
          </a:bodyPr>
          <a:lstStyle/>
          <a:p>
            <a:r>
              <a:rPr lang="en-US" sz="1200" b="1" dirty="0">
                <a:solidFill>
                  <a:schemeClr val="bg1"/>
                </a:solidFill>
              </a:rPr>
              <a:t>Epic</a:t>
            </a:r>
          </a:p>
        </p:txBody>
      </p:sp>
      <p:grpSp>
        <p:nvGrpSpPr>
          <p:cNvPr id="9" name="Group 8"/>
          <p:cNvGrpSpPr/>
          <p:nvPr/>
        </p:nvGrpSpPr>
        <p:grpSpPr>
          <a:xfrm>
            <a:off x="3866349" y="4009836"/>
            <a:ext cx="907884" cy="839037"/>
            <a:chOff x="2342349" y="3039426"/>
            <a:chExt cx="907884" cy="839037"/>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2264" y="3039426"/>
              <a:ext cx="867969" cy="839037"/>
            </a:xfrm>
            <a:prstGeom prst="rect">
              <a:avLst/>
            </a:prstGeom>
          </p:spPr>
        </p:pic>
        <p:sp>
          <p:nvSpPr>
            <p:cNvPr id="11" name="Rectangle 10"/>
            <p:cNvSpPr/>
            <p:nvPr/>
          </p:nvSpPr>
          <p:spPr>
            <a:xfrm>
              <a:off x="2342349" y="3274278"/>
              <a:ext cx="848309" cy="276999"/>
            </a:xfrm>
            <a:prstGeom prst="rect">
              <a:avLst/>
            </a:prstGeom>
          </p:spPr>
          <p:txBody>
            <a:bodyPr wrap="none">
              <a:spAutoFit/>
            </a:bodyPr>
            <a:lstStyle/>
            <a:p>
              <a:r>
                <a:rPr lang="en-US" sz="1200" b="1" dirty="0">
                  <a:solidFill>
                    <a:schemeClr val="bg1"/>
                  </a:solidFill>
                </a:rPr>
                <a:t>Feature</a:t>
              </a:r>
            </a:p>
          </p:txBody>
        </p:sp>
      </p:grpSp>
      <p:grpSp>
        <p:nvGrpSpPr>
          <p:cNvPr id="12" name="Group 11"/>
          <p:cNvGrpSpPr/>
          <p:nvPr/>
        </p:nvGrpSpPr>
        <p:grpSpPr>
          <a:xfrm>
            <a:off x="3906718" y="5432728"/>
            <a:ext cx="831631" cy="803910"/>
            <a:chOff x="2374346" y="4153314"/>
            <a:chExt cx="831631" cy="803910"/>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4346" y="4153314"/>
              <a:ext cx="831631" cy="803910"/>
            </a:xfrm>
            <a:prstGeom prst="rect">
              <a:avLst/>
            </a:prstGeom>
          </p:spPr>
        </p:pic>
        <p:sp>
          <p:nvSpPr>
            <p:cNvPr id="14" name="Rectangle 13"/>
            <p:cNvSpPr/>
            <p:nvPr/>
          </p:nvSpPr>
          <p:spPr>
            <a:xfrm>
              <a:off x="2406018" y="4299109"/>
              <a:ext cx="696567" cy="483337"/>
            </a:xfrm>
            <a:prstGeom prst="rect">
              <a:avLst/>
            </a:prstGeom>
          </p:spPr>
          <p:txBody>
            <a:bodyPr wrap="square">
              <a:spAutoFit/>
            </a:bodyPr>
            <a:lstStyle/>
            <a:p>
              <a:pPr algn="ctr">
                <a:lnSpc>
                  <a:spcPts val="1600"/>
                </a:lnSpc>
              </a:pPr>
              <a:r>
                <a:rPr lang="en-US" sz="1200" b="1" dirty="0">
                  <a:solidFill>
                    <a:schemeClr val="tx1">
                      <a:lumMod val="50000"/>
                    </a:schemeClr>
                  </a:solidFill>
                </a:rPr>
                <a:t>User</a:t>
              </a:r>
              <a:r>
                <a:rPr lang="en-US" sz="1200" b="1" dirty="0"/>
                <a:t> </a:t>
              </a:r>
              <a:r>
                <a:rPr lang="en-US" sz="1200" b="1" dirty="0">
                  <a:solidFill>
                    <a:schemeClr val="tx1">
                      <a:lumMod val="50000"/>
                    </a:schemeClr>
                  </a:solidFill>
                </a:rPr>
                <a:t>Story</a:t>
              </a:r>
            </a:p>
          </p:txBody>
        </p:sp>
      </p:grpSp>
      <p:sp>
        <p:nvSpPr>
          <p:cNvPr id="15" name="TextBox 14"/>
          <p:cNvSpPr txBox="1"/>
          <p:nvPr/>
        </p:nvSpPr>
        <p:spPr>
          <a:xfrm>
            <a:off x="376237" y="2866395"/>
            <a:ext cx="3686879" cy="338554"/>
          </a:xfrm>
          <a:prstGeom prst="rect">
            <a:avLst/>
          </a:prstGeom>
          <a:noFill/>
        </p:spPr>
        <p:txBody>
          <a:bodyPr wrap="square" rtlCol="0">
            <a:spAutoFit/>
          </a:bodyPr>
          <a:lstStyle/>
          <a:p>
            <a:r>
              <a:rPr lang="en-US" sz="1600" dirty="0">
                <a:solidFill>
                  <a:srgbClr val="444B52"/>
                </a:solidFill>
              </a:rPr>
              <a:t>What end users tend to focus on.</a:t>
            </a:r>
          </a:p>
        </p:txBody>
      </p:sp>
      <p:sp>
        <p:nvSpPr>
          <p:cNvPr id="16" name="TextBox 15"/>
          <p:cNvSpPr txBox="1"/>
          <p:nvPr/>
        </p:nvSpPr>
        <p:spPr>
          <a:xfrm>
            <a:off x="376238" y="4175931"/>
            <a:ext cx="3585860" cy="584775"/>
          </a:xfrm>
          <a:prstGeom prst="rect">
            <a:avLst/>
          </a:prstGeom>
          <a:noFill/>
        </p:spPr>
        <p:txBody>
          <a:bodyPr wrap="square" rtlCol="0">
            <a:spAutoFit/>
          </a:bodyPr>
          <a:lstStyle/>
          <a:p>
            <a:r>
              <a:rPr lang="en-US" sz="1600" dirty="0">
                <a:solidFill>
                  <a:srgbClr val="444B52"/>
                </a:solidFill>
              </a:rPr>
              <a:t>What product owners tend to focus on.</a:t>
            </a:r>
          </a:p>
        </p:txBody>
      </p:sp>
      <p:sp>
        <p:nvSpPr>
          <p:cNvPr id="17" name="TextBox 16"/>
          <p:cNvSpPr txBox="1"/>
          <p:nvPr/>
        </p:nvSpPr>
        <p:spPr>
          <a:xfrm>
            <a:off x="376238" y="5553961"/>
            <a:ext cx="3585860" cy="584775"/>
          </a:xfrm>
          <a:prstGeom prst="rect">
            <a:avLst/>
          </a:prstGeom>
          <a:noFill/>
        </p:spPr>
        <p:txBody>
          <a:bodyPr wrap="square" rtlCol="0">
            <a:spAutoFit/>
          </a:bodyPr>
          <a:lstStyle/>
          <a:p>
            <a:r>
              <a:rPr lang="en-US" sz="1600" dirty="0">
                <a:solidFill>
                  <a:srgbClr val="444B52"/>
                </a:solidFill>
              </a:rPr>
              <a:t>What developers tend to focus on.</a:t>
            </a:r>
          </a:p>
        </p:txBody>
      </p:sp>
      <p:sp>
        <p:nvSpPr>
          <p:cNvPr id="18" name="Rectangle 17"/>
          <p:cNvSpPr/>
          <p:nvPr/>
        </p:nvSpPr>
        <p:spPr>
          <a:xfrm>
            <a:off x="3075017" y="1358252"/>
            <a:ext cx="2530462" cy="738664"/>
          </a:xfrm>
          <a:prstGeom prst="rect">
            <a:avLst/>
          </a:prstGeom>
        </p:spPr>
        <p:txBody>
          <a:bodyPr wrap="square">
            <a:spAutoFit/>
          </a:bodyPr>
          <a:lstStyle/>
          <a:p>
            <a:r>
              <a:rPr lang="en-US" sz="1400" i="1" dirty="0">
                <a:solidFill>
                  <a:schemeClr val="accent6">
                    <a:lumMod val="60000"/>
                    <a:lumOff val="40000"/>
                  </a:schemeClr>
                </a:solidFill>
              </a:rPr>
              <a:t>High level objects that provide differentiation or competitive advantages</a:t>
            </a:r>
          </a:p>
        </p:txBody>
      </p:sp>
      <p:sp>
        <p:nvSpPr>
          <p:cNvPr id="19" name="Rectangle 18"/>
          <p:cNvSpPr/>
          <p:nvPr/>
        </p:nvSpPr>
        <p:spPr>
          <a:xfrm>
            <a:off x="5761108" y="1358252"/>
            <a:ext cx="2831263" cy="1427057"/>
          </a:xfrm>
          <a:prstGeom prst="rect">
            <a:avLst/>
          </a:prstGeom>
        </p:spPr>
        <p:txBody>
          <a:bodyPr wrap="square">
            <a:spAutoFit/>
          </a:bodyPr>
          <a:lstStyle/>
          <a:p>
            <a:pPr>
              <a:lnSpc>
                <a:spcPct val="80000"/>
              </a:lnSpc>
              <a:spcBef>
                <a:spcPts val="1000"/>
              </a:spcBef>
              <a:buClr>
                <a:srgbClr val="FFA322"/>
              </a:buClr>
            </a:pPr>
            <a:r>
              <a:rPr lang="en-US" sz="1400" dirty="0">
                <a:solidFill>
                  <a:schemeClr val="accent6"/>
                </a:solidFill>
                <a:cs typeface="Segoe UI Light" panose="020B0502040204020203" pitchFamily="34" charset="0"/>
              </a:rPr>
              <a:t>Themes have a much longer life span than Epics, could span many epics/features, and may remain on the Product Roadmap for 1 year or more. </a:t>
            </a:r>
          </a:p>
          <a:p>
            <a:pPr>
              <a:lnSpc>
                <a:spcPct val="80000"/>
              </a:lnSpc>
              <a:spcBef>
                <a:spcPts val="1000"/>
              </a:spcBef>
              <a:buClr>
                <a:srgbClr val="FFA322"/>
              </a:buClr>
            </a:pPr>
            <a:r>
              <a:rPr lang="en-US" sz="1400" dirty="0">
                <a:solidFill>
                  <a:schemeClr val="accent6"/>
                </a:solidFill>
                <a:cs typeface="Segoe UI Light" panose="020B0502040204020203" pitchFamily="34" charset="0"/>
              </a:rPr>
              <a:t>Example: Mobile Capabilities.</a:t>
            </a:r>
          </a:p>
        </p:txBody>
      </p:sp>
      <p:sp>
        <p:nvSpPr>
          <p:cNvPr id="20" name="TextBox 19"/>
          <p:cNvSpPr txBox="1"/>
          <p:nvPr/>
        </p:nvSpPr>
        <p:spPr>
          <a:xfrm>
            <a:off x="376238" y="1358252"/>
            <a:ext cx="2621280" cy="584775"/>
          </a:xfrm>
          <a:prstGeom prst="rect">
            <a:avLst/>
          </a:prstGeom>
          <a:noFill/>
        </p:spPr>
        <p:txBody>
          <a:bodyPr wrap="square" rtlCol="0">
            <a:spAutoFit/>
          </a:bodyPr>
          <a:lstStyle/>
          <a:p>
            <a:r>
              <a:rPr lang="en-US" sz="1600" dirty="0">
                <a:solidFill>
                  <a:srgbClr val="444B52"/>
                </a:solidFill>
              </a:rPr>
              <a:t>What executives tend to focus on.</a:t>
            </a:r>
          </a:p>
        </p:txBody>
      </p:sp>
      <p:sp>
        <p:nvSpPr>
          <p:cNvPr id="21" name="Rectangle 20"/>
          <p:cNvSpPr/>
          <p:nvPr/>
        </p:nvSpPr>
        <p:spPr>
          <a:xfrm>
            <a:off x="4984208" y="2866395"/>
            <a:ext cx="3763792" cy="738664"/>
          </a:xfrm>
          <a:prstGeom prst="rect">
            <a:avLst/>
          </a:prstGeom>
        </p:spPr>
        <p:txBody>
          <a:bodyPr wrap="square">
            <a:spAutoFit/>
          </a:bodyPr>
          <a:lstStyle/>
          <a:p>
            <a:r>
              <a:rPr lang="en-US" sz="1400" dirty="0">
                <a:solidFill>
                  <a:schemeClr val="accent6"/>
                </a:solidFill>
                <a:cs typeface="Segoe UI Light" panose="020B0502040204020203" pitchFamily="34" charset="0"/>
              </a:rPr>
              <a:t>Represents multiple features</a:t>
            </a:r>
          </a:p>
          <a:p>
            <a:r>
              <a:rPr lang="en-US" sz="1400" dirty="0">
                <a:solidFill>
                  <a:schemeClr val="accent6"/>
                </a:solidFill>
                <a:cs typeface="Segoe UI Light" panose="020B0502040204020203" pitchFamily="34" charset="0"/>
              </a:rPr>
              <a:t>Can take months to build and works at the release level</a:t>
            </a:r>
          </a:p>
        </p:txBody>
      </p:sp>
      <p:sp>
        <p:nvSpPr>
          <p:cNvPr id="22" name="Rectangle 21"/>
          <p:cNvSpPr/>
          <p:nvPr/>
        </p:nvSpPr>
        <p:spPr>
          <a:xfrm>
            <a:off x="4984208" y="4175931"/>
            <a:ext cx="3763793" cy="954107"/>
          </a:xfrm>
          <a:prstGeom prst="rect">
            <a:avLst/>
          </a:prstGeom>
        </p:spPr>
        <p:txBody>
          <a:bodyPr wrap="square">
            <a:spAutoFit/>
          </a:bodyPr>
          <a:lstStyle/>
          <a:p>
            <a:r>
              <a:rPr lang="en-US" sz="1400" dirty="0">
                <a:solidFill>
                  <a:schemeClr val="accent6"/>
                </a:solidFill>
              </a:rPr>
              <a:t>Smaller than epics, but bigger than stories.</a:t>
            </a:r>
          </a:p>
          <a:p>
            <a:r>
              <a:rPr lang="en-US" sz="1400" dirty="0">
                <a:solidFill>
                  <a:schemeClr val="accent6"/>
                </a:solidFill>
              </a:rPr>
              <a:t>Can take weeks, possibly one or more sprints to build.</a:t>
            </a:r>
          </a:p>
        </p:txBody>
      </p:sp>
    </p:spTree>
    <p:extLst>
      <p:ext uri="{BB962C8B-B14F-4D97-AF65-F5344CB8AC3E}">
        <p14:creationId xmlns:p14="http://schemas.microsoft.com/office/powerpoint/2010/main" val="30686656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Communicating Progress – Burndown Chart</a:t>
            </a:r>
          </a:p>
        </p:txBody>
      </p:sp>
      <p:sp>
        <p:nvSpPr>
          <p:cNvPr id="3" name="Title 2"/>
          <p:cNvSpPr>
            <a:spLocks noGrp="1"/>
          </p:cNvSpPr>
          <p:nvPr>
            <p:ph type="title"/>
          </p:nvPr>
        </p:nvSpPr>
        <p:spPr/>
        <p:txBody>
          <a:bodyPr/>
          <a:lstStyle/>
          <a:p>
            <a:r>
              <a:rPr lang="en-US" dirty="0"/>
              <a:t>Scrum Events &amp; Artifacts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8" y="1501989"/>
            <a:ext cx="8371762" cy="4088131"/>
          </a:xfrm>
          <a:prstGeom prst="rect">
            <a:avLst/>
          </a:prstGeom>
          <a:ln w="28575">
            <a:solidFill>
              <a:srgbClr val="5B9BD5"/>
            </a:solidFill>
          </a:ln>
        </p:spPr>
      </p:pic>
    </p:spTree>
    <p:extLst>
      <p:ext uri="{BB962C8B-B14F-4D97-AF65-F5344CB8AC3E}">
        <p14:creationId xmlns:p14="http://schemas.microsoft.com/office/powerpoint/2010/main" val="35496087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Forming and Managing Agile Teams</a:t>
            </a:r>
          </a:p>
        </p:txBody>
      </p:sp>
    </p:spTree>
    <p:extLst>
      <p:ext uri="{BB962C8B-B14F-4D97-AF65-F5344CB8AC3E}">
        <p14:creationId xmlns:p14="http://schemas.microsoft.com/office/powerpoint/2010/main" val="37035216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Team Characteristics</a:t>
            </a:r>
          </a:p>
        </p:txBody>
      </p:sp>
      <p:sp>
        <p:nvSpPr>
          <p:cNvPr id="3" name="Title 2"/>
          <p:cNvSpPr>
            <a:spLocks noGrp="1"/>
          </p:cNvSpPr>
          <p:nvPr>
            <p:ph type="title"/>
          </p:nvPr>
        </p:nvSpPr>
        <p:spPr/>
        <p:txBody>
          <a:bodyPr/>
          <a:lstStyle/>
          <a:p>
            <a:r>
              <a:rPr lang="en-US" dirty="0"/>
              <a:t>Forming and Managing Agile Teams</a:t>
            </a:r>
          </a:p>
        </p:txBody>
      </p:sp>
      <p:sp>
        <p:nvSpPr>
          <p:cNvPr id="4" name="Content Placeholder 3"/>
          <p:cNvSpPr>
            <a:spLocks noGrp="1"/>
          </p:cNvSpPr>
          <p:nvPr>
            <p:ph idx="1"/>
          </p:nvPr>
        </p:nvSpPr>
        <p:spPr/>
        <p:txBody>
          <a:bodyPr/>
          <a:lstStyle/>
          <a:p>
            <a:pPr marL="285750" indent="-285750">
              <a:buClr>
                <a:schemeClr val="accent1"/>
              </a:buClr>
              <a:buFont typeface="Wingdings" panose="05000000000000000000" pitchFamily="2" charset="2"/>
              <a:buChar char="ü"/>
            </a:pPr>
            <a:r>
              <a:rPr lang="en-US" sz="1400" dirty="0"/>
              <a:t>Sized appropriately (3-9)</a:t>
            </a:r>
          </a:p>
          <a:p>
            <a:pPr marL="285750" indent="-285750">
              <a:buClr>
                <a:schemeClr val="accent1"/>
              </a:buClr>
              <a:buFont typeface="Wingdings" panose="05000000000000000000" pitchFamily="2" charset="2"/>
              <a:buChar char="ü"/>
            </a:pPr>
            <a:endParaRPr lang="en-US" sz="1400" dirty="0"/>
          </a:p>
          <a:p>
            <a:pPr marL="285750" indent="-285750">
              <a:buClr>
                <a:schemeClr val="accent1"/>
              </a:buClr>
              <a:buFont typeface="Wingdings" panose="05000000000000000000" pitchFamily="2" charset="2"/>
              <a:buChar char="ü"/>
            </a:pPr>
            <a:r>
              <a:rPr lang="en-US" sz="1400" dirty="0"/>
              <a:t>Focused on the customer: everyone has access to customers</a:t>
            </a:r>
          </a:p>
          <a:p>
            <a:pPr marL="285750" indent="-285750">
              <a:buClr>
                <a:schemeClr val="accent1"/>
              </a:buClr>
              <a:buFont typeface="Wingdings" panose="05000000000000000000" pitchFamily="2" charset="2"/>
              <a:buChar char="ü"/>
            </a:pPr>
            <a:endParaRPr lang="en-US" sz="1400" dirty="0"/>
          </a:p>
          <a:p>
            <a:pPr marL="285750" indent="-285750">
              <a:buClr>
                <a:schemeClr val="accent1"/>
              </a:buClr>
              <a:buFont typeface="Wingdings" panose="05000000000000000000" pitchFamily="2" charset="2"/>
              <a:buChar char="ü"/>
            </a:pPr>
            <a:r>
              <a:rPr lang="en-US" sz="1400" dirty="0"/>
              <a:t>Generalizing Specialists: Not generalists; specialists that are willing to learn and help each other</a:t>
            </a:r>
          </a:p>
          <a:p>
            <a:pPr>
              <a:buClr>
                <a:schemeClr val="accent1"/>
              </a:buClr>
            </a:pPr>
            <a:endParaRPr lang="en-US" sz="1400" dirty="0"/>
          </a:p>
          <a:p>
            <a:pPr marL="285750" indent="-285750">
              <a:buClr>
                <a:schemeClr val="accent1"/>
              </a:buClr>
              <a:buFont typeface="Wingdings" panose="05000000000000000000" pitchFamily="2" charset="2"/>
              <a:buChar char="ü"/>
            </a:pPr>
            <a:r>
              <a:rPr lang="en-US" sz="1400" dirty="0"/>
              <a:t>Self Organized: Team decides HOW the work will be done and WHO will do it</a:t>
            </a:r>
          </a:p>
          <a:p>
            <a:pPr marL="285750" indent="-285750">
              <a:buClr>
                <a:schemeClr val="accent1"/>
              </a:buClr>
              <a:buFont typeface="Wingdings" panose="05000000000000000000" pitchFamily="2" charset="2"/>
              <a:buChar char="ü"/>
            </a:pPr>
            <a:endParaRPr lang="en-US" sz="1400" dirty="0"/>
          </a:p>
          <a:p>
            <a:pPr marL="285750" indent="-285750">
              <a:buClr>
                <a:schemeClr val="accent1"/>
              </a:buClr>
              <a:buFont typeface="Wingdings" panose="05000000000000000000" pitchFamily="2" charset="2"/>
              <a:buChar char="ü"/>
            </a:pPr>
            <a:r>
              <a:rPr lang="en-US" sz="1400" dirty="0"/>
              <a:t>Agile values: Commitment, courage, focus, openness and respect</a:t>
            </a:r>
          </a:p>
        </p:txBody>
      </p:sp>
    </p:spTree>
    <p:extLst>
      <p:ext uri="{BB962C8B-B14F-4D97-AF65-F5344CB8AC3E}">
        <p14:creationId xmlns:p14="http://schemas.microsoft.com/office/powerpoint/2010/main" val="27588543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Team Norms and Working Agreements</a:t>
            </a:r>
          </a:p>
        </p:txBody>
      </p:sp>
      <p:sp>
        <p:nvSpPr>
          <p:cNvPr id="3" name="Title 2"/>
          <p:cNvSpPr>
            <a:spLocks noGrp="1"/>
          </p:cNvSpPr>
          <p:nvPr>
            <p:ph type="title"/>
          </p:nvPr>
        </p:nvSpPr>
        <p:spPr/>
        <p:txBody>
          <a:bodyPr/>
          <a:lstStyle/>
          <a:p>
            <a:r>
              <a:rPr lang="en-US" dirty="0"/>
              <a:t>Forming and Managing Agile Teams</a:t>
            </a:r>
          </a:p>
        </p:txBody>
      </p:sp>
      <p:sp>
        <p:nvSpPr>
          <p:cNvPr id="6" name="Pentagon 5"/>
          <p:cNvSpPr/>
          <p:nvPr/>
        </p:nvSpPr>
        <p:spPr bwMode="gray">
          <a:xfrm>
            <a:off x="395999" y="1729188"/>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make decisions?</a:t>
            </a:r>
          </a:p>
          <a:p>
            <a:r>
              <a:rPr lang="en-US" sz="1400" dirty="0">
                <a:solidFill>
                  <a:schemeClr val="tx1"/>
                </a:solidFill>
              </a:rPr>
              <a:t> </a:t>
            </a:r>
          </a:p>
        </p:txBody>
      </p:sp>
      <p:sp>
        <p:nvSpPr>
          <p:cNvPr id="7" name="Pentagon 6"/>
          <p:cNvSpPr/>
          <p:nvPr/>
        </p:nvSpPr>
        <p:spPr bwMode="gray">
          <a:xfrm>
            <a:off x="2351791" y="1729187"/>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respond to conflicts?</a:t>
            </a:r>
          </a:p>
        </p:txBody>
      </p:sp>
      <p:sp>
        <p:nvSpPr>
          <p:cNvPr id="8" name="Pentagon 7"/>
          <p:cNvSpPr/>
          <p:nvPr/>
        </p:nvSpPr>
        <p:spPr bwMode="gray">
          <a:xfrm>
            <a:off x="4307593" y="1729186"/>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handle </a:t>
            </a:r>
            <a:br>
              <a:rPr lang="en-US" sz="1400" dirty="0">
                <a:solidFill>
                  <a:schemeClr val="tx1"/>
                </a:solidFill>
              </a:rPr>
            </a:br>
            <a:r>
              <a:rPr lang="en-US" sz="1400" dirty="0">
                <a:solidFill>
                  <a:schemeClr val="tx1"/>
                </a:solidFill>
              </a:rPr>
              <a:t>impediments?</a:t>
            </a:r>
          </a:p>
        </p:txBody>
      </p:sp>
      <p:sp>
        <p:nvSpPr>
          <p:cNvPr id="9" name="Pentagon 8"/>
          <p:cNvSpPr/>
          <p:nvPr/>
        </p:nvSpPr>
        <p:spPr bwMode="gray">
          <a:xfrm>
            <a:off x="395999" y="3198999"/>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manage our work?</a:t>
            </a:r>
          </a:p>
        </p:txBody>
      </p:sp>
      <p:sp>
        <p:nvSpPr>
          <p:cNvPr id="10" name="Pentagon 9"/>
          <p:cNvSpPr/>
          <p:nvPr/>
        </p:nvSpPr>
        <p:spPr bwMode="gray">
          <a:xfrm>
            <a:off x="2351791" y="3198999"/>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communicate with each other?</a:t>
            </a:r>
          </a:p>
        </p:txBody>
      </p:sp>
      <p:sp>
        <p:nvSpPr>
          <p:cNvPr id="11" name="Pentagon 10"/>
          <p:cNvSpPr/>
          <p:nvPr/>
        </p:nvSpPr>
        <p:spPr bwMode="gray">
          <a:xfrm>
            <a:off x="4307593" y="3198995"/>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run our meetings?</a:t>
            </a:r>
          </a:p>
        </p:txBody>
      </p:sp>
      <p:sp>
        <p:nvSpPr>
          <p:cNvPr id="12" name="Pentagon 11"/>
          <p:cNvSpPr/>
          <p:nvPr/>
        </p:nvSpPr>
        <p:spPr bwMode="gray">
          <a:xfrm>
            <a:off x="6263385" y="1729186"/>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improve our processes?</a:t>
            </a:r>
          </a:p>
        </p:txBody>
      </p:sp>
      <p:sp>
        <p:nvSpPr>
          <p:cNvPr id="13" name="Pentagon 12"/>
          <p:cNvSpPr/>
          <p:nvPr/>
        </p:nvSpPr>
        <p:spPr bwMode="gray">
          <a:xfrm>
            <a:off x="6263385" y="3198995"/>
            <a:ext cx="1828800" cy="1371600"/>
          </a:xfrm>
          <a:prstGeom prst="homePlate">
            <a:avLst>
              <a:gd name="adj" fmla="val 0"/>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400" dirty="0">
                <a:solidFill>
                  <a:schemeClr val="tx1"/>
                </a:solidFill>
              </a:rPr>
              <a:t>How do we help each other have fun?</a:t>
            </a:r>
          </a:p>
        </p:txBody>
      </p:sp>
    </p:spTree>
    <p:extLst>
      <p:ext uri="{BB962C8B-B14F-4D97-AF65-F5344CB8AC3E}">
        <p14:creationId xmlns:p14="http://schemas.microsoft.com/office/powerpoint/2010/main" val="25483528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Shared Understanding and Vision</a:t>
            </a:r>
          </a:p>
        </p:txBody>
      </p:sp>
      <p:sp>
        <p:nvSpPr>
          <p:cNvPr id="3" name="Title 2"/>
          <p:cNvSpPr>
            <a:spLocks noGrp="1"/>
          </p:cNvSpPr>
          <p:nvPr>
            <p:ph type="title"/>
          </p:nvPr>
        </p:nvSpPr>
        <p:spPr/>
        <p:txBody>
          <a:bodyPr/>
          <a:lstStyle/>
          <a:p>
            <a:r>
              <a:rPr lang="en-US" dirty="0"/>
              <a:t>Forming and Managing Agile Teams</a:t>
            </a:r>
          </a:p>
        </p:txBody>
      </p:sp>
      <p:sp>
        <p:nvSpPr>
          <p:cNvPr id="5" name="Content Placeholder 1"/>
          <p:cNvSpPr txBox="1">
            <a:spLocks/>
          </p:cNvSpPr>
          <p:nvPr/>
        </p:nvSpPr>
        <p:spPr>
          <a:xfrm>
            <a:off x="376238" y="1408855"/>
            <a:ext cx="5770562" cy="4402647"/>
          </a:xfrm>
          <a:prstGeom prst="rect">
            <a:avLst/>
          </a:prstGeom>
        </p:spPr>
        <p:txBody>
          <a:bodyPr vert="horz" lIns="0" tIns="0" rIns="0" bIns="0" rtlCol="0">
            <a:norm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228600" indent="-228600">
              <a:buFont typeface="+mj-lt"/>
              <a:buAutoNum type="arabicPeriod"/>
            </a:pPr>
            <a:r>
              <a:rPr lang="en-US" sz="1400" dirty="0"/>
              <a:t>All team members should understand product vision and customer needs</a:t>
            </a:r>
          </a:p>
          <a:p>
            <a:pPr marL="228600" indent="-228600">
              <a:buFont typeface="+mj-lt"/>
              <a:buAutoNum type="arabicPeriod"/>
            </a:pPr>
            <a:r>
              <a:rPr lang="en-US" sz="1400" dirty="0"/>
              <a:t>All events performed as a team</a:t>
            </a:r>
          </a:p>
          <a:p>
            <a:pPr lvl="4"/>
            <a:r>
              <a:rPr lang="en-US" sz="1400" dirty="0"/>
              <a:t>Writing Stories</a:t>
            </a:r>
          </a:p>
          <a:p>
            <a:pPr lvl="4"/>
            <a:r>
              <a:rPr lang="en-US" sz="1400" dirty="0"/>
              <a:t>Estimating Stories</a:t>
            </a:r>
          </a:p>
          <a:p>
            <a:pPr lvl="4"/>
            <a:r>
              <a:rPr lang="en-US" sz="1400" dirty="0"/>
              <a:t>Determining </a:t>
            </a:r>
            <a:br>
              <a:rPr lang="en-US" sz="1400" dirty="0"/>
            </a:br>
            <a:r>
              <a:rPr lang="en-US" sz="1400" dirty="0"/>
              <a:t>Acceptance Criteria</a:t>
            </a:r>
          </a:p>
          <a:p>
            <a:pPr lvl="4"/>
            <a:r>
              <a:rPr lang="en-US" sz="1400" dirty="0"/>
              <a:t>Planning a Sprint</a:t>
            </a:r>
          </a:p>
          <a:p>
            <a:pPr lvl="4"/>
            <a:r>
              <a:rPr lang="en-US" sz="1400" dirty="0"/>
              <a:t>Reviewing a Sprint</a:t>
            </a:r>
          </a:p>
          <a:p>
            <a:pPr marL="228600" indent="-228600">
              <a:buFont typeface="+mj-lt"/>
              <a:buAutoNum type="arabicPeriod"/>
            </a:pPr>
            <a:r>
              <a:rPr lang="en-US" sz="1400" dirty="0"/>
              <a:t>Reduces friction </a:t>
            </a:r>
            <a:br>
              <a:rPr lang="en-US" sz="1400" dirty="0"/>
            </a:br>
            <a:r>
              <a:rPr lang="en-US" sz="1400" dirty="0"/>
              <a:t>and rework</a:t>
            </a:r>
          </a:p>
        </p:txBody>
      </p:sp>
      <p:pic>
        <p:nvPicPr>
          <p:cNvPr id="6" name="Picture 2" descr="http://www.leadingagile.com/wp-content/uploads/2013/09/I-am-so-glad-we-all-agre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9014" y="2527864"/>
            <a:ext cx="4394105" cy="275870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06748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idx="1"/>
          </p:nvPr>
        </p:nvSpPr>
        <p:spPr/>
        <p:txBody>
          <a:bodyPr/>
          <a:lstStyle/>
          <a:p>
            <a:endParaRPr lang="en-US" dirty="0"/>
          </a:p>
          <a:p>
            <a:pPr marL="228600" indent="-228600">
              <a:buFont typeface="+mj-lt"/>
              <a:buAutoNum type="arabicPeriod"/>
            </a:pPr>
            <a:r>
              <a:rPr lang="en-US" dirty="0"/>
              <a:t>Agile frameworks </a:t>
            </a:r>
          </a:p>
          <a:p>
            <a:pPr marL="228600" indent="-228600">
              <a:buFont typeface="+mj-lt"/>
              <a:buAutoNum type="arabicPeriod"/>
            </a:pPr>
            <a:r>
              <a:rPr lang="en-US" dirty="0"/>
              <a:t>Scrum Overview</a:t>
            </a:r>
          </a:p>
          <a:p>
            <a:pPr marL="812800" lvl="4" indent="-228600">
              <a:buFont typeface="+mj-lt"/>
              <a:buAutoNum type="alphaLcPeriod"/>
            </a:pPr>
            <a:r>
              <a:rPr lang="en-US" dirty="0"/>
              <a:t>Roles</a:t>
            </a:r>
          </a:p>
          <a:p>
            <a:pPr marL="812800" lvl="4" indent="-228600">
              <a:buFont typeface="+mj-lt"/>
              <a:buAutoNum type="alphaLcPeriod"/>
            </a:pPr>
            <a:r>
              <a:rPr lang="en-US" dirty="0"/>
              <a:t>Events</a:t>
            </a:r>
          </a:p>
          <a:p>
            <a:pPr marL="812800" lvl="4" indent="-228600">
              <a:buFont typeface="+mj-lt"/>
              <a:buAutoNum type="alphaLcPeriod"/>
            </a:pPr>
            <a:r>
              <a:rPr lang="en-US" dirty="0"/>
              <a:t>Artifacts</a:t>
            </a:r>
          </a:p>
          <a:p>
            <a:pPr marL="228600" indent="-228600">
              <a:buFont typeface="+mj-lt"/>
              <a:buAutoNum type="arabicPeriod"/>
            </a:pPr>
            <a:r>
              <a:rPr lang="en-US" dirty="0"/>
              <a:t>Creating &amp; managing the agile teams</a:t>
            </a:r>
          </a:p>
          <a:p>
            <a:endParaRPr lang="en-US" dirty="0"/>
          </a:p>
        </p:txBody>
      </p:sp>
    </p:spTree>
    <p:extLst>
      <p:ext uri="{BB962C8B-B14F-4D97-AF65-F5344CB8AC3E}">
        <p14:creationId xmlns:p14="http://schemas.microsoft.com/office/powerpoint/2010/main" val="18115794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Frameworks &amp; Scrum Overview</a:t>
            </a:r>
          </a:p>
        </p:txBody>
      </p:sp>
    </p:spTree>
    <p:extLst>
      <p:ext uri="{BB962C8B-B14F-4D97-AF65-F5344CB8AC3E}">
        <p14:creationId xmlns:p14="http://schemas.microsoft.com/office/powerpoint/2010/main" val="35503800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Frameworks &amp; Scrum Overview</a:t>
            </a:r>
            <a:endParaRPr lang="en-US" noProof="0" dirty="0"/>
          </a:p>
        </p:txBody>
      </p:sp>
      <p:sp>
        <p:nvSpPr>
          <p:cNvPr id="9" name="Text Placeholder 8"/>
          <p:cNvSpPr>
            <a:spLocks noGrp="1"/>
          </p:cNvSpPr>
          <p:nvPr>
            <p:ph type="body" sz="quarter" idx="17"/>
          </p:nvPr>
        </p:nvSpPr>
        <p:spPr/>
        <p:txBody>
          <a:bodyPr/>
          <a:lstStyle/>
          <a:p>
            <a:r>
              <a:rPr lang="en-US" sz="1600" b="1" noProof="0" dirty="0">
                <a:solidFill>
                  <a:schemeClr val="accent1"/>
                </a:solidFill>
              </a:rPr>
              <a:t>3 Artifacts</a:t>
            </a:r>
          </a:p>
          <a:p>
            <a:pPr lvl="0"/>
            <a:r>
              <a:rPr lang="en-US" b="1" dirty="0">
                <a:solidFill>
                  <a:schemeClr val="accent6"/>
                </a:solidFill>
              </a:rPr>
              <a:t>1. Product Backlog</a:t>
            </a:r>
          </a:p>
          <a:p>
            <a:pPr marL="514350" lvl="1" indent="-285750"/>
            <a:r>
              <a:rPr lang="en-US" dirty="0">
                <a:solidFill>
                  <a:schemeClr val="accent6"/>
                </a:solidFill>
              </a:rPr>
              <a:t>What are our priorities?</a:t>
            </a:r>
          </a:p>
          <a:p>
            <a:pPr>
              <a:spcAft>
                <a:spcPct val="35000"/>
              </a:spcAft>
            </a:pPr>
            <a:r>
              <a:rPr lang="en-US" b="1" dirty="0">
                <a:solidFill>
                  <a:schemeClr val="accent6"/>
                </a:solidFill>
              </a:rPr>
              <a:t>2. Sprint Backlog</a:t>
            </a:r>
          </a:p>
          <a:p>
            <a:pPr marL="514350" lvl="1" indent="-285750">
              <a:defRPr/>
            </a:pPr>
            <a:r>
              <a:rPr lang="en-US" dirty="0">
                <a:solidFill>
                  <a:schemeClr val="accent6"/>
                </a:solidFill>
              </a:rPr>
              <a:t>What are we doing now and how will we do it?</a:t>
            </a:r>
          </a:p>
          <a:p>
            <a:pPr lvl="0">
              <a:spcAft>
                <a:spcPct val="35000"/>
              </a:spcAft>
            </a:pPr>
            <a:r>
              <a:rPr lang="en-US" b="1" dirty="0">
                <a:solidFill>
                  <a:schemeClr val="accent6"/>
                </a:solidFill>
              </a:rPr>
              <a:t>3. Increment</a:t>
            </a:r>
          </a:p>
          <a:p>
            <a:pPr marL="514350" lvl="1" indent="-285750">
              <a:defRPr/>
            </a:pPr>
            <a:r>
              <a:rPr lang="en-US" dirty="0">
                <a:solidFill>
                  <a:schemeClr val="accent6"/>
                </a:solidFill>
              </a:rPr>
              <a:t>What progress have we made in this sprint?  In this release?</a:t>
            </a:r>
          </a:p>
        </p:txBody>
      </p:sp>
      <p:sp>
        <p:nvSpPr>
          <p:cNvPr id="6" name="Text Placeholder 5"/>
          <p:cNvSpPr>
            <a:spLocks noGrp="1"/>
          </p:cNvSpPr>
          <p:nvPr>
            <p:ph type="body" sz="quarter" idx="18"/>
          </p:nvPr>
        </p:nvSpPr>
        <p:spPr/>
        <p:txBody>
          <a:bodyPr/>
          <a:lstStyle/>
          <a:p>
            <a:r>
              <a:rPr lang="en-US" sz="1600" b="1" noProof="0" dirty="0">
                <a:solidFill>
                  <a:schemeClr val="accent1"/>
                </a:solidFill>
              </a:rPr>
              <a:t>3 Roles</a:t>
            </a:r>
          </a:p>
          <a:p>
            <a:pPr lvl="0"/>
            <a:r>
              <a:rPr lang="en-US" b="1" dirty="0">
                <a:solidFill>
                  <a:schemeClr val="accent6"/>
                </a:solidFill>
              </a:rPr>
              <a:t>1. Product Owner</a:t>
            </a:r>
          </a:p>
          <a:p>
            <a:pPr marL="514350" lvl="1" indent="-285750"/>
            <a:r>
              <a:rPr lang="en-US" dirty="0">
                <a:solidFill>
                  <a:schemeClr val="accent6"/>
                </a:solidFill>
              </a:rPr>
              <a:t>Prioritizes the Product Backlog and represents the business</a:t>
            </a:r>
          </a:p>
          <a:p>
            <a:pPr lvl="0"/>
            <a:r>
              <a:rPr lang="en-US" b="1" dirty="0">
                <a:solidFill>
                  <a:schemeClr val="accent6"/>
                </a:solidFill>
              </a:rPr>
              <a:t>2. Development Team</a:t>
            </a:r>
          </a:p>
          <a:p>
            <a:pPr marL="514350" lvl="1" indent="-285750"/>
            <a:r>
              <a:rPr lang="en-US" dirty="0">
                <a:solidFill>
                  <a:schemeClr val="accent6"/>
                </a:solidFill>
              </a:rPr>
              <a:t>Performs the work</a:t>
            </a:r>
          </a:p>
          <a:p>
            <a:pPr marL="514350" lvl="1" indent="-285750"/>
            <a:r>
              <a:rPr lang="en-US" dirty="0">
                <a:solidFill>
                  <a:schemeClr val="accent6"/>
                </a:solidFill>
              </a:rPr>
              <a:t>Continually improves</a:t>
            </a:r>
          </a:p>
          <a:p>
            <a:r>
              <a:rPr lang="en-US" b="1" dirty="0">
                <a:solidFill>
                  <a:schemeClr val="accent6"/>
                </a:solidFill>
              </a:rPr>
              <a:t>3. Scrum Master</a:t>
            </a:r>
          </a:p>
          <a:p>
            <a:pPr marL="514350" lvl="1" indent="-285750"/>
            <a:r>
              <a:rPr lang="en-US" dirty="0">
                <a:solidFill>
                  <a:schemeClr val="accent6"/>
                </a:solidFill>
              </a:rPr>
              <a:t>Clears roadblocks for the team</a:t>
            </a:r>
          </a:p>
          <a:p>
            <a:pPr marL="514350" lvl="1" indent="-285750"/>
            <a:r>
              <a:rPr lang="en-US" dirty="0">
                <a:solidFill>
                  <a:schemeClr val="accent6"/>
                </a:solidFill>
              </a:rPr>
              <a:t>Coaches the Scrum practices and mindset</a:t>
            </a:r>
            <a:endParaRPr lang="en-US" noProof="0" dirty="0"/>
          </a:p>
        </p:txBody>
      </p:sp>
      <p:sp>
        <p:nvSpPr>
          <p:cNvPr id="2" name="Text Placeholder 1"/>
          <p:cNvSpPr>
            <a:spLocks noGrp="1"/>
          </p:cNvSpPr>
          <p:nvPr>
            <p:ph type="body" sz="quarter" idx="19"/>
          </p:nvPr>
        </p:nvSpPr>
        <p:spPr/>
        <p:txBody>
          <a:bodyPr/>
          <a:lstStyle/>
          <a:p>
            <a:r>
              <a:rPr lang="en-US" sz="1600" b="1" noProof="0" dirty="0">
                <a:solidFill>
                  <a:schemeClr val="accent1"/>
                </a:solidFill>
              </a:rPr>
              <a:t>5 Events</a:t>
            </a:r>
          </a:p>
          <a:p>
            <a:r>
              <a:rPr lang="en-US" b="1" dirty="0">
                <a:solidFill>
                  <a:schemeClr val="accent6"/>
                </a:solidFill>
              </a:rPr>
              <a:t>1. Sprint Planning</a:t>
            </a:r>
          </a:p>
          <a:p>
            <a:pPr marL="514350" lvl="1" indent="-285750">
              <a:defRPr/>
            </a:pPr>
            <a:r>
              <a:rPr lang="en-US" dirty="0">
                <a:solidFill>
                  <a:schemeClr val="accent6"/>
                </a:solidFill>
              </a:rPr>
              <a:t>What is the goal?</a:t>
            </a:r>
          </a:p>
          <a:p>
            <a:pPr lvl="0"/>
            <a:r>
              <a:rPr lang="en-US" b="1" dirty="0">
                <a:solidFill>
                  <a:schemeClr val="accent6"/>
                </a:solidFill>
              </a:rPr>
              <a:t>2. Daily Scrum</a:t>
            </a:r>
          </a:p>
          <a:p>
            <a:pPr marL="514350" lvl="1" indent="-285750">
              <a:defRPr/>
            </a:pPr>
            <a:r>
              <a:rPr lang="en-US" dirty="0">
                <a:solidFill>
                  <a:schemeClr val="accent6"/>
                </a:solidFill>
              </a:rPr>
              <a:t>How are we doing toward delivery of the goal?</a:t>
            </a:r>
          </a:p>
          <a:p>
            <a:pPr lvl="0"/>
            <a:r>
              <a:rPr lang="en-US" b="1" dirty="0">
                <a:solidFill>
                  <a:schemeClr val="accent6"/>
                </a:solidFill>
              </a:rPr>
              <a:t>3. Sprint Review</a:t>
            </a:r>
          </a:p>
          <a:p>
            <a:pPr marL="514350" lvl="1" indent="-285750">
              <a:defRPr/>
            </a:pPr>
            <a:r>
              <a:rPr lang="en-US" dirty="0">
                <a:solidFill>
                  <a:schemeClr val="accent6"/>
                </a:solidFill>
              </a:rPr>
              <a:t>How did we do?  Are we on the right track?</a:t>
            </a:r>
          </a:p>
          <a:p>
            <a:pPr lvl="0"/>
            <a:r>
              <a:rPr lang="en-US" b="1" dirty="0">
                <a:solidFill>
                  <a:schemeClr val="accent6"/>
                </a:solidFill>
              </a:rPr>
              <a:t>4. Sprint Retrospective</a:t>
            </a:r>
          </a:p>
          <a:p>
            <a:pPr marL="514350" lvl="1" indent="-285750">
              <a:defRPr/>
            </a:pPr>
            <a:r>
              <a:rPr lang="en-US" dirty="0">
                <a:solidFill>
                  <a:schemeClr val="accent6"/>
                </a:solidFill>
              </a:rPr>
              <a:t>How can we get better?</a:t>
            </a:r>
          </a:p>
          <a:p>
            <a:pPr lvl="0"/>
            <a:r>
              <a:rPr lang="en-US" b="1" dirty="0">
                <a:solidFill>
                  <a:schemeClr val="accent6"/>
                </a:solidFill>
              </a:rPr>
              <a:t>5. Sprint</a:t>
            </a:r>
          </a:p>
          <a:p>
            <a:pPr marL="514350" lvl="1" indent="-285750">
              <a:defRPr/>
            </a:pPr>
            <a:r>
              <a:rPr lang="en-US" dirty="0">
                <a:solidFill>
                  <a:schemeClr val="accent6"/>
                </a:solidFill>
              </a:rPr>
              <a:t>The container for all the events</a:t>
            </a:r>
            <a:endParaRPr lang="en-US" noProof="0" dirty="0">
              <a:solidFill>
                <a:schemeClr val="accent6"/>
              </a:solidFill>
            </a:endParaRPr>
          </a:p>
        </p:txBody>
      </p:sp>
      <p:sp>
        <p:nvSpPr>
          <p:cNvPr id="8" name="Text Placeholder 7"/>
          <p:cNvSpPr>
            <a:spLocks noGrp="1"/>
          </p:cNvSpPr>
          <p:nvPr>
            <p:ph type="body" sz="quarter" idx="13"/>
          </p:nvPr>
        </p:nvSpPr>
        <p:spPr/>
        <p:txBody>
          <a:bodyPr/>
          <a:lstStyle/>
          <a:p>
            <a:r>
              <a:rPr lang="en-US" noProof="0" dirty="0"/>
              <a:t>Scrum Framework</a:t>
            </a:r>
          </a:p>
        </p:txBody>
      </p:sp>
    </p:spTree>
    <p:extLst>
      <p:ext uri="{BB962C8B-B14F-4D97-AF65-F5344CB8AC3E}">
        <p14:creationId xmlns:p14="http://schemas.microsoft.com/office/powerpoint/2010/main" val="424670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Scrum Framework</a:t>
            </a:r>
          </a:p>
        </p:txBody>
      </p:sp>
      <p:sp>
        <p:nvSpPr>
          <p:cNvPr id="3" name="Title 2"/>
          <p:cNvSpPr>
            <a:spLocks noGrp="1"/>
          </p:cNvSpPr>
          <p:nvPr>
            <p:ph type="title"/>
          </p:nvPr>
        </p:nvSpPr>
        <p:spPr/>
        <p:txBody>
          <a:bodyPr/>
          <a:lstStyle/>
          <a:p>
            <a:r>
              <a:rPr lang="en-US" dirty="0"/>
              <a:t>Frameworks &amp; Scrum Overview</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0227" y="1665288"/>
            <a:ext cx="8306083" cy="4713287"/>
          </a:xfrm>
          <a:prstGeom prst="rect">
            <a:avLst/>
          </a:prstGeom>
        </p:spPr>
      </p:pic>
    </p:spTree>
    <p:extLst>
      <p:ext uri="{BB962C8B-B14F-4D97-AF65-F5344CB8AC3E}">
        <p14:creationId xmlns:p14="http://schemas.microsoft.com/office/powerpoint/2010/main" val="5295862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a:t>
            </a:r>
          </a:p>
        </p:txBody>
      </p:sp>
    </p:spTree>
    <p:extLst>
      <p:ext uri="{BB962C8B-B14F-4D97-AF65-F5344CB8AC3E}">
        <p14:creationId xmlns:p14="http://schemas.microsoft.com/office/powerpoint/2010/main" val="25462401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Roles</a:t>
            </a:r>
          </a:p>
        </p:txBody>
      </p:sp>
      <p:sp>
        <p:nvSpPr>
          <p:cNvPr id="5" name="Content Placeholder 2"/>
          <p:cNvSpPr txBox="1">
            <a:spLocks/>
          </p:cNvSpPr>
          <p:nvPr/>
        </p:nvSpPr>
        <p:spPr>
          <a:xfrm>
            <a:off x="376238" y="1568764"/>
            <a:ext cx="9514398" cy="3475521"/>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800" dirty="0">
                <a:solidFill>
                  <a:schemeClr val="accent6"/>
                </a:solidFill>
              </a:rPr>
              <a:t>1. Product Owner: owns the requirements</a:t>
            </a:r>
          </a:p>
          <a:p>
            <a:r>
              <a:rPr lang="en-US" sz="1800" dirty="0">
                <a:solidFill>
                  <a:schemeClr val="accent6"/>
                </a:solidFill>
              </a:rPr>
              <a:t>2. Scrum Master: owns the Scrum process</a:t>
            </a:r>
          </a:p>
          <a:p>
            <a:r>
              <a:rPr lang="en-US" sz="1800" dirty="0">
                <a:solidFill>
                  <a:schemeClr val="accent6"/>
                </a:solidFill>
              </a:rPr>
              <a:t>3. Development Team: owns the work</a:t>
            </a:r>
          </a:p>
          <a:p>
            <a:endParaRPr lang="en-US" dirty="0"/>
          </a:p>
        </p:txBody>
      </p:sp>
      <p:sp>
        <p:nvSpPr>
          <p:cNvPr id="6" name="Rectangle 5"/>
          <p:cNvSpPr/>
          <p:nvPr/>
        </p:nvSpPr>
        <p:spPr>
          <a:xfrm>
            <a:off x="376238" y="3486823"/>
            <a:ext cx="3809927" cy="830997"/>
          </a:xfrm>
          <a:prstGeom prst="rect">
            <a:avLst/>
          </a:prstGeom>
          <a:solidFill>
            <a:schemeClr val="bg1">
              <a:lumMod val="95000"/>
            </a:schemeClr>
          </a:solidFill>
        </p:spPr>
        <p:txBody>
          <a:bodyPr wrap="square">
            <a:spAutoFit/>
          </a:bodyPr>
          <a:lstStyle/>
          <a:p>
            <a:pPr algn="ctr"/>
            <a:r>
              <a:rPr lang="en-US" sz="2400" b="1" dirty="0">
                <a:solidFill>
                  <a:schemeClr val="accent6"/>
                </a:solidFill>
                <a:latin typeface="+mj-lt"/>
              </a:rPr>
              <a:t>Self-Organizing</a:t>
            </a:r>
          </a:p>
          <a:p>
            <a:pPr algn="ctr"/>
            <a:r>
              <a:rPr lang="en-US" sz="2400" dirty="0">
                <a:solidFill>
                  <a:schemeClr val="accent6"/>
                </a:solidFill>
                <a:latin typeface="+mj-lt"/>
              </a:rPr>
              <a:t>not self-managing</a:t>
            </a:r>
          </a:p>
        </p:txBody>
      </p:sp>
      <p:pic>
        <p:nvPicPr>
          <p:cNvPr id="7" name="Picture 6"/>
          <p:cNvPicPr>
            <a:picLocks noChangeAspect="1"/>
          </p:cNvPicPr>
          <p:nvPr/>
        </p:nvPicPr>
        <p:blipFill>
          <a:blip r:embed="rId3"/>
          <a:stretch>
            <a:fillRect/>
          </a:stretch>
        </p:blipFill>
        <p:spPr>
          <a:xfrm>
            <a:off x="7402729" y="4294422"/>
            <a:ext cx="605231" cy="792766"/>
          </a:xfrm>
          <a:prstGeom prst="rect">
            <a:avLst/>
          </a:prstGeom>
        </p:spPr>
      </p:pic>
      <p:pic>
        <p:nvPicPr>
          <p:cNvPr id="8" name="Picture 7"/>
          <p:cNvPicPr>
            <a:picLocks noChangeAspect="1"/>
          </p:cNvPicPr>
          <p:nvPr/>
        </p:nvPicPr>
        <p:blipFill>
          <a:blip r:embed="rId4"/>
          <a:stretch>
            <a:fillRect/>
          </a:stretch>
        </p:blipFill>
        <p:spPr>
          <a:xfrm>
            <a:off x="5748476" y="4285704"/>
            <a:ext cx="611809" cy="792766"/>
          </a:xfrm>
          <a:prstGeom prst="rect">
            <a:avLst/>
          </a:prstGeom>
        </p:spPr>
      </p:pic>
      <p:sp>
        <p:nvSpPr>
          <p:cNvPr id="9" name="TextBox 8"/>
          <p:cNvSpPr txBox="1"/>
          <p:nvPr/>
        </p:nvSpPr>
        <p:spPr>
          <a:xfrm>
            <a:off x="5316180" y="3070821"/>
            <a:ext cx="1333979" cy="523220"/>
          </a:xfrm>
          <a:prstGeom prst="rect">
            <a:avLst/>
          </a:prstGeom>
          <a:noFill/>
        </p:spPr>
        <p:txBody>
          <a:bodyPr wrap="square" rtlCol="0">
            <a:spAutoFit/>
          </a:bodyPr>
          <a:lstStyle/>
          <a:p>
            <a:pPr algn="ctr"/>
            <a:r>
              <a:rPr lang="en-US" sz="1400" dirty="0">
                <a:solidFill>
                  <a:schemeClr val="tx1">
                    <a:lumMod val="50000"/>
                  </a:schemeClr>
                </a:solidFill>
              </a:rPr>
              <a:t>Team Member</a:t>
            </a:r>
          </a:p>
        </p:txBody>
      </p:sp>
      <p:sp>
        <p:nvSpPr>
          <p:cNvPr id="10" name="TextBox 9"/>
          <p:cNvSpPr txBox="1"/>
          <p:nvPr/>
        </p:nvSpPr>
        <p:spPr>
          <a:xfrm>
            <a:off x="7206016" y="5130058"/>
            <a:ext cx="963242" cy="307777"/>
          </a:xfrm>
          <a:prstGeom prst="rect">
            <a:avLst/>
          </a:prstGeom>
          <a:noFill/>
        </p:spPr>
        <p:txBody>
          <a:bodyPr wrap="square" rtlCol="0">
            <a:spAutoFit/>
          </a:bodyPr>
          <a:lstStyle/>
          <a:p>
            <a:pPr algn="ctr"/>
            <a:r>
              <a:rPr lang="en-US" sz="1400" dirty="0">
                <a:solidFill>
                  <a:schemeClr val="tx1">
                    <a:lumMod val="50000"/>
                  </a:schemeClr>
                </a:solidFill>
              </a:rPr>
              <a:t>Quality</a:t>
            </a:r>
          </a:p>
        </p:txBody>
      </p:sp>
      <p:sp>
        <p:nvSpPr>
          <p:cNvPr id="11" name="TextBox 10"/>
          <p:cNvSpPr txBox="1"/>
          <p:nvPr/>
        </p:nvSpPr>
        <p:spPr>
          <a:xfrm>
            <a:off x="5335951" y="5130058"/>
            <a:ext cx="1370393" cy="307777"/>
          </a:xfrm>
          <a:prstGeom prst="rect">
            <a:avLst/>
          </a:prstGeom>
          <a:noFill/>
        </p:spPr>
        <p:txBody>
          <a:bodyPr wrap="square" rtlCol="0">
            <a:spAutoFit/>
          </a:bodyPr>
          <a:lstStyle/>
          <a:p>
            <a:pPr algn="ctr"/>
            <a:r>
              <a:rPr lang="en-US" sz="1400" dirty="0">
                <a:solidFill>
                  <a:schemeClr val="tx1">
                    <a:lumMod val="50000"/>
                  </a:schemeClr>
                </a:solidFill>
              </a:rPr>
              <a:t>Analyst</a:t>
            </a:r>
          </a:p>
        </p:txBody>
      </p:sp>
      <p:sp>
        <p:nvSpPr>
          <p:cNvPr id="12" name="TextBox 11"/>
          <p:cNvSpPr txBox="1"/>
          <p:nvPr/>
        </p:nvSpPr>
        <p:spPr>
          <a:xfrm>
            <a:off x="6942833" y="3025873"/>
            <a:ext cx="1370393" cy="523220"/>
          </a:xfrm>
          <a:prstGeom prst="rect">
            <a:avLst/>
          </a:prstGeom>
          <a:noFill/>
        </p:spPr>
        <p:txBody>
          <a:bodyPr wrap="square" rtlCol="0">
            <a:spAutoFit/>
          </a:bodyPr>
          <a:lstStyle/>
          <a:p>
            <a:pPr algn="ctr"/>
            <a:r>
              <a:rPr lang="en-US" sz="1400" dirty="0">
                <a:solidFill>
                  <a:schemeClr val="tx1">
                    <a:lumMod val="50000"/>
                  </a:schemeClr>
                </a:solidFill>
              </a:rPr>
              <a:t>Team Member</a:t>
            </a:r>
          </a:p>
        </p:txBody>
      </p:sp>
      <p:pic>
        <p:nvPicPr>
          <p:cNvPr id="13" name="Picture 12"/>
          <p:cNvPicPr>
            <a:picLocks noChangeAspect="1"/>
          </p:cNvPicPr>
          <p:nvPr/>
        </p:nvPicPr>
        <p:blipFill>
          <a:blip r:embed="rId5"/>
          <a:stretch>
            <a:fillRect/>
          </a:stretch>
        </p:blipFill>
        <p:spPr>
          <a:xfrm>
            <a:off x="5705428" y="2149363"/>
            <a:ext cx="568724" cy="792767"/>
          </a:xfrm>
          <a:prstGeom prst="rect">
            <a:avLst/>
          </a:prstGeom>
        </p:spPr>
      </p:pic>
      <p:pic>
        <p:nvPicPr>
          <p:cNvPr id="14" name="Picture 13"/>
          <p:cNvPicPr>
            <a:picLocks noChangeAspect="1"/>
          </p:cNvPicPr>
          <p:nvPr/>
        </p:nvPicPr>
        <p:blipFill>
          <a:blip r:embed="rId6"/>
          <a:stretch>
            <a:fillRect/>
          </a:stretch>
        </p:blipFill>
        <p:spPr>
          <a:xfrm>
            <a:off x="7408556" y="2187576"/>
            <a:ext cx="549676" cy="779393"/>
          </a:xfrm>
          <a:prstGeom prst="rect">
            <a:avLst/>
          </a:prstGeom>
        </p:spPr>
      </p:pic>
      <p:sp>
        <p:nvSpPr>
          <p:cNvPr id="15" name="Rounded Rectangle 14"/>
          <p:cNvSpPr/>
          <p:nvPr/>
        </p:nvSpPr>
        <p:spPr>
          <a:xfrm>
            <a:off x="5343009" y="2061902"/>
            <a:ext cx="3056240" cy="3509444"/>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7146900" y="1580803"/>
            <a:ext cx="895868" cy="523220"/>
          </a:xfrm>
          <a:prstGeom prst="rect">
            <a:avLst/>
          </a:prstGeom>
          <a:noFill/>
        </p:spPr>
        <p:txBody>
          <a:bodyPr wrap="square" rtlCol="0">
            <a:spAutoFit/>
          </a:bodyPr>
          <a:lstStyle/>
          <a:p>
            <a:r>
              <a:rPr lang="en-US" sz="1400" dirty="0">
                <a:solidFill>
                  <a:schemeClr val="tx1">
                    <a:lumMod val="50000"/>
                  </a:schemeClr>
                </a:solidFill>
              </a:rPr>
              <a:t>Product </a:t>
            </a:r>
            <a:br>
              <a:rPr lang="en-US" sz="1400" dirty="0">
                <a:solidFill>
                  <a:schemeClr val="tx1">
                    <a:lumMod val="50000"/>
                  </a:schemeClr>
                </a:solidFill>
              </a:rPr>
            </a:br>
            <a:r>
              <a:rPr lang="en-US" sz="1400" dirty="0">
                <a:solidFill>
                  <a:schemeClr val="tx1">
                    <a:lumMod val="50000"/>
                  </a:schemeClr>
                </a:solidFill>
              </a:rPr>
              <a:t>Owner</a:t>
            </a:r>
          </a:p>
        </p:txBody>
      </p:sp>
      <p:pic>
        <p:nvPicPr>
          <p:cNvPr id="17" name="Picture 16"/>
          <p:cNvPicPr>
            <a:picLocks noChangeAspect="1"/>
          </p:cNvPicPr>
          <p:nvPr/>
        </p:nvPicPr>
        <p:blipFill>
          <a:blip r:embed="rId7"/>
          <a:stretch>
            <a:fillRect/>
          </a:stretch>
        </p:blipFill>
        <p:spPr>
          <a:xfrm>
            <a:off x="6578262" y="3263320"/>
            <a:ext cx="579114" cy="758558"/>
          </a:xfrm>
          <a:prstGeom prst="rect">
            <a:avLst/>
          </a:prstGeom>
        </p:spPr>
      </p:pic>
      <p:sp>
        <p:nvSpPr>
          <p:cNvPr id="18" name="TextBox 17"/>
          <p:cNvSpPr txBox="1"/>
          <p:nvPr/>
        </p:nvSpPr>
        <p:spPr>
          <a:xfrm>
            <a:off x="5977099" y="3996286"/>
            <a:ext cx="1696268" cy="523220"/>
          </a:xfrm>
          <a:prstGeom prst="rect">
            <a:avLst/>
          </a:prstGeom>
          <a:noFill/>
        </p:spPr>
        <p:txBody>
          <a:bodyPr wrap="square" rtlCol="0">
            <a:spAutoFit/>
          </a:bodyPr>
          <a:lstStyle/>
          <a:p>
            <a:pPr algn="ctr"/>
            <a:r>
              <a:rPr lang="en-US" sz="1400" dirty="0">
                <a:solidFill>
                  <a:schemeClr val="tx1">
                    <a:lumMod val="50000"/>
                  </a:schemeClr>
                </a:solidFill>
              </a:rPr>
              <a:t>Scrum</a:t>
            </a:r>
            <a:br>
              <a:rPr lang="en-US" sz="1400" dirty="0">
                <a:solidFill>
                  <a:schemeClr val="tx1">
                    <a:lumMod val="50000"/>
                  </a:schemeClr>
                </a:solidFill>
              </a:rPr>
            </a:br>
            <a:r>
              <a:rPr lang="en-US" sz="1400" dirty="0">
                <a:solidFill>
                  <a:schemeClr val="tx1">
                    <a:lumMod val="50000"/>
                  </a:schemeClr>
                </a:solidFill>
              </a:rPr>
              <a:t>Master</a:t>
            </a:r>
          </a:p>
        </p:txBody>
      </p:sp>
      <p:pic>
        <p:nvPicPr>
          <p:cNvPr id="20" name="Picture 19"/>
          <p:cNvPicPr>
            <a:picLocks noChangeAspect="1"/>
          </p:cNvPicPr>
          <p:nvPr/>
        </p:nvPicPr>
        <p:blipFill>
          <a:blip r:embed="rId8"/>
          <a:stretch>
            <a:fillRect/>
          </a:stretch>
        </p:blipFill>
        <p:spPr>
          <a:xfrm>
            <a:off x="6537911" y="1516616"/>
            <a:ext cx="585958" cy="810001"/>
          </a:xfrm>
          <a:prstGeom prst="rect">
            <a:avLst/>
          </a:prstGeom>
        </p:spPr>
      </p:pic>
      <p:sp>
        <p:nvSpPr>
          <p:cNvPr id="21" name="Rectangle 20"/>
          <p:cNvSpPr/>
          <p:nvPr/>
        </p:nvSpPr>
        <p:spPr>
          <a:xfrm>
            <a:off x="379950" y="4813810"/>
            <a:ext cx="3809927" cy="830997"/>
          </a:xfrm>
          <a:prstGeom prst="rect">
            <a:avLst/>
          </a:prstGeom>
          <a:solidFill>
            <a:schemeClr val="bg1">
              <a:lumMod val="95000"/>
            </a:schemeClr>
          </a:solidFill>
        </p:spPr>
        <p:txBody>
          <a:bodyPr wrap="square">
            <a:spAutoFit/>
          </a:bodyPr>
          <a:lstStyle/>
          <a:p>
            <a:pPr algn="ctr"/>
            <a:r>
              <a:rPr lang="en-US" sz="2400" b="1" dirty="0">
                <a:solidFill>
                  <a:schemeClr val="accent6"/>
                </a:solidFill>
                <a:latin typeface="+mj-lt"/>
              </a:rPr>
              <a:t>Cross-Functional </a:t>
            </a:r>
            <a:r>
              <a:rPr lang="en-US" sz="2400" dirty="0">
                <a:solidFill>
                  <a:schemeClr val="accent6"/>
                </a:solidFill>
                <a:latin typeface="+mj-lt"/>
              </a:rPr>
              <a:t>Team</a:t>
            </a:r>
          </a:p>
        </p:txBody>
      </p:sp>
    </p:spTree>
    <p:extLst>
      <p:ext uri="{BB962C8B-B14F-4D97-AF65-F5344CB8AC3E}">
        <p14:creationId xmlns:p14="http://schemas.microsoft.com/office/powerpoint/2010/main" val="602160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Involved vs Committed</a:t>
            </a:r>
          </a:p>
        </p:txBody>
      </p:sp>
      <p:sp>
        <p:nvSpPr>
          <p:cNvPr id="3" name="Title 2"/>
          <p:cNvSpPr>
            <a:spLocks noGrp="1"/>
          </p:cNvSpPr>
          <p:nvPr>
            <p:ph type="title"/>
          </p:nvPr>
        </p:nvSpPr>
        <p:spPr/>
        <p:txBody>
          <a:bodyPr/>
          <a:lstStyle/>
          <a:p>
            <a:r>
              <a:rPr lang="en-US" dirty="0"/>
              <a:t>Scrum Roles</a:t>
            </a:r>
          </a:p>
        </p:txBody>
      </p:sp>
      <p:pic>
        <p:nvPicPr>
          <p:cNvPr id="71" name="Picture 70"/>
          <p:cNvPicPr>
            <a:picLocks noChangeAspect="1"/>
          </p:cNvPicPr>
          <p:nvPr/>
        </p:nvPicPr>
        <p:blipFill>
          <a:blip r:embed="rId3"/>
          <a:stretch>
            <a:fillRect/>
          </a:stretch>
        </p:blipFill>
        <p:spPr>
          <a:xfrm>
            <a:off x="7019803" y="4208037"/>
            <a:ext cx="668920" cy="876190"/>
          </a:xfrm>
          <a:prstGeom prst="rect">
            <a:avLst/>
          </a:prstGeom>
        </p:spPr>
      </p:pic>
      <p:pic>
        <p:nvPicPr>
          <p:cNvPr id="72" name="Picture 71"/>
          <p:cNvPicPr>
            <a:picLocks noChangeAspect="1"/>
          </p:cNvPicPr>
          <p:nvPr/>
        </p:nvPicPr>
        <p:blipFill>
          <a:blip r:embed="rId4"/>
          <a:stretch>
            <a:fillRect/>
          </a:stretch>
        </p:blipFill>
        <p:spPr>
          <a:xfrm>
            <a:off x="5058938" y="4201670"/>
            <a:ext cx="676190" cy="876189"/>
          </a:xfrm>
          <a:prstGeom prst="rect">
            <a:avLst/>
          </a:prstGeom>
        </p:spPr>
      </p:pic>
      <p:sp>
        <p:nvSpPr>
          <p:cNvPr id="73" name="TextBox 72"/>
          <p:cNvSpPr txBox="1"/>
          <p:nvPr/>
        </p:nvSpPr>
        <p:spPr>
          <a:xfrm>
            <a:off x="4863157" y="2942257"/>
            <a:ext cx="1474354" cy="307777"/>
          </a:xfrm>
          <a:prstGeom prst="rect">
            <a:avLst/>
          </a:prstGeom>
          <a:noFill/>
        </p:spPr>
        <p:txBody>
          <a:bodyPr wrap="square" rtlCol="0">
            <a:spAutoFit/>
          </a:bodyPr>
          <a:lstStyle/>
          <a:p>
            <a:pPr algn="ctr"/>
            <a:r>
              <a:rPr lang="en-US" sz="1400" dirty="0">
                <a:solidFill>
                  <a:schemeClr val="accent6"/>
                </a:solidFill>
              </a:rPr>
              <a:t>Team Member</a:t>
            </a:r>
          </a:p>
        </p:txBody>
      </p:sp>
      <p:sp>
        <p:nvSpPr>
          <p:cNvPr id="74" name="TextBox 73"/>
          <p:cNvSpPr txBox="1"/>
          <p:nvPr/>
        </p:nvSpPr>
        <p:spPr>
          <a:xfrm>
            <a:off x="6807671" y="5138407"/>
            <a:ext cx="1064604" cy="307777"/>
          </a:xfrm>
          <a:prstGeom prst="rect">
            <a:avLst/>
          </a:prstGeom>
          <a:noFill/>
        </p:spPr>
        <p:txBody>
          <a:bodyPr wrap="square" rtlCol="0">
            <a:spAutoFit/>
          </a:bodyPr>
          <a:lstStyle/>
          <a:p>
            <a:pPr algn="ctr"/>
            <a:r>
              <a:rPr lang="en-US" sz="1400" dirty="0">
                <a:solidFill>
                  <a:schemeClr val="accent6"/>
                </a:solidFill>
              </a:rPr>
              <a:t>Quality</a:t>
            </a:r>
          </a:p>
        </p:txBody>
      </p:sp>
      <p:sp>
        <p:nvSpPr>
          <p:cNvPr id="75" name="TextBox 74"/>
          <p:cNvSpPr txBox="1"/>
          <p:nvPr/>
        </p:nvSpPr>
        <p:spPr>
          <a:xfrm>
            <a:off x="4727669" y="5170252"/>
            <a:ext cx="1514600" cy="307777"/>
          </a:xfrm>
          <a:prstGeom prst="rect">
            <a:avLst/>
          </a:prstGeom>
          <a:noFill/>
        </p:spPr>
        <p:txBody>
          <a:bodyPr wrap="square" rtlCol="0">
            <a:spAutoFit/>
          </a:bodyPr>
          <a:lstStyle/>
          <a:p>
            <a:pPr algn="ctr"/>
            <a:r>
              <a:rPr lang="en-US" sz="1400" dirty="0">
                <a:solidFill>
                  <a:schemeClr val="accent6"/>
                </a:solidFill>
              </a:rPr>
              <a:t>Analyst</a:t>
            </a:r>
          </a:p>
        </p:txBody>
      </p:sp>
      <p:sp>
        <p:nvSpPr>
          <p:cNvPr id="76" name="TextBox 75"/>
          <p:cNvSpPr txBox="1"/>
          <p:nvPr/>
        </p:nvSpPr>
        <p:spPr>
          <a:xfrm>
            <a:off x="6273503" y="2951752"/>
            <a:ext cx="1514600" cy="307777"/>
          </a:xfrm>
          <a:prstGeom prst="rect">
            <a:avLst/>
          </a:prstGeom>
          <a:noFill/>
        </p:spPr>
        <p:txBody>
          <a:bodyPr wrap="square" rtlCol="0">
            <a:spAutoFit/>
          </a:bodyPr>
          <a:lstStyle/>
          <a:p>
            <a:pPr algn="ctr"/>
            <a:r>
              <a:rPr lang="en-US" sz="1400" dirty="0">
                <a:solidFill>
                  <a:schemeClr val="accent6"/>
                </a:solidFill>
              </a:rPr>
              <a:t>Team Member</a:t>
            </a:r>
          </a:p>
        </p:txBody>
      </p:sp>
      <p:pic>
        <p:nvPicPr>
          <p:cNvPr id="77" name="Picture 76"/>
          <p:cNvPicPr>
            <a:picLocks noChangeAspect="1"/>
          </p:cNvPicPr>
          <p:nvPr/>
        </p:nvPicPr>
        <p:blipFill>
          <a:blip r:embed="rId5"/>
          <a:stretch>
            <a:fillRect/>
          </a:stretch>
        </p:blipFill>
        <p:spPr>
          <a:xfrm>
            <a:off x="5175168" y="1998067"/>
            <a:ext cx="628571" cy="876190"/>
          </a:xfrm>
          <a:prstGeom prst="rect">
            <a:avLst/>
          </a:prstGeom>
        </p:spPr>
      </p:pic>
      <p:sp>
        <p:nvSpPr>
          <p:cNvPr id="78" name="TextBox 77"/>
          <p:cNvSpPr txBox="1"/>
          <p:nvPr/>
        </p:nvSpPr>
        <p:spPr>
          <a:xfrm>
            <a:off x="2030262" y="4924729"/>
            <a:ext cx="1300460" cy="307777"/>
          </a:xfrm>
          <a:prstGeom prst="rect">
            <a:avLst/>
          </a:prstGeom>
          <a:noFill/>
        </p:spPr>
        <p:txBody>
          <a:bodyPr wrap="square" rtlCol="0">
            <a:spAutoFit/>
          </a:bodyPr>
          <a:lstStyle/>
          <a:p>
            <a:pPr algn="ctr"/>
            <a:r>
              <a:rPr lang="en-US" sz="1400" dirty="0">
                <a:solidFill>
                  <a:schemeClr val="accent6"/>
                </a:solidFill>
              </a:rPr>
              <a:t>Customers</a:t>
            </a:r>
          </a:p>
        </p:txBody>
      </p:sp>
      <p:sp>
        <p:nvSpPr>
          <p:cNvPr id="79" name="TextBox 78"/>
          <p:cNvSpPr txBox="1"/>
          <p:nvPr/>
        </p:nvSpPr>
        <p:spPr>
          <a:xfrm>
            <a:off x="2060505" y="2988429"/>
            <a:ext cx="2091130" cy="307777"/>
          </a:xfrm>
          <a:prstGeom prst="rect">
            <a:avLst/>
          </a:prstGeom>
          <a:noFill/>
        </p:spPr>
        <p:txBody>
          <a:bodyPr wrap="square" rtlCol="0">
            <a:spAutoFit/>
          </a:bodyPr>
          <a:lstStyle/>
          <a:p>
            <a:r>
              <a:rPr lang="en-US" sz="1400" dirty="0">
                <a:solidFill>
                  <a:schemeClr val="accent6"/>
                </a:solidFill>
              </a:rPr>
              <a:t>SMEs</a:t>
            </a:r>
          </a:p>
        </p:txBody>
      </p:sp>
      <p:pic>
        <p:nvPicPr>
          <p:cNvPr id="80" name="Picture 79"/>
          <p:cNvPicPr>
            <a:picLocks noChangeAspect="1"/>
          </p:cNvPicPr>
          <p:nvPr/>
        </p:nvPicPr>
        <p:blipFill>
          <a:blip r:embed="rId6"/>
          <a:stretch>
            <a:fillRect/>
          </a:stretch>
        </p:blipFill>
        <p:spPr>
          <a:xfrm>
            <a:off x="6958091" y="1996362"/>
            <a:ext cx="607518" cy="861408"/>
          </a:xfrm>
          <a:prstGeom prst="rect">
            <a:avLst/>
          </a:prstGeom>
        </p:spPr>
      </p:pic>
      <p:sp>
        <p:nvSpPr>
          <p:cNvPr id="81" name="Rounded Rectangle 80"/>
          <p:cNvSpPr/>
          <p:nvPr/>
        </p:nvSpPr>
        <p:spPr>
          <a:xfrm>
            <a:off x="4910336" y="1767089"/>
            <a:ext cx="2813759" cy="3977430"/>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970059" y="1817148"/>
            <a:ext cx="2908105" cy="3877313"/>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3" name="Picture 82"/>
          <p:cNvPicPr>
            <a:picLocks noChangeAspect="1"/>
          </p:cNvPicPr>
          <p:nvPr/>
        </p:nvPicPr>
        <p:blipFill>
          <a:blip r:embed="rId7"/>
          <a:stretch>
            <a:fillRect/>
          </a:stretch>
        </p:blipFill>
        <p:spPr>
          <a:xfrm>
            <a:off x="1322457" y="3554668"/>
            <a:ext cx="662665" cy="907522"/>
          </a:xfrm>
          <a:prstGeom prst="rect">
            <a:avLst/>
          </a:prstGeom>
        </p:spPr>
      </p:pic>
      <p:pic>
        <p:nvPicPr>
          <p:cNvPr id="84" name="Picture 83"/>
          <p:cNvPicPr>
            <a:picLocks noChangeAspect="1"/>
          </p:cNvPicPr>
          <p:nvPr/>
        </p:nvPicPr>
        <p:blipFill>
          <a:blip r:embed="rId8"/>
          <a:stretch>
            <a:fillRect/>
          </a:stretch>
        </p:blipFill>
        <p:spPr>
          <a:xfrm>
            <a:off x="1377627" y="2461319"/>
            <a:ext cx="648529" cy="896442"/>
          </a:xfrm>
          <a:prstGeom prst="rect">
            <a:avLst/>
          </a:prstGeom>
        </p:spPr>
      </p:pic>
      <p:sp>
        <p:nvSpPr>
          <p:cNvPr id="85" name="TextBox 84"/>
          <p:cNvSpPr txBox="1"/>
          <p:nvPr/>
        </p:nvSpPr>
        <p:spPr>
          <a:xfrm>
            <a:off x="6680241" y="1447875"/>
            <a:ext cx="1549360" cy="307777"/>
          </a:xfrm>
          <a:prstGeom prst="rect">
            <a:avLst/>
          </a:prstGeom>
          <a:noFill/>
        </p:spPr>
        <p:txBody>
          <a:bodyPr wrap="square" rtlCol="0">
            <a:spAutoFit/>
          </a:bodyPr>
          <a:lstStyle/>
          <a:p>
            <a:r>
              <a:rPr lang="en-US" sz="1400" dirty="0">
                <a:solidFill>
                  <a:schemeClr val="accent6"/>
                </a:solidFill>
              </a:rPr>
              <a:t>Product Owner</a:t>
            </a:r>
          </a:p>
        </p:txBody>
      </p:sp>
      <p:pic>
        <p:nvPicPr>
          <p:cNvPr id="86" name="Picture 85"/>
          <p:cNvPicPr>
            <a:picLocks noChangeAspect="1"/>
          </p:cNvPicPr>
          <p:nvPr/>
        </p:nvPicPr>
        <p:blipFill>
          <a:blip r:embed="rId9"/>
          <a:stretch>
            <a:fillRect/>
          </a:stretch>
        </p:blipFill>
        <p:spPr>
          <a:xfrm>
            <a:off x="6133956" y="3232715"/>
            <a:ext cx="640054" cy="838381"/>
          </a:xfrm>
          <a:prstGeom prst="rect">
            <a:avLst/>
          </a:prstGeom>
        </p:spPr>
      </p:pic>
      <p:sp>
        <p:nvSpPr>
          <p:cNvPr id="87" name="TextBox 86"/>
          <p:cNvSpPr txBox="1"/>
          <p:nvPr/>
        </p:nvSpPr>
        <p:spPr>
          <a:xfrm>
            <a:off x="5501168" y="4088551"/>
            <a:ext cx="1874767" cy="523220"/>
          </a:xfrm>
          <a:prstGeom prst="rect">
            <a:avLst/>
          </a:prstGeom>
          <a:noFill/>
        </p:spPr>
        <p:txBody>
          <a:bodyPr wrap="square" rtlCol="0">
            <a:spAutoFit/>
          </a:bodyPr>
          <a:lstStyle/>
          <a:p>
            <a:pPr algn="ctr"/>
            <a:r>
              <a:rPr lang="en-US" sz="1400" dirty="0">
                <a:solidFill>
                  <a:schemeClr val="accent6"/>
                </a:solidFill>
              </a:rPr>
              <a:t>Scrum</a:t>
            </a:r>
            <a:br>
              <a:rPr lang="en-US" sz="1400" dirty="0">
                <a:solidFill>
                  <a:schemeClr val="accent6"/>
                </a:solidFill>
              </a:rPr>
            </a:br>
            <a:r>
              <a:rPr lang="en-US" sz="1400" dirty="0">
                <a:solidFill>
                  <a:schemeClr val="accent6"/>
                </a:solidFill>
              </a:rPr>
              <a:t>Master</a:t>
            </a:r>
          </a:p>
        </p:txBody>
      </p:sp>
      <p:sp>
        <p:nvSpPr>
          <p:cNvPr id="88" name="TextBox 87"/>
          <p:cNvSpPr txBox="1"/>
          <p:nvPr/>
        </p:nvSpPr>
        <p:spPr>
          <a:xfrm>
            <a:off x="1194757" y="5857204"/>
            <a:ext cx="2216914" cy="369332"/>
          </a:xfrm>
          <a:prstGeom prst="rect">
            <a:avLst/>
          </a:prstGeom>
          <a:noFill/>
        </p:spPr>
        <p:txBody>
          <a:bodyPr wrap="square" rtlCol="0">
            <a:spAutoFit/>
          </a:bodyPr>
          <a:lstStyle/>
          <a:p>
            <a:pPr algn="ctr"/>
            <a:r>
              <a:rPr lang="en-US" b="1" dirty="0">
                <a:solidFill>
                  <a:schemeClr val="accent1"/>
                </a:solidFill>
              </a:rPr>
              <a:t>Stakeholders</a:t>
            </a:r>
          </a:p>
        </p:txBody>
      </p:sp>
      <p:sp>
        <p:nvSpPr>
          <p:cNvPr id="89" name="TextBox 88"/>
          <p:cNvSpPr txBox="1"/>
          <p:nvPr/>
        </p:nvSpPr>
        <p:spPr>
          <a:xfrm>
            <a:off x="5124778" y="5812519"/>
            <a:ext cx="2349719" cy="646331"/>
          </a:xfrm>
          <a:prstGeom prst="rect">
            <a:avLst/>
          </a:prstGeom>
          <a:noFill/>
        </p:spPr>
        <p:txBody>
          <a:bodyPr wrap="square" rtlCol="0">
            <a:spAutoFit/>
          </a:bodyPr>
          <a:lstStyle/>
          <a:p>
            <a:pPr algn="ctr"/>
            <a:r>
              <a:rPr lang="en-US" b="1" dirty="0">
                <a:solidFill>
                  <a:schemeClr val="accent1"/>
                </a:solidFill>
              </a:rPr>
              <a:t>Cross-Functional</a:t>
            </a:r>
            <a:br>
              <a:rPr lang="en-US" b="1" dirty="0">
                <a:solidFill>
                  <a:schemeClr val="accent1"/>
                </a:solidFill>
              </a:rPr>
            </a:br>
            <a:r>
              <a:rPr lang="en-US" b="1" dirty="0">
                <a:solidFill>
                  <a:schemeClr val="accent1"/>
                </a:solidFill>
              </a:rPr>
              <a:t>Team</a:t>
            </a:r>
          </a:p>
        </p:txBody>
      </p:sp>
      <p:sp>
        <p:nvSpPr>
          <p:cNvPr id="90" name="Rectangle 89"/>
          <p:cNvSpPr/>
          <p:nvPr/>
        </p:nvSpPr>
        <p:spPr>
          <a:xfrm>
            <a:off x="1985122" y="3923132"/>
            <a:ext cx="1350050" cy="307777"/>
          </a:xfrm>
          <a:prstGeom prst="rect">
            <a:avLst/>
          </a:prstGeom>
        </p:spPr>
        <p:txBody>
          <a:bodyPr wrap="none">
            <a:spAutoFit/>
          </a:bodyPr>
          <a:lstStyle/>
          <a:p>
            <a:r>
              <a:rPr lang="en-US" sz="1400" dirty="0">
                <a:solidFill>
                  <a:schemeClr val="accent6"/>
                </a:solidFill>
              </a:rPr>
              <a:t>Management</a:t>
            </a:r>
          </a:p>
        </p:txBody>
      </p:sp>
      <p:pic>
        <p:nvPicPr>
          <p:cNvPr id="91" name="Picture 90"/>
          <p:cNvPicPr>
            <a:picLocks noChangeAspect="1"/>
          </p:cNvPicPr>
          <p:nvPr/>
        </p:nvPicPr>
        <p:blipFill>
          <a:blip r:embed="rId10"/>
          <a:stretch>
            <a:fillRect/>
          </a:stretch>
        </p:blipFill>
        <p:spPr>
          <a:xfrm>
            <a:off x="1298127" y="4609945"/>
            <a:ext cx="709614" cy="812831"/>
          </a:xfrm>
          <a:prstGeom prst="rect">
            <a:avLst/>
          </a:prstGeom>
        </p:spPr>
      </p:pic>
      <p:sp>
        <p:nvSpPr>
          <p:cNvPr id="92" name="TextBox 91"/>
          <p:cNvSpPr txBox="1"/>
          <p:nvPr/>
        </p:nvSpPr>
        <p:spPr>
          <a:xfrm>
            <a:off x="3349486" y="5708660"/>
            <a:ext cx="2349719" cy="523220"/>
          </a:xfrm>
          <a:prstGeom prst="rect">
            <a:avLst/>
          </a:prstGeom>
          <a:noFill/>
        </p:spPr>
        <p:txBody>
          <a:bodyPr wrap="square" rtlCol="0">
            <a:spAutoFit/>
          </a:bodyPr>
          <a:lstStyle/>
          <a:p>
            <a:pPr algn="ctr"/>
            <a:r>
              <a:rPr lang="en-US" sz="1400" b="1" dirty="0">
                <a:solidFill>
                  <a:schemeClr val="accent6"/>
                </a:solidFill>
              </a:rPr>
              <a:t>Product </a:t>
            </a:r>
            <a:br>
              <a:rPr lang="en-US" sz="1400" b="1" dirty="0">
                <a:solidFill>
                  <a:schemeClr val="accent6"/>
                </a:solidFill>
              </a:rPr>
            </a:br>
            <a:r>
              <a:rPr lang="en-US" sz="1400" b="1" dirty="0">
                <a:solidFill>
                  <a:schemeClr val="accent6"/>
                </a:solidFill>
              </a:rPr>
              <a:t>Backlog</a:t>
            </a:r>
          </a:p>
        </p:txBody>
      </p:sp>
      <p:pic>
        <p:nvPicPr>
          <p:cNvPr id="93"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5299" y="5084023"/>
            <a:ext cx="407416"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94"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1989" y="4583121"/>
            <a:ext cx="407416"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95"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05259" y="4066656"/>
            <a:ext cx="407416"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96"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1486" y="3512349"/>
            <a:ext cx="407416"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97"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9701" y="2976963"/>
            <a:ext cx="407416"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98"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5299" y="2441577"/>
            <a:ext cx="407416"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99"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4056" y="2018102"/>
            <a:ext cx="407416" cy="62463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00" name="Straight Arrow Connector 99"/>
          <p:cNvCxnSpPr/>
          <p:nvPr/>
        </p:nvCxnSpPr>
        <p:spPr>
          <a:xfrm flipV="1">
            <a:off x="4103660" y="2137055"/>
            <a:ext cx="0" cy="3473701"/>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01"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8266" y="2321709"/>
            <a:ext cx="410588"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102" name="Picture 2" descr="http://png-3.findicons.com/files/icons/1269/iphonica_vol_2/128/notes.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7023" y="1898234"/>
            <a:ext cx="410588" cy="624637"/>
          </a:xfrm>
          <a:prstGeom prst="rect">
            <a:avLst/>
          </a:prstGeom>
          <a:noFill/>
          <a:extLst>
            <a:ext uri="{909E8E84-426E-40dd-AFC4-6F175D3DCCD1}">
              <a14:hiddenFill xmlns="" xmlns:a14="http://schemas.microsoft.com/office/drawing/2010/main">
                <a:solidFill>
                  <a:srgbClr val="FFFFFF"/>
                </a:solidFill>
              </a14:hiddenFill>
            </a:ext>
          </a:extLst>
        </p:spPr>
      </p:pic>
      <p:pic>
        <p:nvPicPr>
          <p:cNvPr id="103" name="Picture 102"/>
          <p:cNvPicPr>
            <a:picLocks noChangeAspect="1"/>
          </p:cNvPicPr>
          <p:nvPr/>
        </p:nvPicPr>
        <p:blipFill>
          <a:blip r:embed="rId12"/>
          <a:stretch>
            <a:fillRect/>
          </a:stretch>
        </p:blipFill>
        <p:spPr>
          <a:xfrm>
            <a:off x="6044940" y="1479086"/>
            <a:ext cx="647619" cy="895238"/>
          </a:xfrm>
          <a:prstGeom prst="rect">
            <a:avLst/>
          </a:prstGeom>
        </p:spPr>
      </p:pic>
      <p:sp>
        <p:nvSpPr>
          <p:cNvPr id="105" name="TextBox 104"/>
          <p:cNvSpPr txBox="1"/>
          <p:nvPr/>
        </p:nvSpPr>
        <p:spPr>
          <a:xfrm>
            <a:off x="1058264" y="1037401"/>
            <a:ext cx="2908106" cy="400110"/>
          </a:xfrm>
          <a:prstGeom prst="rect">
            <a:avLst/>
          </a:prstGeom>
          <a:noFill/>
        </p:spPr>
        <p:txBody>
          <a:bodyPr wrap="square" rtlCol="0">
            <a:spAutoFit/>
          </a:bodyPr>
          <a:lstStyle/>
          <a:p>
            <a:pPr algn="ctr"/>
            <a:r>
              <a:rPr lang="en-US" sz="2000" b="1" dirty="0">
                <a:solidFill>
                  <a:srgbClr val="FF0000"/>
                </a:solidFill>
              </a:rPr>
              <a:t>INVOLVED</a:t>
            </a:r>
          </a:p>
        </p:txBody>
      </p:sp>
      <p:sp>
        <p:nvSpPr>
          <p:cNvPr id="106" name="TextBox 105"/>
          <p:cNvSpPr txBox="1"/>
          <p:nvPr/>
        </p:nvSpPr>
        <p:spPr>
          <a:xfrm>
            <a:off x="4788216" y="1035835"/>
            <a:ext cx="2908106" cy="400110"/>
          </a:xfrm>
          <a:prstGeom prst="rect">
            <a:avLst/>
          </a:prstGeom>
          <a:noFill/>
        </p:spPr>
        <p:txBody>
          <a:bodyPr wrap="square" rtlCol="0">
            <a:spAutoFit/>
          </a:bodyPr>
          <a:lstStyle/>
          <a:p>
            <a:pPr algn="ctr"/>
            <a:r>
              <a:rPr lang="en-US" sz="2000" b="1" dirty="0">
                <a:solidFill>
                  <a:srgbClr val="FF0000"/>
                </a:solidFill>
              </a:rPr>
              <a:t>COMMITTED</a:t>
            </a:r>
          </a:p>
        </p:txBody>
      </p:sp>
    </p:spTree>
    <p:extLst>
      <p:ext uri="{BB962C8B-B14F-4D97-AF65-F5344CB8AC3E}">
        <p14:creationId xmlns:p14="http://schemas.microsoft.com/office/powerpoint/2010/main" val="3266622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Other Common Roles</a:t>
            </a:r>
          </a:p>
        </p:txBody>
      </p:sp>
      <p:sp>
        <p:nvSpPr>
          <p:cNvPr id="3" name="Title 2"/>
          <p:cNvSpPr>
            <a:spLocks noGrp="1"/>
          </p:cNvSpPr>
          <p:nvPr>
            <p:ph type="title"/>
          </p:nvPr>
        </p:nvSpPr>
        <p:spPr/>
        <p:txBody>
          <a:bodyPr/>
          <a:lstStyle/>
          <a:p>
            <a:r>
              <a:rPr lang="en-US" dirty="0"/>
              <a:t>Scrum Roles</a:t>
            </a:r>
          </a:p>
        </p:txBody>
      </p:sp>
      <p:pic>
        <p:nvPicPr>
          <p:cNvPr id="5" name="Picture 4"/>
          <p:cNvPicPr>
            <a:picLocks noChangeAspect="1"/>
          </p:cNvPicPr>
          <p:nvPr/>
        </p:nvPicPr>
        <p:blipFill>
          <a:blip r:embed="rId3"/>
          <a:stretch>
            <a:fillRect/>
          </a:stretch>
        </p:blipFill>
        <p:spPr>
          <a:xfrm>
            <a:off x="3779791" y="4194882"/>
            <a:ext cx="768340" cy="1071019"/>
          </a:xfrm>
          <a:prstGeom prst="rect">
            <a:avLst/>
          </a:prstGeom>
        </p:spPr>
      </p:pic>
      <p:pic>
        <p:nvPicPr>
          <p:cNvPr id="6" name="Picture 5"/>
          <p:cNvPicPr>
            <a:picLocks noChangeAspect="1"/>
          </p:cNvPicPr>
          <p:nvPr/>
        </p:nvPicPr>
        <p:blipFill>
          <a:blip r:embed="rId4"/>
          <a:stretch>
            <a:fillRect/>
          </a:stretch>
        </p:blipFill>
        <p:spPr>
          <a:xfrm>
            <a:off x="3661481" y="1606368"/>
            <a:ext cx="1008070" cy="1154699"/>
          </a:xfrm>
          <a:prstGeom prst="rect">
            <a:avLst/>
          </a:prstGeom>
        </p:spPr>
      </p:pic>
      <p:sp>
        <p:nvSpPr>
          <p:cNvPr id="7" name="Rectangle 6"/>
          <p:cNvSpPr/>
          <p:nvPr/>
        </p:nvSpPr>
        <p:spPr>
          <a:xfrm>
            <a:off x="3276684" y="5409969"/>
            <a:ext cx="3657600" cy="830997"/>
          </a:xfrm>
          <a:prstGeom prst="rect">
            <a:avLst/>
          </a:prstGeom>
        </p:spPr>
        <p:txBody>
          <a:bodyPr wrap="square">
            <a:spAutoFit/>
          </a:bodyPr>
          <a:lstStyle/>
          <a:p>
            <a:r>
              <a:rPr lang="en-US" sz="1200" b="1" dirty="0">
                <a:solidFill>
                  <a:schemeClr val="tx1">
                    <a:lumMod val="50000"/>
                  </a:schemeClr>
                </a:solidFill>
              </a:rPr>
              <a:t>Leads</a:t>
            </a:r>
          </a:p>
          <a:p>
            <a:pPr marL="285750" indent="-285750">
              <a:buFont typeface="Arial" panose="020B0604020202020204" pitchFamily="34" charset="0"/>
              <a:buChar char="•"/>
            </a:pPr>
            <a:r>
              <a:rPr lang="en-US" sz="1200" dirty="0">
                <a:solidFill>
                  <a:schemeClr val="tx1">
                    <a:lumMod val="50000"/>
                  </a:schemeClr>
                </a:solidFill>
              </a:rPr>
              <a:t>Technical vision and architecture </a:t>
            </a:r>
          </a:p>
          <a:p>
            <a:pPr marL="285750" indent="-285750">
              <a:buFont typeface="Arial" panose="020B0604020202020204" pitchFamily="34" charset="0"/>
              <a:buChar char="•"/>
            </a:pPr>
            <a:r>
              <a:rPr lang="en-US" sz="1200" dirty="0">
                <a:solidFill>
                  <a:schemeClr val="tx1">
                    <a:lumMod val="50000"/>
                  </a:schemeClr>
                </a:solidFill>
              </a:rPr>
              <a:t>Consultant &amp; partner for the business</a:t>
            </a:r>
          </a:p>
          <a:p>
            <a:pPr marL="285750" indent="-285750">
              <a:buFont typeface="Arial" panose="020B0604020202020204" pitchFamily="34" charset="0"/>
              <a:buChar char="•"/>
            </a:pPr>
            <a:r>
              <a:rPr lang="en-US" sz="1200" dirty="0">
                <a:solidFill>
                  <a:schemeClr val="tx1">
                    <a:lumMod val="50000"/>
                  </a:schemeClr>
                </a:solidFill>
              </a:rPr>
              <a:t>Removes technical impediments</a:t>
            </a:r>
          </a:p>
        </p:txBody>
      </p:sp>
      <p:pic>
        <p:nvPicPr>
          <p:cNvPr id="8" name="Picture 7"/>
          <p:cNvPicPr>
            <a:picLocks noChangeAspect="1"/>
          </p:cNvPicPr>
          <p:nvPr/>
        </p:nvPicPr>
        <p:blipFill>
          <a:blip r:embed="rId5"/>
          <a:stretch>
            <a:fillRect/>
          </a:stretch>
        </p:blipFill>
        <p:spPr>
          <a:xfrm>
            <a:off x="6886664" y="1983849"/>
            <a:ext cx="941375" cy="1289216"/>
          </a:xfrm>
          <a:prstGeom prst="rect">
            <a:avLst/>
          </a:prstGeom>
        </p:spPr>
      </p:pic>
      <p:sp>
        <p:nvSpPr>
          <p:cNvPr id="9" name="Rectangle 8"/>
          <p:cNvSpPr/>
          <p:nvPr/>
        </p:nvSpPr>
        <p:spPr>
          <a:xfrm>
            <a:off x="3276684" y="2774206"/>
            <a:ext cx="2926080" cy="1200329"/>
          </a:xfrm>
          <a:prstGeom prst="rect">
            <a:avLst/>
          </a:prstGeom>
        </p:spPr>
        <p:txBody>
          <a:bodyPr wrap="square">
            <a:spAutoFit/>
          </a:bodyPr>
          <a:lstStyle/>
          <a:p>
            <a:r>
              <a:rPr lang="en-US" sz="1200" b="1" dirty="0">
                <a:solidFill>
                  <a:schemeClr val="tx1">
                    <a:lumMod val="50000"/>
                  </a:schemeClr>
                </a:solidFill>
              </a:rPr>
              <a:t>Stakeholders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Helps align PO with business strategy</a:t>
            </a:r>
          </a:p>
          <a:p>
            <a:pPr marL="285750" indent="-285750">
              <a:buFont typeface="Arial" panose="020B0604020202020204" pitchFamily="34" charset="0"/>
              <a:buChar char="•"/>
            </a:pPr>
            <a:r>
              <a:rPr lang="en-US" sz="1200" dirty="0">
                <a:solidFill>
                  <a:schemeClr val="tx1">
                    <a:lumMod val="50000"/>
                  </a:schemeClr>
                </a:solidFill>
              </a:rPr>
              <a:t>Attends team reviews &amp; provides feedback</a:t>
            </a:r>
          </a:p>
          <a:p>
            <a:pPr marL="285750" indent="-285750">
              <a:buFont typeface="Arial" panose="020B0604020202020204" pitchFamily="34" charset="0"/>
              <a:buChar char="•"/>
            </a:pPr>
            <a:r>
              <a:rPr lang="en-US" sz="1200" dirty="0">
                <a:solidFill>
                  <a:schemeClr val="tx1">
                    <a:lumMod val="50000"/>
                  </a:schemeClr>
                </a:solidFill>
              </a:rPr>
              <a:t>Available to answer questions</a:t>
            </a:r>
            <a:endParaRPr lang="en-US" sz="1200" dirty="0"/>
          </a:p>
        </p:txBody>
      </p:sp>
      <p:sp>
        <p:nvSpPr>
          <p:cNvPr id="10" name="Rectangle 9"/>
          <p:cNvSpPr/>
          <p:nvPr/>
        </p:nvSpPr>
        <p:spPr>
          <a:xfrm>
            <a:off x="6225555" y="3352121"/>
            <a:ext cx="2926080" cy="1938992"/>
          </a:xfrm>
          <a:prstGeom prst="rect">
            <a:avLst/>
          </a:prstGeom>
        </p:spPr>
        <p:txBody>
          <a:bodyPr wrap="square">
            <a:spAutoFit/>
          </a:bodyPr>
          <a:lstStyle/>
          <a:p>
            <a:r>
              <a:rPr lang="en-US" sz="1200" b="1" dirty="0">
                <a:solidFill>
                  <a:schemeClr val="tx1">
                    <a:lumMod val="50000"/>
                  </a:schemeClr>
                </a:solidFill>
              </a:rPr>
              <a:t>Managers</a:t>
            </a:r>
          </a:p>
          <a:p>
            <a:pPr marL="285750" indent="-285750">
              <a:buFont typeface="Arial" panose="020B0604020202020204" pitchFamily="34" charset="0"/>
              <a:buChar char="•"/>
            </a:pPr>
            <a:r>
              <a:rPr lang="en-US" sz="1200" dirty="0">
                <a:solidFill>
                  <a:schemeClr val="tx1">
                    <a:lumMod val="50000"/>
                  </a:schemeClr>
                </a:solidFill>
              </a:rPr>
              <a:t>Optimizes the value stream</a:t>
            </a:r>
          </a:p>
          <a:p>
            <a:pPr marL="285750" indent="-285750">
              <a:buFont typeface="Arial" panose="020B0604020202020204" pitchFamily="34" charset="0"/>
              <a:buChar char="•"/>
            </a:pPr>
            <a:r>
              <a:rPr lang="en-US" sz="1200" dirty="0">
                <a:solidFill>
                  <a:schemeClr val="tx1">
                    <a:lumMod val="50000"/>
                  </a:schemeClr>
                </a:solidFill>
              </a:rPr>
              <a:t>Limits resource shifting/multitasking</a:t>
            </a:r>
          </a:p>
          <a:p>
            <a:pPr marL="285750" indent="-285750">
              <a:buFont typeface="Arial" panose="020B0604020202020204" pitchFamily="34" charset="0"/>
              <a:buChar char="•"/>
            </a:pPr>
            <a:r>
              <a:rPr lang="en-US" sz="1200" dirty="0">
                <a:solidFill>
                  <a:schemeClr val="tx1">
                    <a:lumMod val="50000"/>
                  </a:schemeClr>
                </a:solidFill>
              </a:rPr>
              <a:t>Provides team with the tools they need</a:t>
            </a:r>
          </a:p>
          <a:p>
            <a:pPr marL="285750" indent="-285750">
              <a:buFont typeface="Arial" panose="020B0604020202020204" pitchFamily="34" charset="0"/>
              <a:buChar char="•"/>
            </a:pPr>
            <a:r>
              <a:rPr lang="en-US" sz="1200" dirty="0">
                <a:solidFill>
                  <a:schemeClr val="tx1">
                    <a:lumMod val="50000"/>
                  </a:schemeClr>
                </a:solidFill>
              </a:rPr>
              <a:t>Removes impediments to limiting WIP</a:t>
            </a:r>
          </a:p>
        </p:txBody>
      </p:sp>
      <p:pic>
        <p:nvPicPr>
          <p:cNvPr id="11" name="Picture 10"/>
          <p:cNvPicPr>
            <a:picLocks noChangeAspect="1"/>
          </p:cNvPicPr>
          <p:nvPr/>
        </p:nvPicPr>
        <p:blipFill>
          <a:blip r:embed="rId6"/>
          <a:stretch>
            <a:fillRect/>
          </a:stretch>
        </p:blipFill>
        <p:spPr>
          <a:xfrm>
            <a:off x="922291" y="1999589"/>
            <a:ext cx="921293" cy="1273476"/>
          </a:xfrm>
          <a:prstGeom prst="rect">
            <a:avLst/>
          </a:prstGeom>
        </p:spPr>
      </p:pic>
      <p:sp>
        <p:nvSpPr>
          <p:cNvPr id="12" name="Rectangle 11"/>
          <p:cNvSpPr/>
          <p:nvPr/>
        </p:nvSpPr>
        <p:spPr>
          <a:xfrm>
            <a:off x="551605" y="3354257"/>
            <a:ext cx="2933031" cy="1015663"/>
          </a:xfrm>
          <a:prstGeom prst="rect">
            <a:avLst/>
          </a:prstGeom>
        </p:spPr>
        <p:txBody>
          <a:bodyPr wrap="square">
            <a:spAutoFit/>
          </a:bodyPr>
          <a:lstStyle/>
          <a:p>
            <a:r>
              <a:rPr lang="en-US" sz="1200" b="1" dirty="0">
                <a:solidFill>
                  <a:schemeClr val="tx1">
                    <a:lumMod val="50000"/>
                  </a:schemeClr>
                </a:solidFill>
              </a:rPr>
              <a:t>Executive Leadership</a:t>
            </a:r>
          </a:p>
          <a:p>
            <a:pPr marL="285750" indent="-285750">
              <a:buFont typeface="Arial" panose="020B0604020202020204" pitchFamily="34" charset="0"/>
              <a:buChar char="•"/>
            </a:pPr>
            <a:r>
              <a:rPr lang="en-US" sz="1200" dirty="0">
                <a:solidFill>
                  <a:schemeClr val="tx1">
                    <a:lumMod val="50000"/>
                  </a:schemeClr>
                </a:solidFill>
              </a:rPr>
              <a:t>Focuses on vision &amp; strategy</a:t>
            </a:r>
          </a:p>
          <a:p>
            <a:pPr marL="285750" indent="-285750">
              <a:buFont typeface="Arial" panose="020B0604020202020204" pitchFamily="34" charset="0"/>
              <a:buChar char="•"/>
            </a:pPr>
            <a:r>
              <a:rPr lang="en-US" sz="1200" dirty="0">
                <a:solidFill>
                  <a:schemeClr val="tx1">
                    <a:lumMod val="50000"/>
                  </a:schemeClr>
                </a:solidFill>
              </a:rPr>
              <a:t>Empowers the team</a:t>
            </a:r>
          </a:p>
          <a:p>
            <a:pPr marL="285750" indent="-285750">
              <a:buFont typeface="Arial" panose="020B0604020202020204" pitchFamily="34" charset="0"/>
              <a:buChar char="•"/>
            </a:pPr>
            <a:r>
              <a:rPr lang="en-US" sz="1200" dirty="0">
                <a:solidFill>
                  <a:schemeClr val="tx1">
                    <a:lumMod val="50000"/>
                  </a:schemeClr>
                </a:solidFill>
              </a:rPr>
              <a:t>Removes org impediments</a:t>
            </a:r>
          </a:p>
          <a:p>
            <a:endParaRPr lang="en-US" sz="1200" dirty="0"/>
          </a:p>
        </p:txBody>
      </p:sp>
    </p:spTree>
    <p:extLst>
      <p:ext uri="{BB962C8B-B14F-4D97-AF65-F5344CB8AC3E}">
        <p14:creationId xmlns:p14="http://schemas.microsoft.com/office/powerpoint/2010/main" val="42091803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F6B0E21-F0C7-458B-B569-6B59F6183DA3}" vid="{C0BD0AB8-8238-4C0C-B83B-DB255822C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7EE2FEA2BC4241BC79643D523933C9" ma:contentTypeVersion="13" ma:contentTypeDescription="Create a new document." ma:contentTypeScope="" ma:versionID="5480b14a0c7a1951bfcb5c2c4b851464">
  <xsd:schema xmlns:xsd="http://www.w3.org/2001/XMLSchema" xmlns:xs="http://www.w3.org/2001/XMLSchema" xmlns:p="http://schemas.microsoft.com/office/2006/metadata/properties" xmlns:ns2="4dfa346d-a917-413c-a9aa-4e29f35ba63a" xmlns:ns3="13ff7bb4-9b47-42f4-a8df-c0f579a302d4" targetNamespace="http://schemas.microsoft.com/office/2006/metadata/properties" ma:root="true" ma:fieldsID="778fd8ace1e2ab648e47440686e3fe10" ns2:_="" ns3:_="">
    <xsd:import namespace="4dfa346d-a917-413c-a9aa-4e29f35ba63a"/>
    <xsd:import namespace="13ff7bb4-9b47-42f4-a8df-c0f579a302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EventHashCode" minOccurs="0"/>
                <xsd:element ref="ns2:MediaServiceGenerationTime" minOccurs="0"/>
                <xsd:element ref="ns2:MediaServiceLocation"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fa346d-a917-413c-a9aa-4e29f35ba6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3ff7bb4-9b47-42f4-a8df-c0f579a302d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6BE57A-0D76-4054-B869-55EC61528ECA}"/>
</file>

<file path=customXml/itemProps2.xml><?xml version="1.0" encoding="utf-8"?>
<ds:datastoreItem xmlns:ds="http://schemas.openxmlformats.org/officeDocument/2006/customXml" ds:itemID="{9011113C-9CE2-483B-A875-390E6C230725}"/>
</file>

<file path=customXml/itemProps3.xml><?xml version="1.0" encoding="utf-8"?>
<ds:datastoreItem xmlns:ds="http://schemas.openxmlformats.org/officeDocument/2006/customXml" ds:itemID="{52E0FEBE-0A11-4392-B2BB-AAD4C868AC9B}"/>
</file>

<file path=docProps/app.xml><?xml version="1.0" encoding="utf-8"?>
<Properties xmlns="http://schemas.openxmlformats.org/officeDocument/2006/extended-properties" xmlns:vt="http://schemas.openxmlformats.org/officeDocument/2006/docPropsVTypes">
  <Template>Deloitte_Timesaver_US</Template>
  <TotalTime>1741</TotalTime>
  <Words>2550</Words>
  <Application>Microsoft Office PowerPoint</Application>
  <PresentationFormat>On-screen Show (4:3)</PresentationFormat>
  <Paragraphs>406</Paragraphs>
  <Slides>19</Slides>
  <Notes>15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Courier New</vt:lpstr>
      <vt:lpstr>Verdana</vt:lpstr>
      <vt:lpstr>Wingdings</vt:lpstr>
      <vt:lpstr>Deloitte 16_9 onscreen</vt:lpstr>
      <vt:lpstr>think-cell Slide</vt:lpstr>
      <vt:lpstr>PowerPoint Presentation</vt:lpstr>
      <vt:lpstr>Agenda</vt:lpstr>
      <vt:lpstr>Agile Frameworks &amp; Scrum Overview</vt:lpstr>
      <vt:lpstr>Frameworks &amp; Scrum Overview</vt:lpstr>
      <vt:lpstr>Frameworks &amp; Scrum Overview</vt:lpstr>
      <vt:lpstr>Scrum Roles</vt:lpstr>
      <vt:lpstr>Scrum Roles</vt:lpstr>
      <vt:lpstr>Scrum Roles</vt:lpstr>
      <vt:lpstr>Scrum Roles</vt:lpstr>
      <vt:lpstr>Scrum Events &amp; Artifacts</vt:lpstr>
      <vt:lpstr>Scrum Events &amp; Artifacts</vt:lpstr>
      <vt:lpstr>Scrum Events &amp; Artifacts</vt:lpstr>
      <vt:lpstr>Scrum Events &amp; Artifacts</vt:lpstr>
      <vt:lpstr>Scrum Events &amp; Artifacts</vt:lpstr>
      <vt:lpstr>Scrum Events &amp; Artifacts</vt:lpstr>
      <vt:lpstr>Forming and Managing Agile Teams</vt:lpstr>
      <vt:lpstr>Forming and Managing Agile Teams</vt:lpstr>
      <vt:lpstr>Forming and Managing Agile Teams</vt:lpstr>
      <vt:lpstr>Forming and Managing Agile Teams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Vaughn, Krystle</dc:creator>
  <cp:lastModifiedBy>Somaiya, Dharini</cp:lastModifiedBy>
  <cp:revision>111</cp:revision>
  <cp:lastPrinted>2014-06-25T02:16:22Z</cp:lastPrinted>
  <dcterms:created xsi:type="dcterms:W3CDTF">2017-03-27T13:20:39Z</dcterms:created>
  <dcterms:modified xsi:type="dcterms:W3CDTF">2021-10-01T02:37:25Z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2021-04-13T17:16:29Z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efbf2c52-9d4b-4a2a-8dcb-55aa170cfd5a</vt:lpwstr>
  </property>
  <property fmtid="{D5CDD505-2E9C-101B-9397-08002B2CF9AE}" pid="8" name="MSIP_Label_ea60d57e-af5b-4752-ac57-3e4f28ca11dc_ContentBits">
    <vt:lpwstr>0</vt:lpwstr>
  </property>
  <property fmtid="{D5CDD505-2E9C-101B-9397-08002B2CF9AE}" pid="9" name="ContentTypeId">
    <vt:lpwstr>0x010100AE7EE2FEA2BC4241BC79643D523933C9</vt:lpwstr>
  </property>
</Properties>
</file>